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sldIdLst>
    <p:sldId id="406" r:id="rId4"/>
    <p:sldId id="263" r:id="rId5"/>
    <p:sldId id="264" r:id="rId7"/>
    <p:sldId id="272" r:id="rId8"/>
    <p:sldId id="265" r:id="rId9"/>
    <p:sldId id="266" r:id="rId10"/>
    <p:sldId id="267" r:id="rId11"/>
    <p:sldId id="268" r:id="rId12"/>
    <p:sldId id="273" r:id="rId13"/>
    <p:sldId id="274" r:id="rId14"/>
    <p:sldId id="275" r:id="rId15"/>
    <p:sldId id="276" r:id="rId16"/>
    <p:sldId id="277" r:id="rId17"/>
    <p:sldId id="278" r:id="rId18"/>
    <p:sldId id="279" r:id="rId19"/>
    <p:sldId id="280" r:id="rId20"/>
    <p:sldId id="269" r:id="rId21"/>
    <p:sldId id="281" r:id="rId22"/>
    <p:sldId id="282" r:id="rId23"/>
    <p:sldId id="270" r:id="rId24"/>
    <p:sldId id="283" r:id="rId25"/>
    <p:sldId id="284" r:id="rId26"/>
    <p:sldId id="285" r:id="rId27"/>
    <p:sldId id="286" r:id="rId28"/>
    <p:sldId id="287" r:id="rId29"/>
    <p:sldId id="289" r:id="rId30"/>
    <p:sldId id="290" r:id="rId31"/>
    <p:sldId id="291" r:id="rId32"/>
    <p:sldId id="292" r:id="rId33"/>
    <p:sldId id="294" r:id="rId34"/>
    <p:sldId id="295" r:id="rId35"/>
    <p:sldId id="296" r:id="rId36"/>
    <p:sldId id="297" r:id="rId37"/>
    <p:sldId id="298" r:id="rId38"/>
    <p:sldId id="299" r:id="rId39"/>
    <p:sldId id="300" r:id="rId40"/>
    <p:sldId id="301" r:id="rId41"/>
    <p:sldId id="303" r:id="rId42"/>
    <p:sldId id="304"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17" r:id="rId56"/>
    <p:sldId id="319" r:id="rId57"/>
    <p:sldId id="320" r:id="rId58"/>
    <p:sldId id="321" r:id="rId59"/>
    <p:sldId id="322" r:id="rId60"/>
    <p:sldId id="323" r:id="rId61"/>
    <p:sldId id="324" r:id="rId62"/>
    <p:sldId id="325" r:id="rId63"/>
    <p:sldId id="328"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3" r:id="rId78"/>
    <p:sldId id="344" r:id="rId79"/>
    <p:sldId id="345" r:id="rId80"/>
    <p:sldId id="346" r:id="rId81"/>
    <p:sldId id="347" r:id="rId82"/>
    <p:sldId id="348" r:id="rId83"/>
    <p:sldId id="349" r:id="rId84"/>
    <p:sldId id="350" r:id="rId85"/>
    <p:sldId id="351" r:id="rId86"/>
    <p:sldId id="352" r:id="rId87"/>
    <p:sldId id="353" r:id="rId88"/>
    <p:sldId id="354" r:id="rId89"/>
    <p:sldId id="355" r:id="rId90"/>
    <p:sldId id="356" r:id="rId91"/>
    <p:sldId id="357" r:id="rId92"/>
    <p:sldId id="358" r:id="rId93"/>
    <p:sldId id="359" r:id="rId94"/>
    <p:sldId id="360" r:id="rId95"/>
    <p:sldId id="361" r:id="rId96"/>
    <p:sldId id="362" r:id="rId97"/>
    <p:sldId id="363" r:id="rId98"/>
    <p:sldId id="364" r:id="rId99"/>
    <p:sldId id="365" r:id="rId100"/>
    <p:sldId id="366" r:id="rId101"/>
    <p:sldId id="367" r:id="rId102"/>
    <p:sldId id="368" r:id="rId103"/>
    <p:sldId id="370" r:id="rId104"/>
    <p:sldId id="371" r:id="rId105"/>
    <p:sldId id="372" r:id="rId106"/>
    <p:sldId id="373" r:id="rId107"/>
    <p:sldId id="374" r:id="rId108"/>
    <p:sldId id="375" r:id="rId109"/>
    <p:sldId id="376" r:id="rId110"/>
    <p:sldId id="377" r:id="rId111"/>
    <p:sldId id="378" r:id="rId112"/>
    <p:sldId id="379" r:id="rId113"/>
    <p:sldId id="380" r:id="rId114"/>
    <p:sldId id="381" r:id="rId115"/>
    <p:sldId id="382" r:id="rId116"/>
    <p:sldId id="383" r:id="rId117"/>
    <p:sldId id="384" r:id="rId118"/>
    <p:sldId id="386" r:id="rId119"/>
    <p:sldId id="387" r:id="rId120"/>
    <p:sldId id="388" r:id="rId121"/>
    <p:sldId id="389" r:id="rId122"/>
    <p:sldId id="390" r:id="rId123"/>
    <p:sldId id="391" r:id="rId124"/>
    <p:sldId id="392" r:id="rId125"/>
    <p:sldId id="395" r:id="rId126"/>
    <p:sldId id="393" r:id="rId127"/>
    <p:sldId id="394" r:id="rId128"/>
    <p:sldId id="396" r:id="rId129"/>
    <p:sldId id="397" r:id="rId130"/>
    <p:sldId id="398" r:id="rId131"/>
    <p:sldId id="399" r:id="rId132"/>
    <p:sldId id="400" r:id="rId133"/>
    <p:sldId id="401" r:id="rId134"/>
    <p:sldId id="402" r:id="rId135"/>
    <p:sldId id="409" r:id="rId136"/>
    <p:sldId id="410" r:id="rId137"/>
    <p:sldId id="411" r:id="rId138"/>
    <p:sldId id="412" r:id="rId139"/>
    <p:sldId id="408" r:id="rId140"/>
  </p:sldIdLst>
  <p:sldSz cx="12192000" cy="6858000"/>
  <p:notesSz cx="6858000" cy="9144000"/>
  <p:custDataLst>
    <p:tags r:id="rId1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userDrawn="1">
          <p15:clr>
            <a:srgbClr val="A4A3A4"/>
          </p15:clr>
        </p15:guide>
        <p15:guide id="2" pos="377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64"/>
        <p:guide pos="377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4" Type="http://schemas.openxmlformats.org/officeDocument/2006/relationships/tags" Target="tags/tag393.xml"/><Relationship Id="rId143" Type="http://schemas.openxmlformats.org/officeDocument/2006/relationships/tableStyles" Target="tableStyles.xml"/><Relationship Id="rId142" Type="http://schemas.openxmlformats.org/officeDocument/2006/relationships/viewProps" Target="viewProps.xml"/><Relationship Id="rId141" Type="http://schemas.openxmlformats.org/officeDocument/2006/relationships/presProps" Target="presProps.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tags" Target="../tags/tag4.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1.png"/><Relationship Id="rId7" Type="http://schemas.openxmlformats.org/officeDocument/2006/relationships/tags" Target="../tags/tag7.xml"/><Relationship Id="rId6" Type="http://schemas.openxmlformats.org/officeDocument/2006/relationships/image" Target="../media/image10.png"/><Relationship Id="rId5" Type="http://schemas.openxmlformats.org/officeDocument/2006/relationships/tags" Target="../tags/tag6.xml"/><Relationship Id="rId4" Type="http://schemas.openxmlformats.org/officeDocument/2006/relationships/image" Target="../media/image7.png"/><Relationship Id="rId3" Type="http://schemas.openxmlformats.org/officeDocument/2006/relationships/tags" Target="../tags/tag5.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3.png"/><Relationship Id="rId7"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tags" Target="../tags/tag9.xml"/><Relationship Id="rId4" Type="http://schemas.openxmlformats.org/officeDocument/2006/relationships/image" Target="../media/image7.png"/><Relationship Id="rId3" Type="http://schemas.openxmlformats.org/officeDocument/2006/relationships/tags" Target="../tags/tag8.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7" Type="http://schemas.openxmlformats.org/officeDocument/2006/relationships/tags" Target="../tags/tag13.xml"/><Relationship Id="rId6" Type="http://schemas.openxmlformats.org/officeDocument/2006/relationships/image" Target="../media/image14.png"/><Relationship Id="rId5" Type="http://schemas.openxmlformats.org/officeDocument/2006/relationships/tags" Target="../tags/tag12.xml"/><Relationship Id="rId4" Type="http://schemas.openxmlformats.org/officeDocument/2006/relationships/image" Target="../media/image7.png"/><Relationship Id="rId3" Type="http://schemas.openxmlformats.org/officeDocument/2006/relationships/tags" Target="../tags/tag11.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7.png"/><Relationship Id="rId7" Type="http://schemas.openxmlformats.org/officeDocument/2006/relationships/tags" Target="../tags/tag16.xml"/><Relationship Id="rId6" Type="http://schemas.openxmlformats.org/officeDocument/2006/relationships/image" Target="../media/image16.png"/><Relationship Id="rId5" Type="http://schemas.openxmlformats.org/officeDocument/2006/relationships/tags" Target="../tags/tag15.xml"/><Relationship Id="rId4" Type="http://schemas.openxmlformats.org/officeDocument/2006/relationships/image" Target="../media/image7.png"/><Relationship Id="rId3" Type="http://schemas.openxmlformats.org/officeDocument/2006/relationships/tags" Target="../tags/tag14.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9.png"/><Relationship Id="rId7" Type="http://schemas.openxmlformats.org/officeDocument/2006/relationships/tags" Target="../tags/tag19.xml"/><Relationship Id="rId6" Type="http://schemas.openxmlformats.org/officeDocument/2006/relationships/image" Target="../media/image18.png"/><Relationship Id="rId5" Type="http://schemas.openxmlformats.org/officeDocument/2006/relationships/tags" Target="../tags/tag18.xml"/><Relationship Id="rId4" Type="http://schemas.openxmlformats.org/officeDocument/2006/relationships/image" Target="../media/image7.png"/><Relationship Id="rId3" Type="http://schemas.openxmlformats.org/officeDocument/2006/relationships/tags" Target="../tags/tag17.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21.png"/><Relationship Id="rId7" Type="http://schemas.openxmlformats.org/officeDocument/2006/relationships/tags" Target="../tags/tag22.xml"/><Relationship Id="rId6" Type="http://schemas.openxmlformats.org/officeDocument/2006/relationships/image" Target="../media/image20.png"/><Relationship Id="rId5" Type="http://schemas.openxmlformats.org/officeDocument/2006/relationships/tags" Target="../tags/tag21.xml"/><Relationship Id="rId4" Type="http://schemas.openxmlformats.org/officeDocument/2006/relationships/image" Target="../media/image7.png"/><Relationship Id="rId3" Type="http://schemas.openxmlformats.org/officeDocument/2006/relationships/tags" Target="../tags/tag20.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3.png"/><Relationship Id="rId7" Type="http://schemas.openxmlformats.org/officeDocument/2006/relationships/tags" Target="../tags/tag25.xml"/><Relationship Id="rId6" Type="http://schemas.openxmlformats.org/officeDocument/2006/relationships/image" Target="../media/image22.png"/><Relationship Id="rId5" Type="http://schemas.openxmlformats.org/officeDocument/2006/relationships/tags" Target="../tags/tag24.xml"/><Relationship Id="rId4" Type="http://schemas.openxmlformats.org/officeDocument/2006/relationships/image" Target="../media/image7.png"/><Relationship Id="rId3" Type="http://schemas.openxmlformats.org/officeDocument/2006/relationships/tags" Target="../tags/tag23.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5.png"/><Relationship Id="rId7" Type="http://schemas.openxmlformats.org/officeDocument/2006/relationships/tags" Target="../tags/tag28.xml"/><Relationship Id="rId6" Type="http://schemas.openxmlformats.org/officeDocument/2006/relationships/image" Target="../media/image24.png"/><Relationship Id="rId5" Type="http://schemas.openxmlformats.org/officeDocument/2006/relationships/tags" Target="../tags/tag27.xml"/><Relationship Id="rId4" Type="http://schemas.openxmlformats.org/officeDocument/2006/relationships/image" Target="../media/image7.png"/><Relationship Id="rId3" Type="http://schemas.openxmlformats.org/officeDocument/2006/relationships/tags" Target="../tags/tag26.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tags" Target="../tags/tag29.xml"/><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tags" Target="../tags/tag30.xml"/><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3.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5" name="图片 14" descr="600700标题223_画板 1 副本 2"/>
          <p:cNvPicPr>
            <a:picLocks noChangeAspect="1"/>
          </p:cNvPicPr>
          <p:nvPr userDrawn="1"/>
        </p:nvPicPr>
        <p:blipFill>
          <a:blip r:embed="rId5"/>
          <a:srcRect l="4793" t="15696" b="66409"/>
          <a:stretch>
            <a:fillRect/>
          </a:stretch>
        </p:blipFill>
        <p:spPr>
          <a:xfrm>
            <a:off x="90170" y="123190"/>
            <a:ext cx="4452620" cy="836930"/>
          </a:xfrm>
          <a:prstGeom prst="rect">
            <a:avLst/>
          </a:prstGeom>
        </p:spPr>
      </p:pic>
      <p:pic>
        <p:nvPicPr>
          <p:cNvPr id="45" name="图片 44" descr="600700标题2234_画板 1 副本 2"/>
          <p:cNvPicPr>
            <a:picLocks noChangeAspect="1"/>
          </p:cNvPicPr>
          <p:nvPr userDrawn="1"/>
        </p:nvPicPr>
        <p:blipFill>
          <a:blip r:embed="rId6"/>
          <a:srcRect t="19514" b="20621"/>
          <a:stretch>
            <a:fillRect/>
          </a:stretch>
        </p:blipFill>
        <p:spPr>
          <a:xfrm>
            <a:off x="2211705" y="803275"/>
            <a:ext cx="8203565" cy="491109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3" name="图片 22" descr="600700标题223_画板 1"/>
          <p:cNvPicPr>
            <a:picLocks noChangeAspect="1"/>
          </p:cNvPicPr>
          <p:nvPr userDrawn="1">
            <p:custDataLst>
              <p:tags r:id="rId5"/>
            </p:custDataLst>
          </p:nvPr>
        </p:nvPicPr>
        <p:blipFill>
          <a:blip r:embed="rId6"/>
          <a:srcRect l="5213" t="16918" b="66409"/>
          <a:stretch>
            <a:fillRect/>
          </a:stretch>
        </p:blipFill>
        <p:spPr>
          <a:xfrm>
            <a:off x="108585" y="180340"/>
            <a:ext cx="4433570" cy="779780"/>
          </a:xfrm>
          <a:prstGeom prst="rect">
            <a:avLst/>
          </a:prstGeom>
        </p:spPr>
      </p:pic>
      <p:pic>
        <p:nvPicPr>
          <p:cNvPr id="53" name="图片 52" descr="600700标题2234_画板 1"/>
          <p:cNvPicPr>
            <a:picLocks noChangeAspect="1"/>
          </p:cNvPicPr>
          <p:nvPr userDrawn="1">
            <p:custDataLst>
              <p:tags r:id="rId7"/>
            </p:custDataLst>
          </p:nvPr>
        </p:nvPicPr>
        <p:blipFill>
          <a:blip r:embed="rId8"/>
          <a:srcRect t="24158" b="21782"/>
          <a:stretch>
            <a:fillRect/>
          </a:stretch>
        </p:blipFill>
        <p:spPr>
          <a:xfrm>
            <a:off x="2210435" y="1184275"/>
            <a:ext cx="8205470" cy="443484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2" name="图片 21" descr="600700标题223_画板 1 副本"/>
          <p:cNvPicPr>
            <a:picLocks noChangeAspect="1"/>
          </p:cNvPicPr>
          <p:nvPr userDrawn="1">
            <p:custDataLst>
              <p:tags r:id="rId5"/>
            </p:custDataLst>
          </p:nvPr>
        </p:nvPicPr>
        <p:blipFill>
          <a:blip r:embed="rId6"/>
          <a:srcRect l="4997" t="16307" b="61901"/>
          <a:stretch>
            <a:fillRect/>
          </a:stretch>
        </p:blipFill>
        <p:spPr>
          <a:xfrm>
            <a:off x="99695" y="151765"/>
            <a:ext cx="4443095" cy="1019175"/>
          </a:xfrm>
          <a:prstGeom prst="rect">
            <a:avLst/>
          </a:prstGeom>
        </p:spPr>
      </p:pic>
      <p:pic>
        <p:nvPicPr>
          <p:cNvPr id="52" name="图片 51" descr="600700标题2234_画板 1 副本"/>
          <p:cNvPicPr>
            <a:picLocks noChangeAspect="1"/>
          </p:cNvPicPr>
          <p:nvPr userDrawn="1">
            <p:custDataLst>
              <p:tags r:id="rId7"/>
            </p:custDataLst>
          </p:nvPr>
        </p:nvPicPr>
        <p:blipFill>
          <a:blip r:embed="rId8"/>
          <a:srcRect t="20528" b="18004"/>
          <a:stretch>
            <a:fillRect/>
          </a:stretch>
        </p:blipFill>
        <p:spPr>
          <a:xfrm>
            <a:off x="2211705" y="886460"/>
            <a:ext cx="8203565" cy="504253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1" name="图片 20" descr="600700标题223_画板 1 副本 8"/>
          <p:cNvPicPr>
            <a:picLocks noChangeAspect="1"/>
          </p:cNvPicPr>
          <p:nvPr userDrawn="1">
            <p:custDataLst>
              <p:tags r:id="rId5"/>
            </p:custDataLst>
          </p:nvPr>
        </p:nvPicPr>
        <p:blipFill>
          <a:blip r:embed="rId6"/>
          <a:srcRect l="5608" t="16511" b="69437"/>
          <a:stretch>
            <a:fillRect/>
          </a:stretch>
        </p:blipFill>
        <p:spPr>
          <a:xfrm>
            <a:off x="128270" y="161290"/>
            <a:ext cx="4414520" cy="657225"/>
          </a:xfrm>
          <a:prstGeom prst="rect">
            <a:avLst/>
          </a:prstGeom>
        </p:spPr>
      </p:pic>
      <p:pic>
        <p:nvPicPr>
          <p:cNvPr id="51" name="图片 50" descr="600700标题2234_画板 1 副本 8"/>
          <p:cNvPicPr>
            <a:picLocks noChangeAspect="1"/>
          </p:cNvPicPr>
          <p:nvPr userDrawn="1">
            <p:custDataLst>
              <p:tags r:id="rId7"/>
            </p:custDataLst>
          </p:nvPr>
        </p:nvPicPr>
        <p:blipFill>
          <a:blip r:embed="rId8"/>
          <a:srcRect t="19700" b="21348"/>
          <a:stretch>
            <a:fillRect/>
          </a:stretch>
        </p:blipFill>
        <p:spPr>
          <a:xfrm>
            <a:off x="2211705" y="818515"/>
            <a:ext cx="8203565" cy="483616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4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0" name="图片 19" descr="600700标题223_画板 1 副本 7"/>
          <p:cNvPicPr>
            <a:picLocks noChangeAspect="1"/>
          </p:cNvPicPr>
          <p:nvPr userDrawn="1">
            <p:custDataLst>
              <p:tags r:id="rId5"/>
            </p:custDataLst>
          </p:nvPr>
        </p:nvPicPr>
        <p:blipFill>
          <a:blip r:embed="rId6"/>
          <a:srcRect l="4986" t="15494" b="66404"/>
          <a:stretch>
            <a:fillRect/>
          </a:stretch>
        </p:blipFill>
        <p:spPr>
          <a:xfrm>
            <a:off x="100330" y="113665"/>
            <a:ext cx="4441190" cy="846455"/>
          </a:xfrm>
          <a:prstGeom prst="rect">
            <a:avLst/>
          </a:prstGeom>
        </p:spPr>
      </p:pic>
      <p:pic>
        <p:nvPicPr>
          <p:cNvPr id="50" name="图片 49" descr="600700标题2234_画板 1 副本 7"/>
          <p:cNvPicPr>
            <a:picLocks noChangeAspect="1"/>
          </p:cNvPicPr>
          <p:nvPr userDrawn="1">
            <p:custDataLst>
              <p:tags r:id="rId7"/>
            </p:custDataLst>
          </p:nvPr>
        </p:nvPicPr>
        <p:blipFill>
          <a:blip r:embed="rId8"/>
          <a:srcRect t="19949" b="21629"/>
          <a:stretch>
            <a:fillRect/>
          </a:stretch>
        </p:blipFill>
        <p:spPr>
          <a:xfrm>
            <a:off x="2212975" y="838835"/>
            <a:ext cx="8199755" cy="479234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6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6" name="图片 15" descr="600700标题223_画板 1 副本 3"/>
          <p:cNvPicPr>
            <a:picLocks noChangeAspect="1"/>
          </p:cNvPicPr>
          <p:nvPr userDrawn="1">
            <p:custDataLst>
              <p:tags r:id="rId5"/>
            </p:custDataLst>
          </p:nvPr>
        </p:nvPicPr>
        <p:blipFill>
          <a:blip r:embed="rId6"/>
          <a:srcRect l="4374" t="15494" b="68604"/>
          <a:stretch>
            <a:fillRect/>
          </a:stretch>
        </p:blipFill>
        <p:spPr>
          <a:xfrm>
            <a:off x="71755" y="113665"/>
            <a:ext cx="4469765" cy="743585"/>
          </a:xfrm>
          <a:prstGeom prst="rect">
            <a:avLst/>
          </a:prstGeom>
        </p:spPr>
      </p:pic>
      <p:pic>
        <p:nvPicPr>
          <p:cNvPr id="46" name="图片 45" descr="600700标题2234_画板 1 副本 3"/>
          <p:cNvPicPr>
            <a:picLocks noChangeAspect="1"/>
          </p:cNvPicPr>
          <p:nvPr userDrawn="1">
            <p:custDataLst>
              <p:tags r:id="rId7"/>
            </p:custDataLst>
          </p:nvPr>
        </p:nvPicPr>
        <p:blipFill>
          <a:blip r:embed="rId8"/>
          <a:srcRect t="22418" b="18726"/>
          <a:stretch>
            <a:fillRect/>
          </a:stretch>
        </p:blipFill>
        <p:spPr>
          <a:xfrm>
            <a:off x="2212975" y="1041400"/>
            <a:ext cx="8199755" cy="4827905"/>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7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9" name="图片 18" descr="600700标题223_画板 1 副本 6"/>
          <p:cNvPicPr>
            <a:picLocks noChangeAspect="1"/>
          </p:cNvPicPr>
          <p:nvPr userDrawn="1">
            <p:custDataLst>
              <p:tags r:id="rId5"/>
            </p:custDataLst>
          </p:nvPr>
        </p:nvPicPr>
        <p:blipFill>
          <a:blip r:embed="rId6"/>
          <a:srcRect l="6219" t="14963" b="66409"/>
          <a:stretch>
            <a:fillRect/>
          </a:stretch>
        </p:blipFill>
        <p:spPr>
          <a:xfrm>
            <a:off x="156845" y="88900"/>
            <a:ext cx="4385945" cy="871220"/>
          </a:xfrm>
          <a:prstGeom prst="rect">
            <a:avLst/>
          </a:prstGeom>
        </p:spPr>
      </p:pic>
      <p:pic>
        <p:nvPicPr>
          <p:cNvPr id="49" name="图片 48" descr="600700标题2234_画板 1 副本 6"/>
          <p:cNvPicPr>
            <a:picLocks noChangeAspect="1"/>
          </p:cNvPicPr>
          <p:nvPr userDrawn="1">
            <p:custDataLst>
              <p:tags r:id="rId7"/>
            </p:custDataLst>
          </p:nvPr>
        </p:nvPicPr>
        <p:blipFill>
          <a:blip r:embed="rId8"/>
          <a:srcRect t="22703" b="19026"/>
          <a:stretch>
            <a:fillRect/>
          </a:stretch>
        </p:blipFill>
        <p:spPr>
          <a:xfrm>
            <a:off x="2211705" y="1064895"/>
            <a:ext cx="8203565" cy="478028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8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8" name="图片 17" descr="600700标题223_画板 1 副本 5"/>
          <p:cNvPicPr>
            <a:picLocks noChangeAspect="1"/>
          </p:cNvPicPr>
          <p:nvPr userDrawn="1">
            <p:custDataLst>
              <p:tags r:id="rId5"/>
            </p:custDataLst>
          </p:nvPr>
        </p:nvPicPr>
        <p:blipFill>
          <a:blip r:embed="rId6"/>
          <a:srcRect l="6802" t="16415" b="64168"/>
          <a:stretch>
            <a:fillRect/>
          </a:stretch>
        </p:blipFill>
        <p:spPr>
          <a:xfrm>
            <a:off x="184150" y="156845"/>
            <a:ext cx="4358640" cy="908050"/>
          </a:xfrm>
          <a:prstGeom prst="rect">
            <a:avLst/>
          </a:prstGeom>
        </p:spPr>
      </p:pic>
      <p:pic>
        <p:nvPicPr>
          <p:cNvPr id="48" name="图片 47" descr="600700标题2234_画板 1 副本 5"/>
          <p:cNvPicPr>
            <a:picLocks noChangeAspect="1"/>
          </p:cNvPicPr>
          <p:nvPr userDrawn="1">
            <p:custDataLst>
              <p:tags r:id="rId7"/>
            </p:custDataLst>
          </p:nvPr>
        </p:nvPicPr>
        <p:blipFill>
          <a:blip r:embed="rId8"/>
          <a:srcRect t="22703" b="21782"/>
          <a:stretch>
            <a:fillRect/>
          </a:stretch>
        </p:blipFill>
        <p:spPr>
          <a:xfrm>
            <a:off x="2211705" y="1064895"/>
            <a:ext cx="8203565" cy="455422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9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7" name="图片 16" descr="600700标题223_画板 1 副本 4"/>
          <p:cNvPicPr>
            <a:picLocks noChangeAspect="1"/>
          </p:cNvPicPr>
          <p:nvPr userDrawn="1">
            <p:custDataLst>
              <p:tags r:id="rId5"/>
            </p:custDataLst>
          </p:nvPr>
        </p:nvPicPr>
        <p:blipFill>
          <a:blip r:embed="rId6"/>
          <a:srcRect l="5077" t="15832" b="64168"/>
          <a:stretch>
            <a:fillRect/>
          </a:stretch>
        </p:blipFill>
        <p:spPr>
          <a:xfrm>
            <a:off x="102235" y="129540"/>
            <a:ext cx="4439920" cy="935355"/>
          </a:xfrm>
          <a:prstGeom prst="rect">
            <a:avLst/>
          </a:prstGeom>
        </p:spPr>
      </p:pic>
      <p:pic>
        <p:nvPicPr>
          <p:cNvPr id="47" name="图片 46" descr="600700标题2234_画板 1 副本 4"/>
          <p:cNvPicPr>
            <a:picLocks noChangeAspect="1"/>
          </p:cNvPicPr>
          <p:nvPr userDrawn="1">
            <p:custDataLst>
              <p:tags r:id="rId7"/>
            </p:custDataLst>
          </p:nvPr>
        </p:nvPicPr>
        <p:blipFill>
          <a:blip r:embed="rId8"/>
          <a:srcRect t="19514" b="26279"/>
          <a:stretch>
            <a:fillRect/>
          </a:stretch>
        </p:blipFill>
        <p:spPr>
          <a:xfrm>
            <a:off x="2210435" y="803275"/>
            <a:ext cx="8205470" cy="44469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a:srcRect t="12979"/>
          <a:stretch>
            <a:fillRect/>
          </a:stretch>
        </p:blipFill>
        <p:spPr>
          <a:xfrm>
            <a:off x="10680700" y="66040"/>
            <a:ext cx="1203960" cy="96647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cstate="print"/>
          <a:srcRect t="12979"/>
          <a:stretch>
            <a:fillRect/>
          </a:stretch>
        </p:blipFill>
        <p:spPr>
          <a:xfrm>
            <a:off x="10680700" y="66040"/>
            <a:ext cx="1203960" cy="96647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0" Type="http://schemas.openxmlformats.org/officeDocument/2006/relationships/theme" Target="../theme/theme2.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31.png"/><Relationship Id="rId2" Type="http://schemas.openxmlformats.org/officeDocument/2006/relationships/tags" Target="../tags/tag32.xml"/><Relationship Id="rId1" Type="http://schemas.openxmlformats.org/officeDocument/2006/relationships/tags" Target="../tags/tag3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8.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9.png"/></Relationships>
</file>

<file path=ppt/slides/_rels/slide10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92.tiff"/><Relationship Id="rId5" Type="http://schemas.openxmlformats.org/officeDocument/2006/relationships/tags" Target="../tags/tag321.xml"/><Relationship Id="rId4" Type="http://schemas.openxmlformats.org/officeDocument/2006/relationships/image" Target="../media/image191.tiff"/><Relationship Id="rId3" Type="http://schemas.openxmlformats.org/officeDocument/2006/relationships/tags" Target="../tags/tag320.xml"/><Relationship Id="rId2" Type="http://schemas.openxmlformats.org/officeDocument/2006/relationships/image" Target="../media/image190.tiff"/><Relationship Id="rId1" Type="http://schemas.openxmlformats.org/officeDocument/2006/relationships/tags" Target="../tags/tag319.xml"/></Relationships>
</file>

<file path=ppt/slides/_rels/slide10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4.png"/><Relationship Id="rId3" Type="http://schemas.openxmlformats.org/officeDocument/2006/relationships/tags" Target="../tags/tag323.xml"/><Relationship Id="rId2" Type="http://schemas.openxmlformats.org/officeDocument/2006/relationships/image" Target="../media/image193.png"/><Relationship Id="rId1" Type="http://schemas.openxmlformats.org/officeDocument/2006/relationships/tags" Target="../tags/tag32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9" Type="http://schemas.openxmlformats.org/officeDocument/2006/relationships/image" Target="../media/image198.jpeg"/><Relationship Id="rId8" Type="http://schemas.openxmlformats.org/officeDocument/2006/relationships/tags" Target="../tags/tag328.xml"/><Relationship Id="rId7" Type="http://schemas.openxmlformats.org/officeDocument/2006/relationships/image" Target="../media/image197.jpeg"/><Relationship Id="rId6" Type="http://schemas.openxmlformats.org/officeDocument/2006/relationships/tags" Target="../tags/tag327.xml"/><Relationship Id="rId5" Type="http://schemas.openxmlformats.org/officeDocument/2006/relationships/image" Target="../media/image196.jpeg"/><Relationship Id="rId4" Type="http://schemas.openxmlformats.org/officeDocument/2006/relationships/tags" Target="../tags/tag326.xml"/><Relationship Id="rId3" Type="http://schemas.openxmlformats.org/officeDocument/2006/relationships/image" Target="../media/image195.jpeg"/><Relationship Id="rId2" Type="http://schemas.openxmlformats.org/officeDocument/2006/relationships/tags" Target="../tags/tag325.xml"/><Relationship Id="rId11" Type="http://schemas.openxmlformats.org/officeDocument/2006/relationships/slideLayout" Target="../slideLayouts/slideLayout3.xml"/><Relationship Id="rId10" Type="http://schemas.openxmlformats.org/officeDocument/2006/relationships/tags" Target="../tags/tag329.xml"/><Relationship Id="rId1" Type="http://schemas.openxmlformats.org/officeDocument/2006/relationships/tags" Target="../tags/tag324.xml"/></Relationships>
</file>

<file path=ppt/slides/_rels/slide10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image" Target="../media/image47.png"/></Relationships>
</file>

<file path=ppt/slides/_rels/slide107.xml.rels><?xml version="1.0" encoding="UTF-8" standalone="yes"?>
<Relationships xmlns="http://schemas.openxmlformats.org/package/2006/relationships"><Relationship Id="rId9" Type="http://schemas.openxmlformats.org/officeDocument/2006/relationships/image" Target="../media/image202.png"/><Relationship Id="rId8" Type="http://schemas.openxmlformats.org/officeDocument/2006/relationships/tags" Target="../tags/tag338.xml"/><Relationship Id="rId7" Type="http://schemas.openxmlformats.org/officeDocument/2006/relationships/image" Target="../media/image201.tiff"/><Relationship Id="rId6" Type="http://schemas.openxmlformats.org/officeDocument/2006/relationships/tags" Target="../tags/tag337.xml"/><Relationship Id="rId5" Type="http://schemas.openxmlformats.org/officeDocument/2006/relationships/image" Target="../media/image200.jpeg"/><Relationship Id="rId4" Type="http://schemas.openxmlformats.org/officeDocument/2006/relationships/tags" Target="../tags/tag336.xml"/><Relationship Id="rId3" Type="http://schemas.openxmlformats.org/officeDocument/2006/relationships/image" Target="../media/image199.jpeg"/><Relationship Id="rId2" Type="http://schemas.openxmlformats.org/officeDocument/2006/relationships/tags" Target="../tags/tag335.xml"/><Relationship Id="rId13" Type="http://schemas.openxmlformats.org/officeDocument/2006/relationships/slideLayout" Target="../slideLayouts/slideLayout3.xml"/><Relationship Id="rId12" Type="http://schemas.openxmlformats.org/officeDocument/2006/relationships/image" Target="../media/image203.png"/><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tags" Target="../tags/tag334.xml"/></Relationships>
</file>

<file path=ppt/slides/_rels/slide10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207.png"/><Relationship Id="rId7" Type="http://schemas.openxmlformats.org/officeDocument/2006/relationships/tags" Target="../tags/tag344.xml"/><Relationship Id="rId6" Type="http://schemas.openxmlformats.org/officeDocument/2006/relationships/image" Target="../media/image206.png"/><Relationship Id="rId5" Type="http://schemas.openxmlformats.org/officeDocument/2006/relationships/tags" Target="../tags/tag343.xml"/><Relationship Id="rId4" Type="http://schemas.openxmlformats.org/officeDocument/2006/relationships/image" Target="../media/image205.jpeg"/><Relationship Id="rId3" Type="http://schemas.openxmlformats.org/officeDocument/2006/relationships/tags" Target="../tags/tag342.xml"/><Relationship Id="rId2" Type="http://schemas.openxmlformats.org/officeDocument/2006/relationships/image" Target="../media/image204.jpeg"/><Relationship Id="rId1" Type="http://schemas.openxmlformats.org/officeDocument/2006/relationships/tags" Target="../tags/tag341.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5.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0.tiff"/><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39.tiff"/><Relationship Id="rId1" Type="http://schemas.openxmlformats.org/officeDocument/2006/relationships/tags" Target="../tags/tag75.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8.png"/><Relationship Id="rId1" Type="http://schemas.openxmlformats.org/officeDocument/2006/relationships/tags" Target="../tags/tag346.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9.tiff"/><Relationship Id="rId1" Type="http://schemas.openxmlformats.org/officeDocument/2006/relationships/tags" Target="../tags/tag347.xml"/></Relationships>
</file>

<file path=ppt/slides/_rels/slide1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0.png"/><Relationship Id="rId2" Type="http://schemas.openxmlformats.org/officeDocument/2006/relationships/tags" Target="../tags/tag349.xml"/><Relationship Id="rId1" Type="http://schemas.openxmlformats.org/officeDocument/2006/relationships/tags" Target="../tags/tag348.xml"/></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1.png"/><Relationship Id="rId1" Type="http://schemas.openxmlformats.org/officeDocument/2006/relationships/tags" Target="../tags/tag350.xml"/></Relationships>
</file>

<file path=ppt/slides/_rels/slide11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14.png"/><Relationship Id="rId5" Type="http://schemas.openxmlformats.org/officeDocument/2006/relationships/tags" Target="../tags/tag353.xml"/><Relationship Id="rId4" Type="http://schemas.openxmlformats.org/officeDocument/2006/relationships/image" Target="../media/image213.png"/><Relationship Id="rId3" Type="http://schemas.openxmlformats.org/officeDocument/2006/relationships/tags" Target="../tags/tag352.xml"/><Relationship Id="rId2" Type="http://schemas.openxmlformats.org/officeDocument/2006/relationships/image" Target="../media/image212.png"/><Relationship Id="rId1" Type="http://schemas.openxmlformats.org/officeDocument/2006/relationships/tags" Target="../tags/tag351.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4.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55.xml"/></Relationships>
</file>

<file path=ppt/slides/_rels/slide1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57.xml"/><Relationship Id="rId2" Type="http://schemas.openxmlformats.org/officeDocument/2006/relationships/image" Target="../media/image215.tiff"/><Relationship Id="rId1" Type="http://schemas.openxmlformats.org/officeDocument/2006/relationships/tags" Target="../tags/tag356.xml"/></Relationships>
</file>

<file path=ppt/slides/_rels/slide11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59.xml"/><Relationship Id="rId2" Type="http://schemas.openxmlformats.org/officeDocument/2006/relationships/image" Target="../media/image216.tiff"/><Relationship Id="rId1" Type="http://schemas.openxmlformats.org/officeDocument/2006/relationships/tags" Target="../tags/tag358.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61.xml"/><Relationship Id="rId1" Type="http://schemas.openxmlformats.org/officeDocument/2006/relationships/tags" Target="../tags/tag360.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41.tiff"/><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image" Target="../media/image38.png"/></Relationships>
</file>

<file path=ppt/slides/_rels/slide12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63.xml"/><Relationship Id="rId2" Type="http://schemas.openxmlformats.org/officeDocument/2006/relationships/image" Target="../media/image217.tiff"/><Relationship Id="rId1" Type="http://schemas.openxmlformats.org/officeDocument/2006/relationships/tags" Target="../tags/tag362.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8.png"/></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64.xml"/></Relationships>
</file>

<file path=ppt/slides/_rels/slide12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222.png"/><Relationship Id="rId7" Type="http://schemas.openxmlformats.org/officeDocument/2006/relationships/tags" Target="../tags/tag368.xml"/><Relationship Id="rId6" Type="http://schemas.openxmlformats.org/officeDocument/2006/relationships/image" Target="../media/image221.png"/><Relationship Id="rId5" Type="http://schemas.openxmlformats.org/officeDocument/2006/relationships/tags" Target="../tags/tag367.xml"/><Relationship Id="rId4" Type="http://schemas.openxmlformats.org/officeDocument/2006/relationships/image" Target="../media/image220.png"/><Relationship Id="rId3" Type="http://schemas.openxmlformats.org/officeDocument/2006/relationships/tags" Target="../tags/tag366.xml"/><Relationship Id="rId2" Type="http://schemas.openxmlformats.org/officeDocument/2006/relationships/image" Target="../media/image219.tiff"/><Relationship Id="rId1" Type="http://schemas.openxmlformats.org/officeDocument/2006/relationships/tags" Target="../tags/tag365.xml"/></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4.jpeg"/><Relationship Id="rId1" Type="http://schemas.openxmlformats.org/officeDocument/2006/relationships/image" Target="../media/image223.jpeg"/></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69.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5.tiff"/><Relationship Id="rId1" Type="http://schemas.openxmlformats.org/officeDocument/2006/relationships/tags" Target="../tags/tag370.xml"/></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6.tiff"/><Relationship Id="rId1" Type="http://schemas.openxmlformats.org/officeDocument/2006/relationships/tags" Target="../tags/tag371.xml"/></Relationships>
</file>

<file path=ppt/slides/_rels/slide128.xml.rels><?xml version="1.0" encoding="UTF-8" standalone="yes"?>
<Relationships xmlns="http://schemas.openxmlformats.org/package/2006/relationships"><Relationship Id="rId9" Type="http://schemas.openxmlformats.org/officeDocument/2006/relationships/image" Target="../media/image231.png"/><Relationship Id="rId8" Type="http://schemas.openxmlformats.org/officeDocument/2006/relationships/tags" Target="../tags/tag375.xml"/><Relationship Id="rId7" Type="http://schemas.openxmlformats.org/officeDocument/2006/relationships/image" Target="../media/image230.png"/><Relationship Id="rId6" Type="http://schemas.openxmlformats.org/officeDocument/2006/relationships/tags" Target="../tags/tag374.xml"/><Relationship Id="rId5" Type="http://schemas.openxmlformats.org/officeDocument/2006/relationships/image" Target="../media/image229.png"/><Relationship Id="rId4" Type="http://schemas.openxmlformats.org/officeDocument/2006/relationships/image" Target="../media/image228.jpeg"/><Relationship Id="rId3" Type="http://schemas.openxmlformats.org/officeDocument/2006/relationships/tags" Target="../tags/tag373.xml"/><Relationship Id="rId2" Type="http://schemas.openxmlformats.org/officeDocument/2006/relationships/image" Target="../media/image227.png"/><Relationship Id="rId10" Type="http://schemas.openxmlformats.org/officeDocument/2006/relationships/slideLayout" Target="../slideLayouts/slideLayout3.xml"/><Relationship Id="rId1" Type="http://schemas.openxmlformats.org/officeDocument/2006/relationships/tags" Target="../tags/tag37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9" Type="http://schemas.openxmlformats.org/officeDocument/2006/relationships/image" Target="../media/image44.jpeg"/><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image" Target="../media/image43.jpeg"/><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image" Target="../media/image42.jpeg"/><Relationship Id="rId2" Type="http://schemas.openxmlformats.org/officeDocument/2006/relationships/tags" Target="../tags/tag83.xml"/><Relationship Id="rId11" Type="http://schemas.openxmlformats.org/officeDocument/2006/relationships/slideLayout" Target="../slideLayouts/slideLayout3.xml"/><Relationship Id="rId10" Type="http://schemas.openxmlformats.org/officeDocument/2006/relationships/tags" Target="../tags/tag88.xml"/><Relationship Id="rId1" Type="http://schemas.openxmlformats.org/officeDocument/2006/relationships/tags" Target="../tags/tag82.xml"/></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2.tiff"/><Relationship Id="rId1" Type="http://schemas.openxmlformats.org/officeDocument/2006/relationships/tags" Target="../tags/tag376.xml"/></Relationships>
</file>

<file path=ppt/slides/_rels/slide13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236.png"/><Relationship Id="rId7" Type="http://schemas.openxmlformats.org/officeDocument/2006/relationships/tags" Target="../tags/tag380.xml"/><Relationship Id="rId6" Type="http://schemas.openxmlformats.org/officeDocument/2006/relationships/image" Target="../media/image235.png"/><Relationship Id="rId5" Type="http://schemas.openxmlformats.org/officeDocument/2006/relationships/tags" Target="../tags/tag379.xml"/><Relationship Id="rId4" Type="http://schemas.openxmlformats.org/officeDocument/2006/relationships/image" Target="../media/image234.png"/><Relationship Id="rId3" Type="http://schemas.openxmlformats.org/officeDocument/2006/relationships/tags" Target="../tags/tag378.xml"/><Relationship Id="rId2" Type="http://schemas.openxmlformats.org/officeDocument/2006/relationships/image" Target="../media/image233.png"/><Relationship Id="rId1" Type="http://schemas.openxmlformats.org/officeDocument/2006/relationships/tags" Target="../tags/tag377.xml"/></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8.jpeg"/><Relationship Id="rId1" Type="http://schemas.openxmlformats.org/officeDocument/2006/relationships/image" Target="../media/image237.jpeg"/></Relationships>
</file>

<file path=ppt/slides/_rels/slide13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40.tiff"/><Relationship Id="rId5" Type="http://schemas.openxmlformats.org/officeDocument/2006/relationships/tags" Target="../tags/tag383.xml"/><Relationship Id="rId4" Type="http://schemas.openxmlformats.org/officeDocument/2006/relationships/image" Target="../media/image239.tiff"/><Relationship Id="rId3" Type="http://schemas.openxmlformats.org/officeDocument/2006/relationships/tags" Target="../tags/tag382.xml"/><Relationship Id="rId2" Type="http://schemas.openxmlformats.org/officeDocument/2006/relationships/image" Target="../media/image44.jpeg"/><Relationship Id="rId1" Type="http://schemas.openxmlformats.org/officeDocument/2006/relationships/tags" Target="../tags/tag381.xml"/></Relationships>
</file>

<file path=ppt/slides/_rels/slide134.xml.rels><?xml version="1.0" encoding="UTF-8" standalone="yes"?>
<Relationships xmlns="http://schemas.openxmlformats.org/package/2006/relationships"><Relationship Id="rId9" Type="http://schemas.openxmlformats.org/officeDocument/2006/relationships/image" Target="../media/image243.png"/><Relationship Id="rId8" Type="http://schemas.openxmlformats.org/officeDocument/2006/relationships/tags" Target="../tags/tag387.xml"/><Relationship Id="rId7" Type="http://schemas.openxmlformats.org/officeDocument/2006/relationships/image" Target="../media/image43.jpeg"/><Relationship Id="rId6" Type="http://schemas.openxmlformats.org/officeDocument/2006/relationships/tags" Target="../tags/tag386.xml"/><Relationship Id="rId5" Type="http://schemas.openxmlformats.org/officeDocument/2006/relationships/image" Target="../media/image242.png"/><Relationship Id="rId4" Type="http://schemas.openxmlformats.org/officeDocument/2006/relationships/tags" Target="../tags/tag385.xml"/><Relationship Id="rId3" Type="http://schemas.openxmlformats.org/officeDocument/2006/relationships/image" Target="../media/image241.png"/><Relationship Id="rId2" Type="http://schemas.openxmlformats.org/officeDocument/2006/relationships/tags" Target="../tags/tag384.xml"/><Relationship Id="rId12" Type="http://schemas.openxmlformats.org/officeDocument/2006/relationships/slideLayout" Target="../slideLayouts/slideLayout3.xml"/><Relationship Id="rId11" Type="http://schemas.openxmlformats.org/officeDocument/2006/relationships/image" Target="../media/image244.png"/><Relationship Id="rId10" Type="http://schemas.openxmlformats.org/officeDocument/2006/relationships/tags" Target="../tags/tag388.xml"/><Relationship Id="rId1" Type="http://schemas.openxmlformats.org/officeDocument/2006/relationships/image" Target="../media/image38.png"/></Relationships>
</file>

<file path=ppt/slides/_rels/slide135.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45.jpeg"/><Relationship Id="rId6" Type="http://schemas.openxmlformats.org/officeDocument/2006/relationships/tags" Target="../tags/tag392.xml"/><Relationship Id="rId5" Type="http://schemas.openxmlformats.org/officeDocument/2006/relationships/image" Target="../media/image43.jpeg"/><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image" Target="../media/image44.jpeg"/><Relationship Id="rId1" Type="http://schemas.openxmlformats.org/officeDocument/2006/relationships/tags" Target="../tags/tag389.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3.jpeg"/><Relationship Id="rId2" Type="http://schemas.openxmlformats.org/officeDocument/2006/relationships/tags" Target="../tags/tag90.xml"/><Relationship Id="rId1" Type="http://schemas.openxmlformats.org/officeDocument/2006/relationships/tags" Target="../tags/tag89.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tags" Target="../tags/tag93.xml"/><Relationship Id="rId4" Type="http://schemas.openxmlformats.org/officeDocument/2006/relationships/image" Target="../media/image46.tiff"/><Relationship Id="rId3" Type="http://schemas.openxmlformats.org/officeDocument/2006/relationships/tags" Target="../tags/tag92.xml"/><Relationship Id="rId2" Type="http://schemas.openxmlformats.org/officeDocument/2006/relationships/image" Target="../media/image45.tiff"/><Relationship Id="rId1" Type="http://schemas.openxmlformats.org/officeDocument/2006/relationships/tags" Target="../tags/tag9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8.tiff"/><Relationship Id="rId1" Type="http://schemas.openxmlformats.org/officeDocument/2006/relationships/tags" Target="../tags/tag94.xml"/></Relationships>
</file>

<file path=ppt/slides/_rels/slide17.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image" Target="../media/image52.png"/><Relationship Id="rId7" Type="http://schemas.openxmlformats.org/officeDocument/2006/relationships/tags" Target="../tags/tag98.xml"/><Relationship Id="rId6" Type="http://schemas.openxmlformats.org/officeDocument/2006/relationships/image" Target="../media/image51.png"/><Relationship Id="rId5" Type="http://schemas.openxmlformats.org/officeDocument/2006/relationships/tags" Target="../tags/tag97.xml"/><Relationship Id="rId4" Type="http://schemas.openxmlformats.org/officeDocument/2006/relationships/image" Target="../media/image50.png"/><Relationship Id="rId3" Type="http://schemas.openxmlformats.org/officeDocument/2006/relationships/tags" Target="../tags/tag96.xml"/><Relationship Id="rId2" Type="http://schemas.openxmlformats.org/officeDocument/2006/relationships/image" Target="../media/image49.tiff"/><Relationship Id="rId11" Type="http://schemas.openxmlformats.org/officeDocument/2006/relationships/slideLayout" Target="../slideLayouts/slideLayout3.xml"/><Relationship Id="rId10" Type="http://schemas.openxmlformats.org/officeDocument/2006/relationships/image" Target="../media/image53.png"/><Relationship Id="rId1" Type="http://schemas.openxmlformats.org/officeDocument/2006/relationships/tags" Target="../tags/tag9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0.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56.png"/><Relationship Id="rId5" Type="http://schemas.openxmlformats.org/officeDocument/2006/relationships/tags" Target="../tags/tag103.xml"/><Relationship Id="rId4" Type="http://schemas.openxmlformats.org/officeDocument/2006/relationships/image" Target="../media/image55.png"/><Relationship Id="rId3" Type="http://schemas.openxmlformats.org/officeDocument/2006/relationships/tags" Target="../tags/tag102.xml"/><Relationship Id="rId2" Type="http://schemas.openxmlformats.org/officeDocument/2006/relationships/image" Target="../media/image54.png"/><Relationship Id="rId1" Type="http://schemas.openxmlformats.org/officeDocument/2006/relationships/tags" Target="../tags/tag10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7.jpeg"/><Relationship Id="rId1" Type="http://schemas.openxmlformats.org/officeDocument/2006/relationships/image" Target="../media/image38.png"/></Relationships>
</file>

<file path=ppt/slides/_rels/slide21.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media/image60.jpe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image" Target="../media/image59.jpeg"/><Relationship Id="rId3" Type="http://schemas.openxmlformats.org/officeDocument/2006/relationships/tags" Target="../tags/tag105.xml"/><Relationship Id="rId2" Type="http://schemas.openxmlformats.org/officeDocument/2006/relationships/image" Target="../media/image58.tiff"/><Relationship Id="rId11" Type="http://schemas.openxmlformats.org/officeDocument/2006/relationships/slideLayout" Target="../slideLayouts/slideLayout3.xml"/><Relationship Id="rId10" Type="http://schemas.openxmlformats.org/officeDocument/2006/relationships/tags" Target="../tags/tag110.xml"/><Relationship Id="rId1" Type="http://schemas.openxmlformats.org/officeDocument/2006/relationships/tags" Target="../tags/tag10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1.xml"/></Relationships>
</file>

<file path=ppt/slides/_rels/slide23.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image" Target="../media/image38.png"/><Relationship Id="rId4" Type="http://schemas.openxmlformats.org/officeDocument/2006/relationships/image" Target="../media/image62.png"/><Relationship Id="rId3" Type="http://schemas.openxmlformats.org/officeDocument/2006/relationships/image" Target="../media/image47.png"/><Relationship Id="rId2" Type="http://schemas.openxmlformats.org/officeDocument/2006/relationships/image" Target="../media/image61.png"/><Relationship Id="rId16" Type="http://schemas.openxmlformats.org/officeDocument/2006/relationships/slideLayout" Target="../slideLayouts/slideLayout3.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image" Target="../media/image63.jpeg"/><Relationship Id="rId10" Type="http://schemas.openxmlformats.org/officeDocument/2006/relationships/tags" Target="../tags/tag117.xml"/><Relationship Id="rId1" Type="http://schemas.openxmlformats.org/officeDocument/2006/relationships/tags" Target="../tags/tag1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4.jpeg"/><Relationship Id="rId2" Type="http://schemas.openxmlformats.org/officeDocument/2006/relationships/tags" Target="../tags/tag123.xml"/><Relationship Id="rId1" Type="http://schemas.openxmlformats.org/officeDocument/2006/relationships/tags" Target="../tags/tag12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7.png"/><Relationship Id="rId1" Type="http://schemas.openxmlformats.org/officeDocument/2006/relationships/tags" Target="../tags/tag124.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47.png"/><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image" Target="../media/image66.png"/><Relationship Id="rId3" Type="http://schemas.openxmlformats.org/officeDocument/2006/relationships/tags" Target="../tags/tag126.xml"/><Relationship Id="rId2" Type="http://schemas.openxmlformats.org/officeDocument/2006/relationships/image" Target="../media/image65.jpeg"/><Relationship Id="rId1" Type="http://schemas.openxmlformats.org/officeDocument/2006/relationships/tags" Target="../tags/tag125.xml"/></Relationships>
</file>

<file path=ppt/slides/_rels/slide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image" Target="../media/image69.png"/><Relationship Id="rId7" Type="http://schemas.openxmlformats.org/officeDocument/2006/relationships/tags" Target="../tags/tag133.xml"/><Relationship Id="rId6" Type="http://schemas.openxmlformats.org/officeDocument/2006/relationships/image" Target="../media/image68.png"/><Relationship Id="rId5" Type="http://schemas.openxmlformats.org/officeDocument/2006/relationships/tags" Target="../tags/tag132.xml"/><Relationship Id="rId4" Type="http://schemas.openxmlformats.org/officeDocument/2006/relationships/image" Target="../media/image67.png"/><Relationship Id="rId3" Type="http://schemas.openxmlformats.org/officeDocument/2006/relationships/tags" Target="../tags/tag131.xml"/><Relationship Id="rId2" Type="http://schemas.openxmlformats.org/officeDocument/2006/relationships/image" Target="../media/image58.tiff"/><Relationship Id="rId13" Type="http://schemas.openxmlformats.org/officeDocument/2006/relationships/slideLayout" Target="../slideLayouts/slideLayout3.xml"/><Relationship Id="rId12" Type="http://schemas.openxmlformats.org/officeDocument/2006/relationships/tags" Target="../tags/tag135.xml"/><Relationship Id="rId11" Type="http://schemas.openxmlformats.org/officeDocument/2006/relationships/image" Target="../media/image47.png"/><Relationship Id="rId10" Type="http://schemas.openxmlformats.org/officeDocument/2006/relationships/image" Target="../media/image70.tiff"/><Relationship Id="rId1" Type="http://schemas.openxmlformats.org/officeDocument/2006/relationships/tags" Target="../tags/tag130.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74.png"/><Relationship Id="rId7" Type="http://schemas.openxmlformats.org/officeDocument/2006/relationships/tags" Target="../tags/tag139.xml"/><Relationship Id="rId6" Type="http://schemas.openxmlformats.org/officeDocument/2006/relationships/image" Target="../media/image73.tiff"/><Relationship Id="rId5" Type="http://schemas.openxmlformats.org/officeDocument/2006/relationships/tags" Target="../tags/tag138.xml"/><Relationship Id="rId4" Type="http://schemas.openxmlformats.org/officeDocument/2006/relationships/image" Target="../media/image72.png"/><Relationship Id="rId3" Type="http://schemas.openxmlformats.org/officeDocument/2006/relationships/tags" Target="../tags/tag137.xml"/><Relationship Id="rId2" Type="http://schemas.openxmlformats.org/officeDocument/2006/relationships/image" Target="../media/image71.tiff"/><Relationship Id="rId1" Type="http://schemas.openxmlformats.org/officeDocument/2006/relationships/tags" Target="../tags/tag136.xml"/></Relationships>
</file>

<file path=ppt/slides/_rels/slide3.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6" Type="http://schemas.openxmlformats.org/officeDocument/2006/relationships/slideLayout" Target="../slideLayouts/slideLayout2.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tags" Target="../tags/tag140.xml"/></Relationships>
</file>

<file path=ppt/slides/_rels/slide31.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image" Target="../media/image76.jpeg"/><Relationship Id="rId4" Type="http://schemas.openxmlformats.org/officeDocument/2006/relationships/tags" Target="../tags/tag141.xml"/><Relationship Id="rId3" Type="http://schemas.openxmlformats.org/officeDocument/2006/relationships/image" Target="../media/image44.jpeg"/><Relationship Id="rId2" Type="http://schemas.openxmlformats.org/officeDocument/2006/relationships/image" Target="../media/image47.png"/><Relationship Id="rId18" Type="http://schemas.openxmlformats.org/officeDocument/2006/relationships/slideLayout" Target="../slideLayouts/slideLayout3.xml"/><Relationship Id="rId17" Type="http://schemas.openxmlformats.org/officeDocument/2006/relationships/image" Target="../media/image79.png"/><Relationship Id="rId16" Type="http://schemas.openxmlformats.org/officeDocument/2006/relationships/tags" Target="../tags/tag149.xml"/><Relationship Id="rId15" Type="http://schemas.openxmlformats.org/officeDocument/2006/relationships/image" Target="../media/image83.png"/><Relationship Id="rId14" Type="http://schemas.openxmlformats.org/officeDocument/2006/relationships/tags" Target="../tags/tag148.xml"/><Relationship Id="rId13" Type="http://schemas.openxmlformats.org/officeDocument/2006/relationships/image" Target="../media/image82.png"/><Relationship Id="rId12" Type="http://schemas.openxmlformats.org/officeDocument/2006/relationships/tags" Target="../tags/tag147.xml"/><Relationship Id="rId11" Type="http://schemas.openxmlformats.org/officeDocument/2006/relationships/image" Target="../media/image81.png"/><Relationship Id="rId10" Type="http://schemas.openxmlformats.org/officeDocument/2006/relationships/tags" Target="../tags/tag146.xml"/><Relationship Id="rId1" Type="http://schemas.openxmlformats.org/officeDocument/2006/relationships/image" Target="../media/image80.jpeg"/></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53.xml"/><Relationship Id="rId6" Type="http://schemas.openxmlformats.org/officeDocument/2006/relationships/image" Target="../media/image86.png"/><Relationship Id="rId5" Type="http://schemas.openxmlformats.org/officeDocument/2006/relationships/tags" Target="../tags/tag152.xml"/><Relationship Id="rId4" Type="http://schemas.openxmlformats.org/officeDocument/2006/relationships/image" Target="../media/image85.png"/><Relationship Id="rId3" Type="http://schemas.openxmlformats.org/officeDocument/2006/relationships/tags" Target="../tags/tag151.xml"/><Relationship Id="rId2" Type="http://schemas.openxmlformats.org/officeDocument/2006/relationships/image" Target="../media/image84.png"/><Relationship Id="rId1" Type="http://schemas.openxmlformats.org/officeDocument/2006/relationships/tags" Target="../tags/tag15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4.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87.tiff"/><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36.xml.rels><?xml version="1.0" encoding="UTF-8" standalone="yes"?>
<Relationships xmlns="http://schemas.openxmlformats.org/package/2006/relationships"><Relationship Id="rId9" Type="http://schemas.openxmlformats.org/officeDocument/2006/relationships/image" Target="../media/image91.png"/><Relationship Id="rId8" Type="http://schemas.openxmlformats.org/officeDocument/2006/relationships/tags" Target="../tags/tag162.xml"/><Relationship Id="rId7" Type="http://schemas.openxmlformats.org/officeDocument/2006/relationships/image" Target="../media/image90.png"/><Relationship Id="rId6" Type="http://schemas.openxmlformats.org/officeDocument/2006/relationships/tags" Target="../tags/tag161.xml"/><Relationship Id="rId5" Type="http://schemas.openxmlformats.org/officeDocument/2006/relationships/image" Target="../media/image89.png"/><Relationship Id="rId4" Type="http://schemas.openxmlformats.org/officeDocument/2006/relationships/tags" Target="../tags/tag160.xml"/><Relationship Id="rId3" Type="http://schemas.openxmlformats.org/officeDocument/2006/relationships/image" Target="../media/image88.jpeg"/><Relationship Id="rId2" Type="http://schemas.openxmlformats.org/officeDocument/2006/relationships/tags" Target="../tags/tag159.xml"/><Relationship Id="rId14" Type="http://schemas.openxmlformats.org/officeDocument/2006/relationships/slideLayout" Target="../slideLayouts/slideLayout3.xml"/><Relationship Id="rId13" Type="http://schemas.openxmlformats.org/officeDocument/2006/relationships/image" Target="../media/image93.tiff"/><Relationship Id="rId12" Type="http://schemas.openxmlformats.org/officeDocument/2006/relationships/tags" Target="../tags/tag164.xml"/><Relationship Id="rId11" Type="http://schemas.openxmlformats.org/officeDocument/2006/relationships/image" Target="../media/image92.png"/><Relationship Id="rId10" Type="http://schemas.openxmlformats.org/officeDocument/2006/relationships/tags" Target="../tags/tag163.xml"/><Relationship Id="rId1" Type="http://schemas.openxmlformats.org/officeDocument/2006/relationships/tags" Target="../tags/tag158.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image" Target="../media/image47.png"/></Relationships>
</file>

<file path=ppt/slides/_rels/slide38.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image" Target="../media/image96.png"/><Relationship Id="rId7" Type="http://schemas.openxmlformats.org/officeDocument/2006/relationships/tags" Target="../tags/tag170.xml"/><Relationship Id="rId6" Type="http://schemas.openxmlformats.org/officeDocument/2006/relationships/image" Target="../media/image95.tiff"/><Relationship Id="rId5" Type="http://schemas.openxmlformats.org/officeDocument/2006/relationships/tags" Target="../tags/tag169.xml"/><Relationship Id="rId4" Type="http://schemas.openxmlformats.org/officeDocument/2006/relationships/image" Target="../media/image94.png"/><Relationship Id="rId3" Type="http://schemas.openxmlformats.org/officeDocument/2006/relationships/image" Target="../media/image47.png"/><Relationship Id="rId2" Type="http://schemas.openxmlformats.org/officeDocument/2006/relationships/image" Target="../media/image58.tiff"/><Relationship Id="rId13" Type="http://schemas.openxmlformats.org/officeDocument/2006/relationships/slideLayout" Target="../slideLayouts/slideLayout3.xml"/><Relationship Id="rId12" Type="http://schemas.openxmlformats.org/officeDocument/2006/relationships/image" Target="../media/image98.png"/><Relationship Id="rId11" Type="http://schemas.openxmlformats.org/officeDocument/2006/relationships/tags" Target="../tags/tag172.xml"/><Relationship Id="rId10" Type="http://schemas.openxmlformats.org/officeDocument/2006/relationships/image" Target="../media/image97.png"/><Relationship Id="rId1" Type="http://schemas.openxmlformats.org/officeDocument/2006/relationships/tags" Target="../tags/tag16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9.tiff"/><Relationship Id="rId1" Type="http://schemas.openxmlformats.org/officeDocument/2006/relationships/tags" Target="../tags/tag173.xml"/></Relationships>
</file>

<file path=ppt/slides/_rels/slide4.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9" Type="http://schemas.openxmlformats.org/officeDocument/2006/relationships/slideLayout" Target="../slideLayouts/slideLayout2.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75.xml"/><Relationship Id="rId2" Type="http://schemas.openxmlformats.org/officeDocument/2006/relationships/image" Target="../media/image100.tiff"/><Relationship Id="rId1" Type="http://schemas.openxmlformats.org/officeDocument/2006/relationships/tags" Target="../tags/tag174.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02.png"/><Relationship Id="rId3" Type="http://schemas.openxmlformats.org/officeDocument/2006/relationships/tags" Target="../tags/tag177.xml"/><Relationship Id="rId2" Type="http://schemas.openxmlformats.org/officeDocument/2006/relationships/image" Target="../media/image101.tiff"/><Relationship Id="rId1" Type="http://schemas.openxmlformats.org/officeDocument/2006/relationships/tags" Target="../tags/tag176.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04.tiff"/><Relationship Id="rId3" Type="http://schemas.openxmlformats.org/officeDocument/2006/relationships/tags" Target="../tags/tag179.xml"/><Relationship Id="rId2" Type="http://schemas.openxmlformats.org/officeDocument/2006/relationships/image" Target="../media/image103.tiff"/><Relationship Id="rId1" Type="http://schemas.openxmlformats.org/officeDocument/2006/relationships/tags" Target="../tags/tag178.xml"/></Relationships>
</file>

<file path=ppt/slides/_rels/slide44.xml.rels><?xml version="1.0" encoding="UTF-8" standalone="yes"?>
<Relationships xmlns="http://schemas.openxmlformats.org/package/2006/relationships"><Relationship Id="rId9" Type="http://schemas.openxmlformats.org/officeDocument/2006/relationships/image" Target="../media/image109.png"/><Relationship Id="rId8" Type="http://schemas.openxmlformats.org/officeDocument/2006/relationships/image" Target="../media/image108.png"/><Relationship Id="rId7" Type="http://schemas.openxmlformats.org/officeDocument/2006/relationships/tags" Target="../tags/tag183.xml"/><Relationship Id="rId6" Type="http://schemas.openxmlformats.org/officeDocument/2006/relationships/image" Target="../media/image107.png"/><Relationship Id="rId5" Type="http://schemas.openxmlformats.org/officeDocument/2006/relationships/tags" Target="../tags/tag182.xml"/><Relationship Id="rId4" Type="http://schemas.openxmlformats.org/officeDocument/2006/relationships/image" Target="../media/image106.tiff"/><Relationship Id="rId3" Type="http://schemas.openxmlformats.org/officeDocument/2006/relationships/tags" Target="../tags/tag181.xml"/><Relationship Id="rId2" Type="http://schemas.openxmlformats.org/officeDocument/2006/relationships/image" Target="../media/image105.png"/><Relationship Id="rId10" Type="http://schemas.openxmlformats.org/officeDocument/2006/relationships/slideLayout" Target="../slideLayouts/slideLayout3.xml"/><Relationship Id="rId1" Type="http://schemas.openxmlformats.org/officeDocument/2006/relationships/tags" Target="../tags/tag180.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12.png"/><Relationship Id="rId5" Type="http://schemas.openxmlformats.org/officeDocument/2006/relationships/tags" Target="../tags/tag186.xml"/><Relationship Id="rId4" Type="http://schemas.openxmlformats.org/officeDocument/2006/relationships/image" Target="../media/image111.png"/><Relationship Id="rId3" Type="http://schemas.openxmlformats.org/officeDocument/2006/relationships/tags" Target="../tags/tag185.xml"/><Relationship Id="rId2" Type="http://schemas.openxmlformats.org/officeDocument/2006/relationships/image" Target="../media/image110.tiff"/><Relationship Id="rId1" Type="http://schemas.openxmlformats.org/officeDocument/2006/relationships/tags" Target="../tags/tag184.xml"/></Relationships>
</file>

<file path=ppt/slides/_rels/slide46.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image" Target="../media/image113.png"/><Relationship Id="rId7" Type="http://schemas.openxmlformats.org/officeDocument/2006/relationships/tags" Target="../tags/tag190.xml"/><Relationship Id="rId6" Type="http://schemas.openxmlformats.org/officeDocument/2006/relationships/image" Target="../media/image109.png"/><Relationship Id="rId5" Type="http://schemas.openxmlformats.org/officeDocument/2006/relationships/tags" Target="../tags/tag189.xml"/><Relationship Id="rId4" Type="http://schemas.openxmlformats.org/officeDocument/2006/relationships/image" Target="../media/image108.png"/><Relationship Id="rId3" Type="http://schemas.openxmlformats.org/officeDocument/2006/relationships/tags" Target="../tags/tag188.xml"/><Relationship Id="rId2" Type="http://schemas.openxmlformats.org/officeDocument/2006/relationships/image" Target="../media/image107.png"/><Relationship Id="rId11" Type="http://schemas.openxmlformats.org/officeDocument/2006/relationships/slideLayout" Target="../slideLayouts/slideLayout3.xml"/><Relationship Id="rId10" Type="http://schemas.openxmlformats.org/officeDocument/2006/relationships/image" Target="../media/image114.png"/><Relationship Id="rId1" Type="http://schemas.openxmlformats.org/officeDocument/2006/relationships/tags" Target="../tags/tag18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94.xml"/><Relationship Id="rId3" Type="http://schemas.openxmlformats.org/officeDocument/2006/relationships/image" Target="../media/image115.tiff"/><Relationship Id="rId2" Type="http://schemas.openxmlformats.org/officeDocument/2006/relationships/tags" Target="../tags/tag193.xml"/><Relationship Id="rId1" Type="http://schemas.openxmlformats.org/officeDocument/2006/relationships/image" Target="../media/image6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tiff"/><Relationship Id="rId1" Type="http://schemas.openxmlformats.org/officeDocument/2006/relationships/tags" Target="../tags/tag66.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96.xml"/><Relationship Id="rId3" Type="http://schemas.openxmlformats.org/officeDocument/2006/relationships/image" Target="../media/image47.png"/><Relationship Id="rId2" Type="http://schemas.openxmlformats.org/officeDocument/2006/relationships/image" Target="../media/image61.png"/><Relationship Id="rId1" Type="http://schemas.openxmlformats.org/officeDocument/2006/relationships/tags" Target="../tags/tag195.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42.jpeg"/><Relationship Id="rId6" Type="http://schemas.openxmlformats.org/officeDocument/2006/relationships/tags" Target="../tags/tag200.xml"/><Relationship Id="rId5" Type="http://schemas.openxmlformats.org/officeDocument/2006/relationships/image" Target="../media/image117.jpeg"/><Relationship Id="rId4" Type="http://schemas.openxmlformats.org/officeDocument/2006/relationships/tags" Target="../tags/tag199.xml"/><Relationship Id="rId3" Type="http://schemas.openxmlformats.org/officeDocument/2006/relationships/image" Target="../media/image116.jpeg"/><Relationship Id="rId2" Type="http://schemas.openxmlformats.org/officeDocument/2006/relationships/tags" Target="../tags/tag198.xml"/><Relationship Id="rId1" Type="http://schemas.openxmlformats.org/officeDocument/2006/relationships/tags" Target="../tags/tag19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01.xml"/></Relationships>
</file>

<file path=ppt/slides/_rels/slide53.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image" Target="../media/image121.jpeg"/><Relationship Id="rId6" Type="http://schemas.openxmlformats.org/officeDocument/2006/relationships/image" Target="../media/image120.png"/><Relationship Id="rId5" Type="http://schemas.openxmlformats.org/officeDocument/2006/relationships/tags" Target="../tags/tag204.xml"/><Relationship Id="rId4" Type="http://schemas.openxmlformats.org/officeDocument/2006/relationships/image" Target="../media/image119.png"/><Relationship Id="rId3" Type="http://schemas.openxmlformats.org/officeDocument/2006/relationships/tags" Target="../tags/tag203.xml"/><Relationship Id="rId23" Type="http://schemas.openxmlformats.org/officeDocument/2006/relationships/slideLayout" Target="../slideLayouts/slideLayout3.xml"/><Relationship Id="rId22" Type="http://schemas.openxmlformats.org/officeDocument/2006/relationships/image" Target="../media/image123.png"/><Relationship Id="rId21" Type="http://schemas.openxmlformats.org/officeDocument/2006/relationships/tags" Target="../tags/tag216.xml"/><Relationship Id="rId20" Type="http://schemas.openxmlformats.org/officeDocument/2006/relationships/image" Target="../media/image122.png"/><Relationship Id="rId2" Type="http://schemas.openxmlformats.org/officeDocument/2006/relationships/tags" Target="../tags/tag202.xml"/><Relationship Id="rId19" Type="http://schemas.openxmlformats.org/officeDocument/2006/relationships/tags" Target="../tags/tag215.xml"/><Relationship Id="rId18" Type="http://schemas.openxmlformats.org/officeDocument/2006/relationships/image" Target="../media/image80.jpeg"/><Relationship Id="rId17" Type="http://schemas.openxmlformats.org/officeDocument/2006/relationships/tags" Target="../tags/tag214.xml"/><Relationship Id="rId16" Type="http://schemas.openxmlformats.org/officeDocument/2006/relationships/tags" Target="../tags/tag213.xml"/><Relationship Id="rId15" Type="http://schemas.openxmlformats.org/officeDocument/2006/relationships/tags" Target="../tags/tag212.xml"/><Relationship Id="rId14" Type="http://schemas.openxmlformats.org/officeDocument/2006/relationships/tags" Target="../tags/tag211.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image" Target="../media/image118.jpeg"/></Relationships>
</file>

<file path=ppt/slides/_rels/slide5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26.png"/><Relationship Id="rId6" Type="http://schemas.openxmlformats.org/officeDocument/2006/relationships/tags" Target="../tags/tag218.xml"/><Relationship Id="rId5" Type="http://schemas.openxmlformats.org/officeDocument/2006/relationships/image" Target="../media/image47.png"/><Relationship Id="rId4" Type="http://schemas.openxmlformats.org/officeDocument/2006/relationships/image" Target="../media/image125.png"/><Relationship Id="rId3" Type="http://schemas.openxmlformats.org/officeDocument/2006/relationships/image" Target="../media/image124.png"/><Relationship Id="rId2" Type="http://schemas.openxmlformats.org/officeDocument/2006/relationships/image" Target="../media/image121.jpeg"/><Relationship Id="rId1" Type="http://schemas.openxmlformats.org/officeDocument/2006/relationships/tags" Target="../tags/tag217.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28.png"/><Relationship Id="rId3" Type="http://schemas.openxmlformats.org/officeDocument/2006/relationships/tags" Target="../tags/tag220.xml"/><Relationship Id="rId2" Type="http://schemas.openxmlformats.org/officeDocument/2006/relationships/image" Target="../media/image127.png"/><Relationship Id="rId1" Type="http://schemas.openxmlformats.org/officeDocument/2006/relationships/tags" Target="../tags/tag219.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9.jpeg"/><Relationship Id="rId1" Type="http://schemas.openxmlformats.org/officeDocument/2006/relationships/tags" Target="../tags/tag221.xml"/></Relationships>
</file>

<file path=ppt/slides/_rels/slide5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image" Target="../media/image61.png"/><Relationship Id="rId3" Type="http://schemas.openxmlformats.org/officeDocument/2006/relationships/image" Target="../media/image47.png"/><Relationship Id="rId2" Type="http://schemas.openxmlformats.org/officeDocument/2006/relationships/image" Target="../media/image58.tiff"/><Relationship Id="rId1" Type="http://schemas.openxmlformats.org/officeDocument/2006/relationships/tags" Target="../tags/tag222.xml"/></Relationships>
</file>

<file path=ppt/slides/_rels/slide58.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image" Target="../media/image133.png"/><Relationship Id="rId7" Type="http://schemas.openxmlformats.org/officeDocument/2006/relationships/tags" Target="../tags/tag229.xml"/><Relationship Id="rId6" Type="http://schemas.openxmlformats.org/officeDocument/2006/relationships/image" Target="../media/image132.png"/><Relationship Id="rId5" Type="http://schemas.openxmlformats.org/officeDocument/2006/relationships/tags" Target="../tags/tag228.xml"/><Relationship Id="rId4" Type="http://schemas.openxmlformats.org/officeDocument/2006/relationships/image" Target="../media/image131.png"/><Relationship Id="rId3" Type="http://schemas.openxmlformats.org/officeDocument/2006/relationships/tags" Target="../tags/tag227.xml"/><Relationship Id="rId2" Type="http://schemas.openxmlformats.org/officeDocument/2006/relationships/image" Target="../media/image130.jpeg"/><Relationship Id="rId13" Type="http://schemas.openxmlformats.org/officeDocument/2006/relationships/slideLayout" Target="../slideLayouts/slideLayout3.xml"/><Relationship Id="rId12" Type="http://schemas.openxmlformats.org/officeDocument/2006/relationships/image" Target="../media/image135.png"/><Relationship Id="rId11" Type="http://schemas.openxmlformats.org/officeDocument/2006/relationships/tags" Target="../tags/tag231.xml"/><Relationship Id="rId10" Type="http://schemas.openxmlformats.org/officeDocument/2006/relationships/image" Target="../media/image134.png"/><Relationship Id="rId1" Type="http://schemas.openxmlformats.org/officeDocument/2006/relationships/image" Target="../media/image61.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7.png"/><Relationship Id="rId2" Type="http://schemas.openxmlformats.org/officeDocument/2006/relationships/image" Target="../media/image136.tiff"/><Relationship Id="rId1" Type="http://schemas.openxmlformats.org/officeDocument/2006/relationships/tags" Target="../tags/tag23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3.xml"/></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40.tiff"/><Relationship Id="rId7" Type="http://schemas.openxmlformats.org/officeDocument/2006/relationships/tags" Target="../tags/tag237.xml"/><Relationship Id="rId6" Type="http://schemas.openxmlformats.org/officeDocument/2006/relationships/image" Target="../media/image139.png"/><Relationship Id="rId5" Type="http://schemas.openxmlformats.org/officeDocument/2006/relationships/tags" Target="../tags/tag236.xml"/><Relationship Id="rId4" Type="http://schemas.openxmlformats.org/officeDocument/2006/relationships/image" Target="../media/image138.png"/><Relationship Id="rId3" Type="http://schemas.openxmlformats.org/officeDocument/2006/relationships/tags" Target="../tags/tag235.xml"/><Relationship Id="rId2" Type="http://schemas.openxmlformats.org/officeDocument/2006/relationships/image" Target="../media/image137.png"/><Relationship Id="rId1" Type="http://schemas.openxmlformats.org/officeDocument/2006/relationships/tags" Target="../tags/tag234.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7.png"/></Relationships>
</file>

<file path=ppt/slides/_rels/slide63.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43.jpeg"/><Relationship Id="rId6" Type="http://schemas.openxmlformats.org/officeDocument/2006/relationships/tags" Target="../tags/tag241.xml"/><Relationship Id="rId5" Type="http://schemas.openxmlformats.org/officeDocument/2006/relationships/image" Target="../media/image142.jpeg"/><Relationship Id="rId4" Type="http://schemas.openxmlformats.org/officeDocument/2006/relationships/tags" Target="../tags/tag240.xml"/><Relationship Id="rId3" Type="http://schemas.openxmlformats.org/officeDocument/2006/relationships/image" Target="../media/image141.jpeg"/><Relationship Id="rId2" Type="http://schemas.openxmlformats.org/officeDocument/2006/relationships/tags" Target="../tags/tag239.xml"/><Relationship Id="rId1" Type="http://schemas.openxmlformats.org/officeDocument/2006/relationships/tags" Target="../tags/tag23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4.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5.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4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9.xml"/><Relationship Id="rId2" Type="http://schemas.openxmlformats.org/officeDocument/2006/relationships/image" Target="../media/image33.tiff"/><Relationship Id="rId1" Type="http://schemas.openxmlformats.org/officeDocument/2006/relationships/tags" Target="../tags/tag68.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3.xml"/></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48.jpeg"/><Relationship Id="rId4" Type="http://schemas.openxmlformats.org/officeDocument/2006/relationships/tags" Target="../tags/tag244.xml"/><Relationship Id="rId3" Type="http://schemas.openxmlformats.org/officeDocument/2006/relationships/image" Target="../media/image147.png"/><Relationship Id="rId2" Type="http://schemas.openxmlformats.org/officeDocument/2006/relationships/image" Target="../media/image62.png"/><Relationship Id="rId1" Type="http://schemas.openxmlformats.org/officeDocument/2006/relationships/image" Target="../media/image146.png"/></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46.xml"/><Relationship Id="rId2" Type="http://schemas.openxmlformats.org/officeDocument/2006/relationships/image" Target="../media/image149.tiff"/><Relationship Id="rId1" Type="http://schemas.openxmlformats.org/officeDocument/2006/relationships/tags" Target="../tags/tag245.xml"/></Relationships>
</file>

<file path=ppt/slides/_rels/slide73.xml.rels><?xml version="1.0" encoding="UTF-8" standalone="yes"?>
<Relationships xmlns="http://schemas.openxmlformats.org/package/2006/relationships"><Relationship Id="rId9" Type="http://schemas.openxmlformats.org/officeDocument/2006/relationships/image" Target="../media/image38.png"/><Relationship Id="rId8" Type="http://schemas.openxmlformats.org/officeDocument/2006/relationships/image" Target="../media/image93.tiff"/><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image" Target="../media/image42.jpeg"/><Relationship Id="rId2" Type="http://schemas.openxmlformats.org/officeDocument/2006/relationships/tags" Target="../tags/tag248.xml"/><Relationship Id="rId10" Type="http://schemas.openxmlformats.org/officeDocument/2006/relationships/slideLayout" Target="../slideLayouts/slideLayout3.xml"/><Relationship Id="rId1" Type="http://schemas.openxmlformats.org/officeDocument/2006/relationships/tags" Target="../tags/tag247.xml"/></Relationships>
</file>

<file path=ppt/slides/_rels/slide74.xml.rels><?xml version="1.0" encoding="UTF-8" standalone="yes"?>
<Relationships xmlns="http://schemas.openxmlformats.org/package/2006/relationships"><Relationship Id="rId9" Type="http://schemas.openxmlformats.org/officeDocument/2006/relationships/image" Target="../media/image151.png"/><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image" Target="../media/image150.jpeg"/><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image" Target="../media/image59.jpeg"/><Relationship Id="rId10" Type="http://schemas.openxmlformats.org/officeDocument/2006/relationships/slideLayout" Target="../slideLayouts/slideLayout3.xml"/><Relationship Id="rId1" Type="http://schemas.openxmlformats.org/officeDocument/2006/relationships/tags" Target="../tags/tag253.xml"/></Relationships>
</file>

<file path=ppt/slides/_rels/slide75.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3.xml"/><Relationship Id="rId5" Type="http://schemas.openxmlformats.org/officeDocument/2006/relationships/image" Target="../media/image152.wmf"/><Relationship Id="rId4" Type="http://schemas.openxmlformats.org/officeDocument/2006/relationships/oleObject" Target="../embeddings/oleObject1.bin"/><Relationship Id="rId3" Type="http://schemas.openxmlformats.org/officeDocument/2006/relationships/tags" Target="../tags/tag260.xml"/><Relationship Id="rId2" Type="http://schemas.openxmlformats.org/officeDocument/2006/relationships/image" Target="../media/image59.jpeg"/><Relationship Id="rId1" Type="http://schemas.openxmlformats.org/officeDocument/2006/relationships/tags" Target="../tags/tag259.xml"/></Relationships>
</file>

<file path=ppt/slides/_rels/slide7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93.tiff"/><Relationship Id="rId7" Type="http://schemas.openxmlformats.org/officeDocument/2006/relationships/tags" Target="../tags/tag264.xml"/><Relationship Id="rId6" Type="http://schemas.openxmlformats.org/officeDocument/2006/relationships/image" Target="../media/image153.png"/><Relationship Id="rId5" Type="http://schemas.openxmlformats.org/officeDocument/2006/relationships/tags" Target="../tags/tag263.xml"/><Relationship Id="rId4" Type="http://schemas.openxmlformats.org/officeDocument/2006/relationships/image" Target="../media/image58.tiff"/><Relationship Id="rId3" Type="http://schemas.openxmlformats.org/officeDocument/2006/relationships/tags" Target="../tags/tag262.xml"/><Relationship Id="rId2" Type="http://schemas.openxmlformats.org/officeDocument/2006/relationships/image" Target="../media/image59.jpeg"/><Relationship Id="rId1" Type="http://schemas.openxmlformats.org/officeDocument/2006/relationships/tags" Target="../tags/tag261.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4.png"/><Relationship Id="rId1" Type="http://schemas.openxmlformats.org/officeDocument/2006/relationships/tags" Target="../tags/tag265.xml"/></Relationships>
</file>

<file path=ppt/slides/_rels/slide7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tags" Target="../tags/tag266.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6.png"/><Relationship Id="rId1" Type="http://schemas.openxmlformats.org/officeDocument/2006/relationships/tags" Target="../tags/tag267.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5.png"/><Relationship Id="rId3" Type="http://schemas.openxmlformats.org/officeDocument/2006/relationships/tags" Target="../tags/tag71.xml"/><Relationship Id="rId2" Type="http://schemas.openxmlformats.org/officeDocument/2006/relationships/image" Target="../media/image34.png"/><Relationship Id="rId1" Type="http://schemas.openxmlformats.org/officeDocument/2006/relationships/tags" Target="../tags/tag70.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8.xml"/></Relationships>
</file>

<file path=ppt/slides/_rels/slide8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59.jpeg"/><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image" Target="../media/image158.tiff"/><Relationship Id="rId4" Type="http://schemas.openxmlformats.org/officeDocument/2006/relationships/tags" Target="../tags/tag271.xml"/><Relationship Id="rId3" Type="http://schemas.openxmlformats.org/officeDocument/2006/relationships/image" Target="../media/image157.png"/><Relationship Id="rId2" Type="http://schemas.openxmlformats.org/officeDocument/2006/relationships/tags" Target="../tags/tag270.xml"/><Relationship Id="rId1" Type="http://schemas.openxmlformats.org/officeDocument/2006/relationships/tags" Target="../tags/tag269.xml"/></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75.xml"/><Relationship Id="rId2" Type="http://schemas.openxmlformats.org/officeDocument/2006/relationships/image" Target="../media/image160.tiff"/><Relationship Id="rId1" Type="http://schemas.openxmlformats.org/officeDocument/2006/relationships/tags" Target="../tags/tag274.xml"/></Relationships>
</file>

<file path=ppt/slides/_rels/slide83.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image" Target="../media/image42.jpeg"/><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image" Target="../media/image161.jpeg"/><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image" Target="../media/image58.tiff"/><Relationship Id="rId16" Type="http://schemas.openxmlformats.org/officeDocument/2006/relationships/slideLayout" Target="../slideLayouts/slideLayout3.xml"/><Relationship Id="rId15" Type="http://schemas.openxmlformats.org/officeDocument/2006/relationships/tags" Target="../tags/tag284.xml"/><Relationship Id="rId14" Type="http://schemas.openxmlformats.org/officeDocument/2006/relationships/image" Target="../media/image164.tiff"/><Relationship Id="rId13" Type="http://schemas.openxmlformats.org/officeDocument/2006/relationships/tags" Target="../tags/tag283.xml"/><Relationship Id="rId12" Type="http://schemas.openxmlformats.org/officeDocument/2006/relationships/image" Target="../media/image163.tiff"/><Relationship Id="rId11" Type="http://schemas.openxmlformats.org/officeDocument/2006/relationships/tags" Target="../tags/tag282.xml"/><Relationship Id="rId10" Type="http://schemas.openxmlformats.org/officeDocument/2006/relationships/image" Target="../media/image162.tiff"/><Relationship Id="rId1" Type="http://schemas.openxmlformats.org/officeDocument/2006/relationships/tags" Target="../tags/tag276.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86.xml"/><Relationship Id="rId1" Type="http://schemas.openxmlformats.org/officeDocument/2006/relationships/tags" Target="../tags/tag285.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5.png"/><Relationship Id="rId1" Type="http://schemas.openxmlformats.org/officeDocument/2006/relationships/tags" Target="../tags/tag287.xml"/></Relationships>
</file>

<file path=ppt/slides/_rels/slide8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image" Target="../media/image167.png"/><Relationship Id="rId3" Type="http://schemas.openxmlformats.org/officeDocument/2006/relationships/tags" Target="../tags/tag289.xml"/><Relationship Id="rId2" Type="http://schemas.openxmlformats.org/officeDocument/2006/relationships/image" Target="../media/image166.png"/><Relationship Id="rId1" Type="http://schemas.openxmlformats.org/officeDocument/2006/relationships/tags" Target="../tags/tag288.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9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3.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tags" Target="../tags/tag74.xml"/><Relationship Id="rId4" Type="http://schemas.openxmlformats.org/officeDocument/2006/relationships/image" Target="../media/image37.tiff"/><Relationship Id="rId3" Type="http://schemas.openxmlformats.org/officeDocument/2006/relationships/tags" Target="../tags/tag73.xml"/><Relationship Id="rId2" Type="http://schemas.openxmlformats.org/officeDocument/2006/relationships/image" Target="../media/image36.tiff"/><Relationship Id="rId1" Type="http://schemas.openxmlformats.org/officeDocument/2006/relationships/tags" Target="../tags/tag72.xml"/></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95.xml"/><Relationship Id="rId3" Type="http://schemas.openxmlformats.org/officeDocument/2006/relationships/image" Target="../media/image169.png"/><Relationship Id="rId2" Type="http://schemas.openxmlformats.org/officeDocument/2006/relationships/image" Target="../media/image168.tiff"/><Relationship Id="rId1" Type="http://schemas.openxmlformats.org/officeDocument/2006/relationships/tags" Target="../tags/tag294.xml"/></Relationships>
</file>

<file path=ppt/slides/_rels/slide9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73.png"/><Relationship Id="rId7" Type="http://schemas.openxmlformats.org/officeDocument/2006/relationships/tags" Target="../tags/tag299.xml"/><Relationship Id="rId6" Type="http://schemas.openxmlformats.org/officeDocument/2006/relationships/image" Target="../media/image172.png"/><Relationship Id="rId5" Type="http://schemas.openxmlformats.org/officeDocument/2006/relationships/tags" Target="../tags/tag298.xml"/><Relationship Id="rId4" Type="http://schemas.openxmlformats.org/officeDocument/2006/relationships/image" Target="../media/image171.png"/><Relationship Id="rId3" Type="http://schemas.openxmlformats.org/officeDocument/2006/relationships/tags" Target="../tags/tag297.xml"/><Relationship Id="rId2" Type="http://schemas.openxmlformats.org/officeDocument/2006/relationships/image" Target="../media/image170.png"/><Relationship Id="rId1" Type="http://schemas.openxmlformats.org/officeDocument/2006/relationships/tags" Target="../tags/tag296.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7.png"/><Relationship Id="rId1" Type="http://schemas.openxmlformats.org/officeDocument/2006/relationships/tags" Target="../tags/tag300.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4.tiff"/><Relationship Id="rId1" Type="http://schemas.openxmlformats.org/officeDocument/2006/relationships/tags" Target="../tags/tag301.xml"/></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03.xml"/><Relationship Id="rId2" Type="http://schemas.openxmlformats.org/officeDocument/2006/relationships/image" Target="../media/image175.png"/><Relationship Id="rId1" Type="http://schemas.openxmlformats.org/officeDocument/2006/relationships/tags" Target="../tags/tag30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6.jpeg"/></Relationships>
</file>

<file path=ppt/slides/_rels/slide97.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image" Target="../media/image179.png"/><Relationship Id="rId7" Type="http://schemas.openxmlformats.org/officeDocument/2006/relationships/tags" Target="../tags/tag307.xml"/><Relationship Id="rId6" Type="http://schemas.openxmlformats.org/officeDocument/2006/relationships/image" Target="../media/image178.png"/><Relationship Id="rId5" Type="http://schemas.openxmlformats.org/officeDocument/2006/relationships/tags" Target="../tags/tag306.xml"/><Relationship Id="rId4" Type="http://schemas.openxmlformats.org/officeDocument/2006/relationships/image" Target="../media/image177.tiff"/><Relationship Id="rId3" Type="http://schemas.openxmlformats.org/officeDocument/2006/relationships/tags" Target="../tags/tag305.xml"/><Relationship Id="rId2" Type="http://schemas.openxmlformats.org/officeDocument/2006/relationships/image" Target="../media/image58.tiff"/><Relationship Id="rId18" Type="http://schemas.openxmlformats.org/officeDocument/2006/relationships/slideLayout" Target="../slideLayouts/slideLayout3.xml"/><Relationship Id="rId17" Type="http://schemas.openxmlformats.org/officeDocument/2006/relationships/image" Target="../media/image183.png"/><Relationship Id="rId16" Type="http://schemas.openxmlformats.org/officeDocument/2006/relationships/tags" Target="../tags/tag312.xml"/><Relationship Id="rId15" Type="http://schemas.openxmlformats.org/officeDocument/2006/relationships/image" Target="../media/image182.png"/><Relationship Id="rId14" Type="http://schemas.openxmlformats.org/officeDocument/2006/relationships/tags" Target="../tags/tag311.xml"/><Relationship Id="rId13" Type="http://schemas.openxmlformats.org/officeDocument/2006/relationships/tags" Target="../tags/tag310.xml"/><Relationship Id="rId12" Type="http://schemas.openxmlformats.org/officeDocument/2006/relationships/image" Target="../media/image181.png"/><Relationship Id="rId11" Type="http://schemas.openxmlformats.org/officeDocument/2006/relationships/tags" Target="../tags/tag309.xml"/><Relationship Id="rId10" Type="http://schemas.openxmlformats.org/officeDocument/2006/relationships/image" Target="../media/image180.png"/><Relationship Id="rId1" Type="http://schemas.openxmlformats.org/officeDocument/2006/relationships/tags" Target="../tags/tag304.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4.tiff"/><Relationship Id="rId1" Type="http://schemas.openxmlformats.org/officeDocument/2006/relationships/tags" Target="../tags/tag313.xml"/></Relationships>
</file>

<file path=ppt/slides/_rels/slide9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88.png"/><Relationship Id="rId7" Type="http://schemas.openxmlformats.org/officeDocument/2006/relationships/tags" Target="../tags/tag317.xml"/><Relationship Id="rId6" Type="http://schemas.openxmlformats.org/officeDocument/2006/relationships/image" Target="../media/image187.png"/><Relationship Id="rId5" Type="http://schemas.openxmlformats.org/officeDocument/2006/relationships/tags" Target="../tags/tag316.xml"/><Relationship Id="rId4" Type="http://schemas.openxmlformats.org/officeDocument/2006/relationships/image" Target="../media/image186.png"/><Relationship Id="rId3" Type="http://schemas.openxmlformats.org/officeDocument/2006/relationships/tags" Target="../tags/tag315.xml"/><Relationship Id="rId2" Type="http://schemas.openxmlformats.org/officeDocument/2006/relationships/image" Target="../media/image185.png"/><Relationship Id="rId1" Type="http://schemas.openxmlformats.org/officeDocument/2006/relationships/tags" Target="../tags/tag3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8805545" y="4627880"/>
            <a:ext cx="3018155" cy="713105"/>
          </a:xfrm>
          <a:prstGeom prst="rect">
            <a:avLst/>
          </a:prstGeom>
          <a:solidFill>
            <a:srgbClr val="F39803"/>
          </a:soli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4400" b="1" dirty="0">
                <a:solidFill>
                  <a:schemeClr val="tx1">
                    <a:lumMod val="95000"/>
                    <a:lumOff val="5000"/>
                  </a:schemeClr>
                </a:solidFill>
                <a:latin typeface="微软雅黑" panose="020B0503020204020204" charset="-122"/>
                <a:ea typeface="微软雅黑" panose="020B0503020204020204" charset="-122"/>
              </a:rPr>
              <a:t>高 考 化</a:t>
            </a:r>
            <a:r>
              <a:rPr lang="en-US" altLang="zh-CN" sz="4400" b="1" dirty="0">
                <a:solidFill>
                  <a:schemeClr val="tx1">
                    <a:lumMod val="95000"/>
                    <a:lumOff val="5000"/>
                  </a:schemeClr>
                </a:solidFill>
                <a:latin typeface="微软雅黑" panose="020B0503020204020204" charset="-122"/>
                <a:ea typeface="微软雅黑" panose="020B0503020204020204" charset="-122"/>
              </a:rPr>
              <a:t> </a:t>
            </a:r>
            <a:r>
              <a:rPr lang="zh-CN" altLang="en-US" sz="4400" b="1" dirty="0">
                <a:solidFill>
                  <a:schemeClr val="tx1">
                    <a:lumMod val="95000"/>
                    <a:lumOff val="5000"/>
                  </a:schemeClr>
                </a:solidFill>
                <a:latin typeface="微软雅黑" panose="020B0503020204020204" charset="-122"/>
                <a:ea typeface="微软雅黑" panose="020B0503020204020204" charset="-122"/>
              </a:rPr>
              <a:t>学</a:t>
            </a:r>
            <a:endParaRPr lang="zh-CN" altLang="en-US" sz="4400" b="1" dirty="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custDataLst>
              <p:tags r:id="rId2"/>
            </p:custDataLst>
          </p:nvPr>
        </p:nvSpPr>
        <p:spPr>
          <a:xfrm>
            <a:off x="8890981" y="5542182"/>
            <a:ext cx="2847254" cy="461665"/>
          </a:xfrm>
          <a:prstGeom prst="rect">
            <a:avLst/>
          </a:prstGeom>
          <a:noFill/>
        </p:spPr>
        <p:txBody>
          <a:bodyPr wrap="none" rtlCol="0">
            <a:spAutoFit/>
          </a:bodyPr>
          <a:p>
            <a:r>
              <a:rPr lang="en-US" altLang="zh-CN" sz="2400" dirty="0">
                <a:solidFill>
                  <a:schemeClr val="bg1"/>
                </a:solidFill>
                <a:latin typeface="微软雅黑" panose="020B0503020204020204" charset="-122"/>
                <a:ea typeface="微软雅黑" panose="020B0503020204020204" charset="-122"/>
              </a:rPr>
              <a:t>2025</a:t>
            </a:r>
            <a:r>
              <a:rPr lang="zh-CN" altLang="en-US" sz="2400" dirty="0">
                <a:solidFill>
                  <a:schemeClr val="bg1"/>
                </a:solidFill>
                <a:latin typeface="微软雅黑" panose="020B0503020204020204" charset="-122"/>
                <a:ea typeface="微软雅黑" panose="020B0503020204020204" charset="-122"/>
              </a:rPr>
              <a:t>版 高考总复习</a:t>
            </a:r>
            <a:endParaRPr lang="zh-CN" altLang="en-US" sz="2400" dirty="0">
              <a:solidFill>
                <a:schemeClr val="bg1"/>
              </a:solidFill>
              <a:latin typeface="微软雅黑" panose="020B0503020204020204" charset="-122"/>
              <a:ea typeface="微软雅黑" panose="020B0503020204020204" charset="-122"/>
            </a:endParaRPr>
          </a:p>
        </p:txBody>
      </p:sp>
      <p:pic>
        <p:nvPicPr>
          <p:cNvPr id="100" name="图片 99"/>
          <p:cNvPicPr/>
          <p:nvPr/>
        </p:nvPicPr>
        <p:blipFill>
          <a:blip r:embed="rId3"/>
          <a:stretch>
            <a:fillRect/>
          </a:stretch>
        </p:blipFill>
        <p:spPr>
          <a:xfrm>
            <a:off x="157480" y="4627880"/>
            <a:ext cx="1800000" cy="18000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1" name="文本框 100"/>
          <p:cNvSpPr txBox="1"/>
          <p:nvPr/>
        </p:nvSpPr>
        <p:spPr>
          <a:xfrm>
            <a:off x="633095" y="1017270"/>
            <a:ext cx="10925810" cy="216852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注意事项</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反应物的选择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必须用浓盐酸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稀盐酸与</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不反应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且随着反应的进行</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浓盐酸逐渐变稀</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变为稀盐酸时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反应停止</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故盐酸中的</a:t>
            </a:r>
            <a:r>
              <a:rPr lang="en-US" b="0">
                <a:latin typeface="微软雅黑" panose="020B0503020204020204" charset="-122"/>
                <a:ea typeface="微软雅黑" panose="020B0503020204020204" charset="-122"/>
                <a:cs typeface="微软雅黑" panose="020B0503020204020204" charset="-122"/>
              </a:rPr>
              <a:t>HCl</a:t>
            </a:r>
            <a:r>
              <a:rPr lang="zh-CN" b="0">
                <a:latin typeface="微软雅黑" panose="020B0503020204020204" charset="-122"/>
                <a:ea typeface="微软雅黑" panose="020B0503020204020204" charset="-122"/>
                <a:cs typeface="微软雅黑" panose="020B0503020204020204" charset="-122"/>
              </a:rPr>
              <a:t>不可能全部参加反应。</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实验结束后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先使反应停止并排出残留的</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再拆卸装置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避免污染空气。</a:t>
            </a:r>
            <a:r>
              <a:rPr lang="en-US" b="0">
                <a:latin typeface="微软雅黑" panose="020B0503020204020204" charset="-122"/>
                <a:ea typeface="微软雅黑" panose="020B0503020204020204" charset="-122"/>
                <a:cs typeface="微软雅黑" panose="020B0503020204020204" charset="-122"/>
              </a:rPr>
              <a:t>③</a:t>
            </a:r>
            <a:r>
              <a:rPr lang="zh-CN" b="0">
                <a:latin typeface="微软雅黑" panose="020B0503020204020204" charset="-122"/>
                <a:ea typeface="微软雅黑" panose="020B0503020204020204" charset="-122"/>
                <a:cs typeface="微软雅黑" panose="020B0503020204020204" charset="-122"/>
              </a:rPr>
              <a:t>尾气吸收时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用</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溶液吸收</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不能用澄清石灰水</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因为澄清石灰水中含</a:t>
            </a:r>
            <a:r>
              <a:rPr lang="en-US" b="0">
                <a:latin typeface="微软雅黑" panose="020B0503020204020204" charset="-122"/>
                <a:ea typeface="微软雅黑" panose="020B0503020204020204" charset="-122"/>
                <a:cs typeface="微软雅黑" panose="020B0503020204020204" charset="-122"/>
              </a:rPr>
              <a:t>Ca(OH)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的量少</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吸收不完全。</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18</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587629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磷、砷及其化合物</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1" name="文本框 140"/>
          <p:cNvSpPr txBox="1"/>
          <p:nvPr/>
        </p:nvSpPr>
        <p:spPr>
          <a:xfrm>
            <a:off x="589915" y="953135"/>
            <a:ext cx="11011535" cy="553085"/>
          </a:xfrm>
          <a:prstGeom prst="rect">
            <a:avLst/>
          </a:prstGeom>
          <a:noFill/>
          <a:ln w="9525">
            <a:noFill/>
          </a:ln>
        </p:spPr>
        <p:txBody>
          <a:bodyPr wrap="square">
            <a:spAutoFit/>
          </a:bodyPr>
          <a:p>
            <a:pPr indent="0">
              <a:lnSpc>
                <a:spcPct val="150000"/>
              </a:lnSpc>
            </a:pPr>
            <a:r>
              <a:rPr lang="zh-CN" sz="2000" b="0" u="wavy">
                <a:latin typeface="微软雅黑" panose="020B0503020204020204" charset="-122"/>
                <a:ea typeface="微软雅黑" panose="020B0503020204020204" charset="-122"/>
                <a:cs typeface="微软雅黑" panose="020B0503020204020204" charset="-122"/>
              </a:rPr>
              <a:t>氮、磷、砷是同族元素</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该族元素单质及其化合物在农药、化肥等方面有重要应用。</a:t>
            </a:r>
            <a:endParaRPr lang="zh-CN" altLang="en-US" sz="2000" b="0" u="wavy">
              <a:latin typeface="微软雅黑" panose="020B0503020204020204" charset="-122"/>
              <a:ea typeface="微软雅黑" panose="020B0503020204020204" charset="-122"/>
              <a:cs typeface="微软雅黑" panose="020B0503020204020204" charset="-122"/>
            </a:endParaRPr>
          </a:p>
        </p:txBody>
      </p:sp>
      <p:sp>
        <p:nvSpPr>
          <p:cNvPr id="142" name="文本框 141"/>
          <p:cNvSpPr txBox="1"/>
          <p:nvPr/>
        </p:nvSpPr>
        <p:spPr>
          <a:xfrm>
            <a:off x="589915" y="1517650"/>
            <a:ext cx="11011535" cy="353949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b="1">
                <a:solidFill>
                  <a:schemeClr val="tx1"/>
                </a:solidFill>
                <a:latin typeface="微软雅黑" panose="020B0503020204020204" charset="-122"/>
                <a:ea typeface="微软雅黑" panose="020B0503020204020204" charset="-122"/>
                <a:cs typeface="微软雅黑" panose="020B0503020204020204" charset="-122"/>
                <a:sym typeface="+mn-ea"/>
              </a:rPr>
              <a:t>磷及其化合物</a:t>
            </a:r>
            <a:r>
              <a:rPr lang="zh-CN" u="wavy">
                <a:solidFill>
                  <a:schemeClr val="tx1"/>
                </a:solidFill>
                <a:latin typeface="微软雅黑" panose="020B0503020204020204" charset="-122"/>
                <a:ea typeface="微软雅黑" panose="020B0503020204020204" charset="-122"/>
                <a:cs typeface="微软雅黑" panose="020B0503020204020204" charset="-122"/>
                <a:sym typeface="+mn-ea"/>
              </a:rPr>
              <a:t>自然界中没有游离态的磷</a:t>
            </a:r>
            <a:r>
              <a:rPr lang="en-US" u="wavy">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u="wavy">
                <a:solidFill>
                  <a:schemeClr val="tx1"/>
                </a:solidFill>
                <a:latin typeface="微软雅黑" panose="020B0503020204020204" charset="-122"/>
                <a:ea typeface="微软雅黑" panose="020B0503020204020204" charset="-122"/>
                <a:cs typeface="微软雅黑" panose="020B0503020204020204" charset="-122"/>
                <a:sym typeface="+mn-ea"/>
              </a:rPr>
              <a:t>磷主要以磷酸盐的形式存在于矿石中</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。动物的骨骼、牙齿和神经组织</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植物的果实和幼芽</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生物的细胞里都含有磷</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磷对维持生物体正常的生理机能起着重要的作用。</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(1)</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磷的同素异形体</a:t>
            </a:r>
            <a:r>
              <a:rPr lang="zh-CN" u="wavy">
                <a:solidFill>
                  <a:schemeClr val="tx1"/>
                </a:solidFill>
                <a:latin typeface="微软雅黑" panose="020B0503020204020204" charset="-122"/>
                <a:ea typeface="微软雅黑" panose="020B0503020204020204" charset="-122"/>
                <a:cs typeface="微软雅黑" panose="020B0503020204020204" charset="-122"/>
                <a:sym typeface="+mn-ea"/>
              </a:rPr>
              <a:t>磷有多种单质</a:t>
            </a:r>
            <a:r>
              <a:rPr lang="en-US" u="wavy">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u="wavy">
                <a:solidFill>
                  <a:schemeClr val="tx1"/>
                </a:solidFill>
                <a:latin typeface="微软雅黑" panose="020B0503020204020204" charset="-122"/>
                <a:ea typeface="微软雅黑" panose="020B0503020204020204" charset="-122"/>
                <a:cs typeface="微软雅黑" panose="020B0503020204020204" charset="-122"/>
                <a:sym typeface="+mn-ea"/>
              </a:rPr>
              <a:t>其中常见的是白磷和红磷</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白磷和红磷都能在空气或氧气中燃烧</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燃烧产物一般是五氧化二磷</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且反应放出大量的热</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红磷燃烧时的化学方程式为</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4P+5O</a:t>
            </a:r>
            <a:r>
              <a:rPr lang="en-US" baseline="-25000">
                <a:solidFill>
                  <a:schemeClr val="tx1"/>
                </a:solidFill>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2P</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2249805" y="4071620"/>
            <a:ext cx="412750" cy="3378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2" name="文本框 141"/>
          <p:cNvSpPr txBox="1"/>
          <p:nvPr/>
        </p:nvSpPr>
        <p:spPr>
          <a:xfrm>
            <a:off x="589915" y="1021080"/>
            <a:ext cx="11011535" cy="4931410"/>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sym typeface="+mn-ea"/>
              </a:rPr>
              <a:t>(2)白磷和红磷的分子结构</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白磷的分子组成为P</a:t>
            </a:r>
            <a:r>
              <a:rPr baseline="-25000">
                <a:latin typeface="微软雅黑" panose="020B0503020204020204" charset="-122"/>
                <a:ea typeface="微软雅黑" panose="020B0503020204020204" charset="-122"/>
                <a:cs typeface="微软雅黑" panose="020B0503020204020204" charset="-122"/>
                <a:sym typeface="+mn-ea"/>
              </a:rPr>
              <a:t>4</a:t>
            </a:r>
            <a:r>
              <a:rPr>
                <a:latin typeface="微软雅黑" panose="020B0503020204020204" charset="-122"/>
                <a:ea typeface="微软雅黑" panose="020B0503020204020204" charset="-122"/>
                <a:cs typeface="微软雅黑" panose="020B0503020204020204" charset="-122"/>
                <a:sym typeface="+mn-ea"/>
              </a:rPr>
              <a:t>,分子的空间结构为正四面体形(如图甲)。红磷的结构较复杂,有人认为红磷是P</a:t>
            </a:r>
            <a:r>
              <a:rPr baseline="-25000">
                <a:latin typeface="微软雅黑" panose="020B0503020204020204" charset="-122"/>
                <a:ea typeface="微软雅黑" panose="020B0503020204020204" charset="-122"/>
                <a:cs typeface="微软雅黑" panose="020B0503020204020204" charset="-122"/>
                <a:sym typeface="+mn-ea"/>
              </a:rPr>
              <a:t>4</a:t>
            </a:r>
            <a:r>
              <a:rPr>
                <a:latin typeface="微软雅黑" panose="020B0503020204020204" charset="-122"/>
                <a:ea typeface="微软雅黑" panose="020B0503020204020204" charset="-122"/>
                <a:cs typeface="微软雅黑" panose="020B0503020204020204" charset="-122"/>
                <a:sym typeface="+mn-ea"/>
              </a:rPr>
              <a:t>分子断裂一个键后相互结合形成的长链状分子(如图乙)。</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磷的化合物</a:t>
            </a:r>
            <a:r>
              <a:rPr lang="en-US">
                <a:latin typeface="微软雅黑" panose="020B0503020204020204" charset="-122"/>
                <a:ea typeface="微软雅黑" panose="020B0503020204020204" charset="-122"/>
                <a:cs typeface="微软雅黑" panose="020B0503020204020204" charset="-122"/>
                <a:sym typeface="+mn-ea"/>
              </a:rPr>
              <a:t>①</a:t>
            </a:r>
            <a:r>
              <a:rPr lang="zh-CN">
                <a:latin typeface="微软雅黑" panose="020B0503020204020204" charset="-122"/>
                <a:ea typeface="微软雅黑" panose="020B0503020204020204" charset="-122"/>
                <a:cs typeface="微软雅黑" panose="020B0503020204020204" charset="-122"/>
                <a:sym typeface="+mn-ea"/>
              </a:rPr>
              <a:t>五氧化二磷五氧化二磷的分子式为</a:t>
            </a:r>
            <a:r>
              <a:rPr lang="en-US">
                <a:latin typeface="微软雅黑" panose="020B0503020204020204" charset="-122"/>
                <a:ea typeface="微软雅黑" panose="020B0503020204020204" charset="-122"/>
                <a:cs typeface="微软雅黑" panose="020B0503020204020204" charset="-122"/>
                <a:sym typeface="+mn-ea"/>
              </a:rPr>
              <a:t>P</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10</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通常写为</a:t>
            </a:r>
            <a:r>
              <a:rPr lang="en-US">
                <a:latin typeface="微软雅黑" panose="020B0503020204020204" charset="-122"/>
                <a:ea typeface="微软雅黑" panose="020B0503020204020204" charset="-122"/>
                <a:cs typeface="微软雅黑" panose="020B0503020204020204" charset="-122"/>
                <a:sym typeface="+mn-ea"/>
              </a:rPr>
              <a:t>P</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5</a:t>
            </a:r>
            <a:r>
              <a:rPr lang="en-US">
                <a:latin typeface="微软雅黑" panose="020B0503020204020204" charset="-122"/>
                <a:ea typeface="微软雅黑" panose="020B0503020204020204" charset="-122"/>
                <a:cs typeface="微软雅黑" panose="020B0503020204020204" charset="-122"/>
                <a:sym typeface="+mn-ea"/>
              </a:rPr>
              <a:t>,P</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10</a:t>
            </a:r>
            <a:r>
              <a:rPr lang="zh-CN">
                <a:latin typeface="微软雅黑" panose="020B0503020204020204" charset="-122"/>
                <a:ea typeface="微软雅黑" panose="020B0503020204020204" charset="-122"/>
                <a:cs typeface="微软雅黑" panose="020B0503020204020204" charset="-122"/>
                <a:sym typeface="+mn-ea"/>
              </a:rPr>
              <a:t>分子的空间结构如图所示。</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449" name="image437.jpeg"/>
          <p:cNvPicPr>
            <a:picLocks noChangeAspect="1"/>
          </p:cNvPicPr>
          <p:nvPr>
            <p:custDataLst>
              <p:tags r:id="rId1"/>
            </p:custDataLst>
          </p:nvPr>
        </p:nvPicPr>
        <p:blipFill>
          <a:blip r:embed="rId2"/>
          <a:stretch>
            <a:fillRect/>
          </a:stretch>
        </p:blipFill>
        <p:spPr>
          <a:xfrm>
            <a:off x="1811020" y="2371725"/>
            <a:ext cx="1282700" cy="1400175"/>
          </a:xfrm>
          <a:prstGeom prst="rect">
            <a:avLst/>
          </a:prstGeom>
        </p:spPr>
      </p:pic>
      <p:pic>
        <p:nvPicPr>
          <p:cNvPr id="450" name="image438.jpeg"/>
          <p:cNvPicPr>
            <a:picLocks noChangeAspect="1"/>
          </p:cNvPicPr>
          <p:nvPr>
            <p:custDataLst>
              <p:tags r:id="rId3"/>
            </p:custDataLst>
          </p:nvPr>
        </p:nvPicPr>
        <p:blipFill>
          <a:blip r:embed="rId4"/>
          <a:stretch>
            <a:fillRect/>
          </a:stretch>
        </p:blipFill>
        <p:spPr>
          <a:xfrm>
            <a:off x="4563110" y="2371725"/>
            <a:ext cx="4556125" cy="1226185"/>
          </a:xfrm>
          <a:prstGeom prst="rect">
            <a:avLst/>
          </a:prstGeom>
        </p:spPr>
      </p:pic>
      <p:pic>
        <p:nvPicPr>
          <p:cNvPr id="451" name="image439.jpeg"/>
          <p:cNvPicPr>
            <a:picLocks noChangeAspect="1"/>
          </p:cNvPicPr>
          <p:nvPr>
            <p:custDataLst>
              <p:tags r:id="rId5"/>
            </p:custDataLst>
          </p:nvPr>
        </p:nvPicPr>
        <p:blipFill>
          <a:blip r:embed="rId6"/>
          <a:stretch>
            <a:fillRect/>
          </a:stretch>
        </p:blipFill>
        <p:spPr>
          <a:xfrm>
            <a:off x="8462645" y="4667885"/>
            <a:ext cx="1925320" cy="1492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grpSp>
        <p:nvGrpSpPr>
          <p:cNvPr id="5" name="组合 4"/>
          <p:cNvGrpSpPr/>
          <p:nvPr/>
        </p:nvGrpSpPr>
        <p:grpSpPr>
          <a:xfrm>
            <a:off x="589915" y="812165"/>
            <a:ext cx="11010900" cy="5761990"/>
            <a:chOff x="929" y="1279"/>
            <a:chExt cx="17340" cy="9074"/>
          </a:xfrm>
        </p:grpSpPr>
        <p:sp>
          <p:nvSpPr>
            <p:cNvPr id="142" name="文本框 141"/>
            <p:cNvSpPr txBox="1"/>
            <p:nvPr/>
          </p:nvSpPr>
          <p:spPr>
            <a:xfrm>
              <a:off x="929" y="1279"/>
              <a:ext cx="17341" cy="9075"/>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sym typeface="+mn-ea"/>
                </a:rPr>
                <a:t>五氧化二磷容易与水反应,跟冷水反应生成偏磷酸,跟热水反应生成磷酸,反应放出大量的热。</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五氧化二磷的强亲水性决定了它可用作干燥剂。五氧化二磷是一种固态、酸性、无强氧化性的干燥剂,干燥能力非常强。</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②磷酸</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磷酸为三元中强酸,属于弱电解质,易溶于水,在水中分三级电离。</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③</a:t>
              </a:r>
              <a:r>
                <a:rPr lang="zh-CN">
                  <a:latin typeface="微软雅黑" panose="020B0503020204020204" charset="-122"/>
                  <a:ea typeface="微软雅黑" panose="020B0503020204020204" charset="-122"/>
                  <a:cs typeface="微软雅黑" panose="020B0503020204020204" charset="-122"/>
                  <a:sym typeface="+mn-ea"/>
                </a:rPr>
                <a:t>磷酸盐磷酸对应的盐有正盐和酸式盐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如</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PO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HPO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NaH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PO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1678" y="2103"/>
              <a:ext cx="5500" cy="1280"/>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1678" y="6099"/>
              <a:ext cx="3960" cy="18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3" name="文本框 142"/>
          <p:cNvSpPr txBox="1"/>
          <p:nvPr/>
        </p:nvSpPr>
        <p:spPr>
          <a:xfrm>
            <a:off x="1284605" y="1317625"/>
            <a:ext cx="9812020" cy="216852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2.</a:t>
            </a:r>
            <a:r>
              <a:rPr lang="zh-CN" b="1">
                <a:solidFill>
                  <a:schemeClr val="tx1"/>
                </a:solidFill>
                <a:latin typeface="微软雅黑" panose="020B0503020204020204" charset="-122"/>
                <a:ea typeface="微软雅黑" panose="020B0503020204020204" charset="-122"/>
                <a:cs typeface="微软雅黑" panose="020B0503020204020204" charset="-122"/>
              </a:rPr>
              <a:t>砷及其化合物</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砷</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俗称砒</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元素符号</a:t>
            </a:r>
            <a:r>
              <a:rPr lang="en-US" b="0">
                <a:solidFill>
                  <a:schemeClr val="tx1"/>
                </a:solidFill>
                <a:latin typeface="微软雅黑" panose="020B0503020204020204" charset="-122"/>
                <a:ea typeface="微软雅黑" panose="020B0503020204020204" charset="-122"/>
                <a:cs typeface="微软雅黑" panose="020B0503020204020204" charset="-122"/>
              </a:rPr>
              <a:t>As,</a:t>
            </a:r>
            <a:r>
              <a:rPr lang="zh-CN" b="0">
                <a:solidFill>
                  <a:schemeClr val="tx1"/>
                </a:solidFill>
                <a:latin typeface="微软雅黑" panose="020B0503020204020204" charset="-122"/>
                <a:ea typeface="微软雅黑" panose="020B0503020204020204" charset="-122"/>
                <a:cs typeface="微软雅黑" panose="020B0503020204020204" charset="-122"/>
              </a:rPr>
              <a:t>是一种非金属元素</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在化学元素周期表中位于第四周期第</a:t>
            </a:r>
            <a:r>
              <a:rPr lang="en-US" b="0">
                <a:solidFill>
                  <a:schemeClr val="tx1"/>
                </a:solidFill>
                <a:latin typeface="微软雅黑" panose="020B0503020204020204" charset="-122"/>
                <a:ea typeface="微软雅黑" panose="020B0503020204020204" charset="-122"/>
                <a:cs typeface="微软雅黑" panose="020B0503020204020204" charset="-122"/>
              </a:rPr>
              <a:t>ⅤA</a:t>
            </a:r>
            <a:r>
              <a:rPr lang="zh-CN" b="0">
                <a:solidFill>
                  <a:schemeClr val="tx1"/>
                </a:solidFill>
                <a:latin typeface="微软雅黑" panose="020B0503020204020204" charset="-122"/>
                <a:ea typeface="微软雅黑" panose="020B0503020204020204" charset="-122"/>
                <a:cs typeface="微软雅黑" panose="020B0503020204020204" charset="-122"/>
              </a:rPr>
              <a:t>族</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原子序数为</a:t>
            </a:r>
            <a:r>
              <a:rPr lang="en-US" b="0">
                <a:solidFill>
                  <a:schemeClr val="tx1"/>
                </a:solidFill>
                <a:latin typeface="微软雅黑" panose="020B0503020204020204" charset="-122"/>
                <a:ea typeface="微软雅黑" panose="020B0503020204020204" charset="-122"/>
                <a:cs typeface="微软雅黑" panose="020B0503020204020204" charset="-122"/>
              </a:rPr>
              <a:t>33,</a:t>
            </a:r>
            <a:r>
              <a:rPr lang="zh-CN" b="0">
                <a:solidFill>
                  <a:schemeClr val="tx1"/>
                </a:solidFill>
                <a:latin typeface="微软雅黑" panose="020B0503020204020204" charset="-122"/>
                <a:ea typeface="微软雅黑" panose="020B0503020204020204" charset="-122"/>
                <a:cs typeface="微软雅黑" panose="020B0503020204020204" charset="-122"/>
              </a:rPr>
              <a:t>有灰砷、黑砷和黄砷三种同素异形体。</a:t>
            </a:r>
            <a:r>
              <a:rPr lang="zh-CN" b="0" u="wavy">
                <a:solidFill>
                  <a:schemeClr val="tx1"/>
                </a:solidFill>
                <a:latin typeface="微软雅黑" panose="020B0503020204020204" charset="-122"/>
                <a:ea typeface="微软雅黑" panose="020B0503020204020204" charset="-122"/>
                <a:cs typeface="微软雅黑" panose="020B0503020204020204" charset="-122"/>
              </a:rPr>
              <a:t>最常见的化合物为砷化氢</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或称胂</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、五氧化二砷和三氧化二砷</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及其对应的水化物砷酸和亚砷酸。</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三氧化二砷分子式为</a:t>
            </a:r>
            <a:r>
              <a:rPr lang="en-US" b="0">
                <a:solidFill>
                  <a:schemeClr val="tx1"/>
                </a:solidFill>
                <a:latin typeface="微软雅黑" panose="020B0503020204020204" charset="-122"/>
                <a:ea typeface="微软雅黑" panose="020B0503020204020204" charset="-122"/>
                <a:cs typeface="微软雅黑" panose="020B0503020204020204" charset="-122"/>
              </a:rPr>
              <a:t>As</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砷的化合价为</a:t>
            </a:r>
            <a:r>
              <a:rPr lang="en-US" b="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价</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被称为砒霜。</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941070"/>
            <a:ext cx="8413750" cy="82994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考法1　常见磷、砷及其化合物的结构与性质</a:t>
            </a:r>
            <a:endParaRPr sz="2400" b="1">
              <a:latin typeface="微软雅黑" panose="020B0503020204020204" charset="-122"/>
              <a:ea typeface="微软雅黑" panose="020B0503020204020204" charset="-122"/>
              <a:cs typeface="微软雅黑" panose="020B0503020204020204" charset="-122"/>
            </a:endParaRPr>
          </a:p>
          <a:p>
            <a:pPr indent="0"/>
            <a:r>
              <a:rPr sz="2400" b="1">
                <a:latin typeface="微软雅黑" panose="020B0503020204020204" charset="-122"/>
                <a:ea typeface="微软雅黑" panose="020B0503020204020204" charset="-122"/>
                <a:cs typeface="微软雅黑" panose="020B0503020204020204" charset="-122"/>
              </a:rPr>
              <a:t> </a:t>
            </a:r>
            <a:endParaRPr sz="2400" b="1">
              <a:latin typeface="微软雅黑" panose="020B0503020204020204" charset="-122"/>
              <a:ea typeface="微软雅黑" panose="020B0503020204020204" charset="-122"/>
              <a:cs typeface="微软雅黑" panose="020B0503020204020204" charset="-122"/>
            </a:endParaRPr>
          </a:p>
        </p:txBody>
      </p:sp>
      <p:sp>
        <p:nvSpPr>
          <p:cNvPr id="127" name="文本框 126"/>
          <p:cNvSpPr txBox="1"/>
          <p:nvPr/>
        </p:nvSpPr>
        <p:spPr>
          <a:xfrm>
            <a:off x="487680" y="1375410"/>
            <a:ext cx="11132820" cy="175323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磷的四种含氧酸</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graphicFrame>
        <p:nvGraphicFramePr>
          <p:cNvPr id="9" name="表格 8"/>
          <p:cNvGraphicFramePr/>
          <p:nvPr>
            <p:custDataLst>
              <p:tags r:id="rId1"/>
            </p:custDataLst>
          </p:nvPr>
        </p:nvGraphicFramePr>
        <p:xfrm>
          <a:off x="695325" y="1870075"/>
          <a:ext cx="4504690" cy="4019550"/>
        </p:xfrm>
        <a:graphic>
          <a:graphicData uri="http://schemas.openxmlformats.org/drawingml/2006/table">
            <a:tbl>
              <a:tblPr/>
              <a:tblGrid>
                <a:gridCol w="996315"/>
                <a:gridCol w="993775"/>
                <a:gridCol w="1195705"/>
                <a:gridCol w="1318895"/>
              </a:tblGrid>
              <a:tr h="298450">
                <a:tc>
                  <a:txBody>
                    <a:bodyPr/>
                    <a:p>
                      <a:pPr indent="0" algn="ctr">
                        <a:buNone/>
                      </a:pP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化学式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结构简式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酸性</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17905">
                <a:tc>
                  <a:txBody>
                    <a:bodyPr/>
                    <a:p>
                      <a:pPr indent="0" algn="ctr">
                        <a:buNone/>
                      </a:pPr>
                      <a:r>
                        <a:rPr lang="en-US" sz="1800" b="0">
                          <a:latin typeface="微软雅黑" panose="020B0503020204020204" charset="-122"/>
                          <a:ea typeface="微软雅黑" panose="020B0503020204020204" charset="-122"/>
                          <a:cs typeface="Calibri" panose="020F0502020204030204" charset="0"/>
                        </a:rPr>
                        <a:t>磷酸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PO</a:t>
                      </a:r>
                      <a:r>
                        <a:rPr lang="en-US" sz="1800" b="0" baseline="-25000">
                          <a:latin typeface="微软雅黑" panose="020B0503020204020204" charset="-122"/>
                          <a:ea typeface="微软雅黑" panose="020B0503020204020204" charset="-122"/>
                          <a:cs typeface="NEU-BZ" charset="0"/>
                        </a:rPr>
                        <a:t>4</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三元中强酸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17905">
                <a:tc>
                  <a:txBody>
                    <a:bodyPr/>
                    <a:p>
                      <a:pPr indent="0" algn="ctr">
                        <a:buNone/>
                      </a:pPr>
                      <a:r>
                        <a:rPr lang="en-US" sz="1800" b="0">
                          <a:latin typeface="微软雅黑" panose="020B0503020204020204" charset="-122"/>
                          <a:ea typeface="微软雅黑" panose="020B0503020204020204" charset="-122"/>
                          <a:cs typeface="Calibri" panose="020F0502020204030204" charset="0"/>
                        </a:rPr>
                        <a:t>亚磷酸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PO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二元弱酸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18540">
                <a:tc>
                  <a:txBody>
                    <a:bodyPr/>
                    <a:p>
                      <a:pPr indent="0" algn="ctr">
                        <a:buNone/>
                      </a:pPr>
                      <a:r>
                        <a:rPr lang="en-US" sz="1800" b="0">
                          <a:latin typeface="微软雅黑" panose="020B0503020204020204" charset="-122"/>
                          <a:ea typeface="微软雅黑" panose="020B0503020204020204" charset="-122"/>
                          <a:cs typeface="Calibri" panose="020F0502020204030204" charset="0"/>
                        </a:rPr>
                        <a:t>次磷酸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PO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一元弱酸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66750">
                <a:tc>
                  <a:txBody>
                    <a:bodyPr/>
                    <a:p>
                      <a:pPr indent="0" algn="ctr">
                        <a:buNone/>
                      </a:pPr>
                      <a:r>
                        <a:rPr lang="en-US" sz="1800" b="0">
                          <a:latin typeface="微软雅黑" panose="020B0503020204020204" charset="-122"/>
                          <a:ea typeface="微软雅黑" panose="020B0503020204020204" charset="-122"/>
                          <a:cs typeface="Calibri" panose="020F0502020204030204" charset="0"/>
                        </a:rPr>
                        <a:t>偏磷酸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HPO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一元弱酸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69" name="image557.jpeg" descr="source:si_idm994453584;FounderCES"/>
          <p:cNvPicPr>
            <a:picLocks noChangeAspect="1"/>
          </p:cNvPicPr>
          <p:nvPr>
            <p:custDataLst>
              <p:tags r:id="rId2"/>
            </p:custDataLst>
          </p:nvPr>
        </p:nvPicPr>
        <p:blipFill>
          <a:blip r:embed="rId3"/>
          <a:stretch>
            <a:fillRect/>
          </a:stretch>
        </p:blipFill>
        <p:spPr>
          <a:xfrm>
            <a:off x="2840356" y="2403158"/>
            <a:ext cx="899795" cy="683895"/>
          </a:xfrm>
          <a:prstGeom prst="rect">
            <a:avLst/>
          </a:prstGeom>
        </p:spPr>
      </p:pic>
      <p:pic>
        <p:nvPicPr>
          <p:cNvPr id="570" name="image558.jpeg" descr="source:si_idm994400720;FounderCES"/>
          <p:cNvPicPr>
            <a:picLocks noChangeAspect="1"/>
          </p:cNvPicPr>
          <p:nvPr>
            <p:custDataLst>
              <p:tags r:id="rId4"/>
            </p:custDataLst>
          </p:nvPr>
        </p:nvPicPr>
        <p:blipFill>
          <a:blip r:embed="rId5"/>
          <a:stretch>
            <a:fillRect/>
          </a:stretch>
        </p:blipFill>
        <p:spPr>
          <a:xfrm>
            <a:off x="2894331" y="3370898"/>
            <a:ext cx="791845" cy="683895"/>
          </a:xfrm>
          <a:prstGeom prst="rect">
            <a:avLst/>
          </a:prstGeom>
        </p:spPr>
      </p:pic>
      <p:pic>
        <p:nvPicPr>
          <p:cNvPr id="571" name="image559.jpeg" descr="source:si_idm994355280;FounderCES"/>
          <p:cNvPicPr>
            <a:picLocks noChangeAspect="1"/>
          </p:cNvPicPr>
          <p:nvPr>
            <p:custDataLst>
              <p:tags r:id="rId6"/>
            </p:custDataLst>
          </p:nvPr>
        </p:nvPicPr>
        <p:blipFill>
          <a:blip r:embed="rId7"/>
          <a:stretch>
            <a:fillRect/>
          </a:stretch>
        </p:blipFill>
        <p:spPr>
          <a:xfrm>
            <a:off x="2894331" y="4338638"/>
            <a:ext cx="791845" cy="683895"/>
          </a:xfrm>
          <a:prstGeom prst="rect">
            <a:avLst/>
          </a:prstGeom>
        </p:spPr>
      </p:pic>
      <p:pic>
        <p:nvPicPr>
          <p:cNvPr id="572" name="image560.jpeg" descr="source:si_idm994306256;FounderCES"/>
          <p:cNvPicPr>
            <a:picLocks noChangeAspect="1"/>
          </p:cNvPicPr>
          <p:nvPr>
            <p:custDataLst>
              <p:tags r:id="rId8"/>
            </p:custDataLst>
          </p:nvPr>
        </p:nvPicPr>
        <p:blipFill>
          <a:blip r:embed="rId9"/>
          <a:stretch>
            <a:fillRect/>
          </a:stretch>
        </p:blipFill>
        <p:spPr>
          <a:xfrm>
            <a:off x="2894331" y="5306378"/>
            <a:ext cx="791845" cy="431800"/>
          </a:xfrm>
          <a:prstGeom prst="rect">
            <a:avLst/>
          </a:prstGeom>
        </p:spPr>
      </p:pic>
      <p:sp>
        <p:nvSpPr>
          <p:cNvPr id="14" name="文本框 13"/>
          <p:cNvSpPr txBox="1"/>
          <p:nvPr>
            <p:custDataLst>
              <p:tags r:id="rId10"/>
            </p:custDataLst>
          </p:nvPr>
        </p:nvSpPr>
        <p:spPr>
          <a:xfrm>
            <a:off x="5631815" y="1624330"/>
            <a:ext cx="1290320" cy="368300"/>
          </a:xfrm>
          <a:prstGeom prst="rect">
            <a:avLst/>
          </a:prstGeom>
          <a:solidFill>
            <a:srgbClr val="FFC000"/>
          </a:solidFill>
          <a:ln w="9525">
            <a:noFill/>
          </a:ln>
        </p:spPr>
        <p:txBody>
          <a:bodyPr wrap="square">
            <a:spAutoFit/>
          </a:bodyPr>
          <a:p>
            <a:pPr indent="0"/>
            <a:r>
              <a:rPr b="1">
                <a:cs typeface="+mn-lt"/>
                <a:sym typeface="+mn-ea"/>
              </a:rPr>
              <a:t>关键点拨</a:t>
            </a:r>
            <a:endParaRPr b="1">
              <a:cs typeface="+mn-lt"/>
              <a:sym typeface="+mn-ea"/>
            </a:endParaRPr>
          </a:p>
        </p:txBody>
      </p:sp>
      <p:sp>
        <p:nvSpPr>
          <p:cNvPr id="143" name="文本框 142"/>
          <p:cNvSpPr txBox="1"/>
          <p:nvPr/>
        </p:nvSpPr>
        <p:spPr>
          <a:xfrm>
            <a:off x="5631815" y="2206625"/>
            <a:ext cx="5080000" cy="1337945"/>
          </a:xfrm>
          <a:prstGeom prst="rect">
            <a:avLst/>
          </a:prstGeom>
          <a:noFill/>
          <a:ln w="9525">
            <a:noFill/>
          </a:ln>
        </p:spPr>
        <p:txBody>
          <a:bodyPr>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判断无机含氧酸为几元酸应看</a:t>
            </a:r>
            <a:r>
              <a:rPr lang="en-US" b="0">
                <a:latin typeface="微软雅黑" panose="020B0503020204020204" charset="-122"/>
                <a:ea typeface="微软雅黑" panose="020B0503020204020204" charset="-122"/>
                <a:cs typeface="微软雅黑" panose="020B0503020204020204" charset="-122"/>
              </a:rPr>
              <a:t>—OH</a:t>
            </a:r>
            <a:r>
              <a:rPr lang="zh-CN" b="0">
                <a:latin typeface="微软雅黑" panose="020B0503020204020204" charset="-122"/>
                <a:ea typeface="微软雅黑" panose="020B0503020204020204" charset="-122"/>
                <a:cs typeface="微软雅黑" panose="020B0503020204020204" charset="-122"/>
              </a:rPr>
              <a:t>的数目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一元酸含有</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个</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OH,</a:t>
            </a:r>
            <a:r>
              <a:rPr lang="zh-CN" b="0">
                <a:latin typeface="微软雅黑" panose="020B0503020204020204" charset="-122"/>
                <a:ea typeface="微软雅黑" panose="020B0503020204020204" charset="-122"/>
                <a:cs typeface="微软雅黑" panose="020B0503020204020204" charset="-122"/>
              </a:rPr>
              <a:t>二元酸含有</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个</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OH,</a:t>
            </a:r>
            <a:r>
              <a:rPr lang="zh-CN" b="0">
                <a:latin typeface="微软雅黑" panose="020B0503020204020204" charset="-122"/>
                <a:ea typeface="微软雅黑" panose="020B0503020204020204" charset="-122"/>
                <a:cs typeface="微软雅黑" panose="020B0503020204020204" charset="-122"/>
              </a:rPr>
              <a:t>三元酸含有</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个</a:t>
            </a:r>
            <a:r>
              <a:rPr lang="en-US" b="0">
                <a:latin typeface="微软雅黑" panose="020B0503020204020204" charset="-122"/>
                <a:ea typeface="微软雅黑" panose="020B0503020204020204" charset="-122"/>
                <a:cs typeface="微软雅黑" panose="020B0503020204020204" charset="-122"/>
              </a:rPr>
              <a:t>—OH</a:t>
            </a:r>
            <a:endParaRPr lang="en-US"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grpSp>
        <p:nvGrpSpPr>
          <p:cNvPr id="16" name="组合 15"/>
          <p:cNvGrpSpPr/>
          <p:nvPr/>
        </p:nvGrpSpPr>
        <p:grpSpPr>
          <a:xfrm>
            <a:off x="609600" y="870585"/>
            <a:ext cx="11042650" cy="5123180"/>
            <a:chOff x="960" y="1371"/>
            <a:chExt cx="17390" cy="8068"/>
          </a:xfrm>
        </p:grpSpPr>
        <p:sp>
          <p:nvSpPr>
            <p:cNvPr id="3" name="文本框 2"/>
            <p:cNvSpPr txBox="1"/>
            <p:nvPr/>
          </p:nvSpPr>
          <p:spPr>
            <a:xfrm>
              <a:off x="960" y="1371"/>
              <a:ext cx="17390" cy="8068"/>
            </a:xfrm>
            <a:prstGeom prst="rect">
              <a:avLst/>
            </a:prstGeom>
            <a:noFill/>
            <a:ln w="9525">
              <a:noFill/>
            </a:ln>
          </p:spPr>
          <p:txBody>
            <a:bodyPr wrap="square">
              <a:spAutoFit/>
            </a:bodyPr>
            <a:p>
              <a:pPr indent="0">
                <a:lnSpc>
                  <a:spcPct val="150000"/>
                </a:lnSpc>
              </a:pPr>
              <a:r>
                <a:rPr lang="en-US" sz="2000" b="1">
                  <a:solidFill>
                    <a:schemeClr val="tx1"/>
                  </a:solidFill>
                  <a:latin typeface="微软雅黑" panose="020B0503020204020204" charset="-122"/>
                  <a:ea typeface="微软雅黑" panose="020B0503020204020204" charset="-122"/>
                  <a:cs typeface="微软雅黑" panose="020B0503020204020204" charset="-122"/>
                </a:rPr>
                <a:t>2.As</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1">
                  <a:solidFill>
                    <a:schemeClr val="tx1"/>
                  </a:solidFill>
                  <a:latin typeface="微软雅黑" panose="020B0503020204020204" charset="-122"/>
                  <a:ea typeface="微软雅黑" panose="020B0503020204020204" charset="-122"/>
                  <a:cs typeface="微软雅黑" panose="020B0503020204020204" charset="-122"/>
                </a:rPr>
                <a:t>O</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3</a:t>
              </a:r>
              <a:r>
                <a:rPr lang="zh-CN" sz="2000" b="1">
                  <a:solidFill>
                    <a:schemeClr val="tx1"/>
                  </a:solidFill>
                  <a:latin typeface="微软雅黑" panose="020B0503020204020204" charset="-122"/>
                  <a:ea typeface="微软雅黑" panose="020B0503020204020204" charset="-122"/>
                  <a:cs typeface="微软雅黑" panose="020B0503020204020204" charset="-122"/>
                </a:rPr>
                <a:t>、</a:t>
              </a:r>
              <a:r>
                <a:rPr lang="en-US" sz="2000" b="1">
                  <a:solidFill>
                    <a:schemeClr val="tx1"/>
                  </a:solidFill>
                  <a:latin typeface="微软雅黑" panose="020B0503020204020204" charset="-122"/>
                  <a:ea typeface="微软雅黑" panose="020B0503020204020204" charset="-122"/>
                  <a:cs typeface="微软雅黑" panose="020B0503020204020204" charset="-122"/>
                </a:rPr>
                <a:t>As</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1">
                  <a:solidFill>
                    <a:schemeClr val="tx1"/>
                  </a:solidFill>
                  <a:latin typeface="微软雅黑" panose="020B0503020204020204" charset="-122"/>
                  <a:ea typeface="微软雅黑" panose="020B0503020204020204" charset="-122"/>
                  <a:cs typeface="微软雅黑" panose="020B0503020204020204" charset="-122"/>
                </a:rPr>
                <a:t>O</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5</a:t>
              </a:r>
              <a:r>
                <a:rPr lang="zh-CN" sz="2000" b="1">
                  <a:solidFill>
                    <a:schemeClr val="tx1"/>
                  </a:solidFill>
                  <a:latin typeface="微软雅黑" panose="020B0503020204020204" charset="-122"/>
                  <a:ea typeface="微软雅黑" panose="020B0503020204020204" charset="-122"/>
                  <a:cs typeface="微软雅黑" panose="020B0503020204020204" charset="-122"/>
                </a:rPr>
                <a:t>和</a:t>
              </a:r>
              <a:r>
                <a:rPr lang="en-US" sz="2000" b="1">
                  <a:solidFill>
                    <a:schemeClr val="tx1"/>
                  </a:solidFill>
                  <a:latin typeface="微软雅黑" panose="020B0503020204020204" charset="-122"/>
                  <a:ea typeface="微软雅黑" panose="020B0503020204020204" charset="-122"/>
                  <a:cs typeface="微软雅黑" panose="020B0503020204020204" charset="-122"/>
                </a:rPr>
                <a:t>As</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1">
                  <a:solidFill>
                    <a:schemeClr val="tx1"/>
                  </a:solidFill>
                  <a:latin typeface="微软雅黑" panose="020B0503020204020204" charset="-122"/>
                  <a:ea typeface="微软雅黑" panose="020B0503020204020204" charset="-122"/>
                  <a:cs typeface="微软雅黑" panose="020B0503020204020204" charset="-122"/>
                </a:rPr>
                <a:t>S</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en-US" b="0" u="wavy">
                  <a:solidFill>
                    <a:schemeClr val="tx1"/>
                  </a:solidFill>
                  <a:latin typeface="微软雅黑" panose="020B0503020204020204" charset="-122"/>
                  <a:ea typeface="微软雅黑" panose="020B0503020204020204" charset="-122"/>
                  <a:cs typeface="微软雅黑" panose="020B0503020204020204" charset="-122"/>
                </a:rPr>
                <a:t>As</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u="wavy">
                  <a:solidFill>
                    <a:schemeClr val="tx1"/>
                  </a:solidFill>
                  <a:latin typeface="微软雅黑" panose="020B0503020204020204" charset="-122"/>
                  <a:ea typeface="微软雅黑" panose="020B0503020204020204" charset="-122"/>
                  <a:cs typeface="微软雅黑" panose="020B0503020204020204" charset="-122"/>
                </a:rPr>
                <a:t>O</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u="wavy">
                  <a:solidFill>
                    <a:schemeClr val="tx1"/>
                  </a:solidFill>
                  <a:latin typeface="微软雅黑" panose="020B0503020204020204" charset="-122"/>
                  <a:ea typeface="微软雅黑" panose="020B0503020204020204" charset="-122"/>
                  <a:cs typeface="微软雅黑" panose="020B0503020204020204" charset="-122"/>
                </a:rPr>
                <a:t>俗称砒霜</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微溶于水生成亚砷酸</a:t>
              </a:r>
              <a:r>
                <a:rPr lang="en-US" b="0" u="wavy">
                  <a:solidFill>
                    <a:schemeClr val="tx1"/>
                  </a:solidFill>
                  <a:latin typeface="微软雅黑" panose="020B0503020204020204" charset="-122"/>
                  <a:ea typeface="微软雅黑" panose="020B0503020204020204" charset="-122"/>
                  <a:cs typeface="微软雅黑" panose="020B0503020204020204" charset="-122"/>
                </a:rPr>
                <a:t>(H</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u="wavy">
                  <a:solidFill>
                    <a:schemeClr val="tx1"/>
                  </a:solidFill>
                  <a:latin typeface="微软雅黑" panose="020B0503020204020204" charset="-122"/>
                  <a:ea typeface="微软雅黑" panose="020B0503020204020204" charset="-122"/>
                  <a:cs typeface="微软雅黑" panose="020B0503020204020204" charset="-122"/>
                </a:rPr>
                <a:t>AsO</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可被过氧化氢氧化成砷酸</a:t>
              </a:r>
              <a:r>
                <a:rPr lang="en-US" b="0" u="wavy">
                  <a:solidFill>
                    <a:schemeClr val="tx1"/>
                  </a:solidFill>
                  <a:latin typeface="微软雅黑" panose="020B0503020204020204" charset="-122"/>
                  <a:ea typeface="微软雅黑" panose="020B0503020204020204" charset="-122"/>
                  <a:cs typeface="微软雅黑" panose="020B0503020204020204" charset="-122"/>
                </a:rPr>
                <a:t>(H</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u="wavy">
                  <a:solidFill>
                    <a:schemeClr val="tx1"/>
                  </a:solidFill>
                  <a:latin typeface="微软雅黑" panose="020B0503020204020204" charset="-122"/>
                  <a:ea typeface="微软雅黑" panose="020B0503020204020204" charset="-122"/>
                  <a:cs typeface="微软雅黑" panose="020B0503020204020204" charset="-122"/>
                </a:rPr>
                <a:t>AsO</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4</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属于两性氧化物</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As</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+6NaOH       </a:t>
              </a:r>
              <a:r>
                <a:rPr lang="en-US">
                  <a:latin typeface="微软雅黑" panose="020B0503020204020204" charset="-122"/>
                  <a:ea typeface="微软雅黑" panose="020B0503020204020204" charset="-122"/>
                  <a:cs typeface="微软雅黑" panose="020B0503020204020204" charset="-122"/>
                  <a:sym typeface="+mn-ea"/>
                </a:rPr>
                <a:t>2Na</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AsO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+6HCl       2AsCl</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对热不稳定</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在熔点</a:t>
              </a:r>
              <a:r>
                <a:rPr lang="en-US">
                  <a:latin typeface="微软雅黑" panose="020B0503020204020204" charset="-122"/>
                  <a:ea typeface="微软雅黑" panose="020B0503020204020204" charset="-122"/>
                  <a:cs typeface="微软雅黑" panose="020B0503020204020204" charset="-122"/>
                  <a:sym typeface="+mn-ea"/>
                </a:rPr>
                <a:t>(300 ℃)</a:t>
              </a:r>
              <a:r>
                <a:rPr lang="zh-CN">
                  <a:latin typeface="微软雅黑" panose="020B0503020204020204" charset="-122"/>
                  <a:ea typeface="微软雅黑" panose="020B0503020204020204" charset="-122"/>
                  <a:cs typeface="微软雅黑" panose="020B0503020204020204" charset="-122"/>
                  <a:sym typeface="+mn-ea"/>
                </a:rPr>
                <a:t>附近即失去</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变成</a:t>
              </a:r>
              <a:r>
                <a:rPr lang="en-US">
                  <a:latin typeface="微软雅黑" panose="020B0503020204020204" charset="-122"/>
                  <a:ea typeface="微软雅黑" panose="020B0503020204020204" charset="-122"/>
                  <a:cs typeface="微软雅黑" panose="020B0503020204020204" charset="-122"/>
                  <a:sym typeface="+mn-ea"/>
                </a:rPr>
                <a:t>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(3)</a:t>
              </a:r>
              <a:r>
                <a:rPr lang="en-US" u="wavy">
                  <a:latin typeface="微软雅黑" panose="020B0503020204020204" charset="-122"/>
                  <a:ea typeface="微软雅黑" panose="020B0503020204020204" charset="-122"/>
                  <a:cs typeface="微软雅黑" panose="020B0503020204020204" charset="-122"/>
                  <a:sym typeface="+mn-ea"/>
                </a:rPr>
                <a:t>As</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S</a:t>
              </a:r>
              <a:r>
                <a:rPr lang="en-US" u="wavy" baseline="-25000">
                  <a:latin typeface="微软雅黑" panose="020B0503020204020204" charset="-122"/>
                  <a:ea typeface="微软雅黑" panose="020B0503020204020204" charset="-122"/>
                  <a:cs typeface="微软雅黑" panose="020B0503020204020204" charset="-122"/>
                  <a:sym typeface="+mn-ea"/>
                </a:rPr>
                <a:t>3</a:t>
              </a:r>
              <a:r>
                <a:rPr lang="zh-CN" u="wavy">
                  <a:latin typeface="微软雅黑" panose="020B0503020204020204" charset="-122"/>
                  <a:ea typeface="微软雅黑" panose="020B0503020204020204" charset="-122"/>
                  <a:cs typeface="微软雅黑" panose="020B0503020204020204" charset="-122"/>
                  <a:sym typeface="+mn-ea"/>
                </a:rPr>
                <a:t>俗称雌黄</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可溶于碱性硫化物或碱溶液中</a:t>
              </a:r>
              <a:r>
                <a:rPr lang="en-US">
                  <a:latin typeface="微软雅黑" panose="020B0503020204020204" charset="-122"/>
                  <a:ea typeface="微软雅黑" panose="020B0503020204020204" charset="-122"/>
                  <a:cs typeface="微软雅黑" panose="020B0503020204020204" charset="-122"/>
                  <a:sym typeface="+mn-ea"/>
                </a:rPr>
                <a:t>:As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+3Na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        2Na</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AsS</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+6NaOH        Na</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AsS</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AsO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也可以与</a:t>
              </a:r>
              <a:r>
                <a:rPr lang="en-US">
                  <a:latin typeface="微软雅黑" panose="020B0503020204020204" charset="-122"/>
                  <a:ea typeface="微软雅黑" panose="020B0503020204020204" charset="-122"/>
                  <a:cs typeface="微软雅黑" panose="020B0503020204020204" charset="-122"/>
                  <a:sym typeface="+mn-ea"/>
                </a:rPr>
                <a:t>SnCl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、发烟盐酸反应转化为</a:t>
              </a:r>
              <a:r>
                <a:rPr lang="zh-CN" u="wavy">
                  <a:latin typeface="微软雅黑" panose="020B0503020204020204" charset="-122"/>
                  <a:ea typeface="微软雅黑" panose="020B0503020204020204" charset="-122"/>
                  <a:cs typeface="微软雅黑" panose="020B0503020204020204" charset="-122"/>
                  <a:sym typeface="+mn-ea"/>
                </a:rPr>
                <a:t>雄黄</a:t>
              </a:r>
              <a:r>
                <a:rPr lang="en-US" u="wavy">
                  <a:latin typeface="微软雅黑" panose="020B0503020204020204" charset="-122"/>
                  <a:ea typeface="微软雅黑" panose="020B0503020204020204" charset="-122"/>
                  <a:cs typeface="微软雅黑" panose="020B0503020204020204" charset="-122"/>
                  <a:sym typeface="+mn-ea"/>
                </a:rPr>
                <a:t>(As</a:t>
              </a:r>
              <a:r>
                <a:rPr lang="en-US" u="wavy" baseline="-25000">
                  <a:latin typeface="微软雅黑" panose="020B0503020204020204" charset="-122"/>
                  <a:ea typeface="微软雅黑" panose="020B0503020204020204" charset="-122"/>
                  <a:cs typeface="微软雅黑" panose="020B0503020204020204" charset="-122"/>
                  <a:sym typeface="+mn-ea"/>
                </a:rPr>
                <a:t>4</a:t>
              </a:r>
              <a:r>
                <a:rPr lang="en-US" u="wavy">
                  <a:latin typeface="微软雅黑" panose="020B0503020204020204" charset="-122"/>
                  <a:ea typeface="微软雅黑" panose="020B0503020204020204" charset="-122"/>
                  <a:cs typeface="微软雅黑" panose="020B0503020204020204" charset="-122"/>
                  <a:sym typeface="+mn-ea"/>
                </a:rPr>
                <a:t>S</a:t>
              </a:r>
              <a:r>
                <a:rPr lang="en-US" u="wavy" baseline="-25000">
                  <a:latin typeface="微软雅黑" panose="020B0503020204020204" charset="-122"/>
                  <a:ea typeface="微软雅黑" panose="020B0503020204020204" charset="-122"/>
                  <a:cs typeface="微软雅黑" panose="020B0503020204020204" charset="-122"/>
                  <a:sym typeface="+mn-ea"/>
                </a:rPr>
                <a:t>4</a:t>
              </a:r>
              <a:r>
                <a:rPr lang="en-US" u="wavy">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:2As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+2SnCl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+4HCl</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        As</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+2SnCl</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。雄黄和雌黄均可以与氧气反应生成</a:t>
              </a:r>
              <a:r>
                <a:rPr lang="en-US">
                  <a:latin typeface="微软雅黑" panose="020B0503020204020204" charset="-122"/>
                  <a:ea typeface="微软雅黑" panose="020B0503020204020204" charset="-122"/>
                  <a:cs typeface="微软雅黑" panose="020B0503020204020204" charset="-122"/>
                  <a:sym typeface="+mn-ea"/>
                </a:rPr>
                <a:t>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3786" y="2964"/>
              <a:ext cx="651" cy="534"/>
            </a:xfrm>
            <a:prstGeom prst="rect">
              <a:avLst/>
            </a:prstGeom>
            <a:noFill/>
            <a:ln w="9525">
              <a:noFill/>
            </a:ln>
          </p:spPr>
        </p:pic>
        <p:pic>
          <p:nvPicPr>
            <p:cNvPr id="11" name="图片 10"/>
            <p:cNvPicPr/>
            <p:nvPr>
              <p:custDataLst>
                <p:tags r:id="rId2"/>
              </p:custDataLst>
            </p:nvPr>
          </p:nvPicPr>
          <p:blipFill>
            <a:blip r:embed="rId1"/>
            <a:stretch>
              <a:fillRect/>
            </a:stretch>
          </p:blipFill>
          <p:spPr>
            <a:xfrm>
              <a:off x="9876" y="2964"/>
              <a:ext cx="651" cy="534"/>
            </a:xfrm>
            <a:prstGeom prst="rect">
              <a:avLst/>
            </a:prstGeom>
            <a:noFill/>
            <a:ln w="9525">
              <a:noFill/>
            </a:ln>
          </p:spPr>
        </p:pic>
        <p:pic>
          <p:nvPicPr>
            <p:cNvPr id="12" name="图片 11"/>
            <p:cNvPicPr/>
            <p:nvPr>
              <p:custDataLst>
                <p:tags r:id="rId3"/>
              </p:custDataLst>
            </p:nvPr>
          </p:nvPicPr>
          <p:blipFill>
            <a:blip r:embed="rId1"/>
            <a:stretch>
              <a:fillRect/>
            </a:stretch>
          </p:blipFill>
          <p:spPr>
            <a:xfrm>
              <a:off x="11092" y="4258"/>
              <a:ext cx="651" cy="534"/>
            </a:xfrm>
            <a:prstGeom prst="rect">
              <a:avLst/>
            </a:prstGeom>
            <a:noFill/>
            <a:ln w="9525">
              <a:noFill/>
            </a:ln>
          </p:spPr>
        </p:pic>
        <p:pic>
          <p:nvPicPr>
            <p:cNvPr id="13" name="图片 12"/>
            <p:cNvPicPr/>
            <p:nvPr>
              <p:custDataLst>
                <p:tags r:id="rId4"/>
              </p:custDataLst>
            </p:nvPr>
          </p:nvPicPr>
          <p:blipFill>
            <a:blip r:embed="rId1"/>
            <a:stretch>
              <a:fillRect/>
            </a:stretch>
          </p:blipFill>
          <p:spPr>
            <a:xfrm>
              <a:off x="16276" y="4258"/>
              <a:ext cx="651" cy="534"/>
            </a:xfrm>
            <a:prstGeom prst="rect">
              <a:avLst/>
            </a:prstGeom>
            <a:noFill/>
            <a:ln w="9525">
              <a:noFill/>
            </a:ln>
          </p:spPr>
        </p:pic>
        <p:pic>
          <p:nvPicPr>
            <p:cNvPr id="15" name="图片 14"/>
            <p:cNvPicPr/>
            <p:nvPr>
              <p:custDataLst>
                <p:tags r:id="rId5"/>
              </p:custDataLst>
            </p:nvPr>
          </p:nvPicPr>
          <p:blipFill>
            <a:blip r:embed="rId1"/>
            <a:stretch>
              <a:fillRect/>
            </a:stretch>
          </p:blipFill>
          <p:spPr>
            <a:xfrm>
              <a:off x="1214" y="5514"/>
              <a:ext cx="651" cy="534"/>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34" name="文本框 133"/>
          <p:cNvSpPr txBox="1"/>
          <p:nvPr/>
        </p:nvSpPr>
        <p:spPr>
          <a:xfrm>
            <a:off x="625475" y="1058545"/>
            <a:ext cx="11072495" cy="4523105"/>
          </a:xfrm>
          <a:prstGeom prst="rect">
            <a:avLst/>
          </a:prstGeom>
          <a:noFill/>
          <a:ln w="9525">
            <a:noFill/>
          </a:ln>
        </p:spPr>
        <p:txBody>
          <a:bodyPr wrap="square">
            <a:spAutoFit/>
          </a:bodyPr>
          <a:p>
            <a:pPr indent="0">
              <a:lnSpc>
                <a:spcPct val="200000"/>
              </a:lnSpc>
            </a:pPr>
            <a:r>
              <a:rPr b="0">
                <a:latin typeface="仿宋" panose="02010609060101010101" charset="-122"/>
                <a:ea typeface="仿宋" panose="02010609060101010101" charset="-122"/>
                <a:cs typeface="仿宋" panose="02010609060101010101" charset="-122"/>
              </a:rPr>
              <a:t>[河北2021·17节选]</a:t>
            </a:r>
            <a:r>
              <a:rPr b="0">
                <a:latin typeface="微软雅黑" panose="020B0503020204020204" charset="-122"/>
                <a:ea typeface="微软雅黑" panose="020B0503020204020204" charset="-122"/>
                <a:cs typeface="微软雅黑" panose="020B0503020204020204" charset="-122"/>
              </a:rPr>
              <a:t>(1)已知有关氮、磷的单键和三键的键能(kJ·mol-1)如下表:</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endParaRPr b="0">
              <a:latin typeface="微软雅黑" panose="020B0503020204020204" charset="-122"/>
              <a:ea typeface="微软雅黑" panose="020B0503020204020204" charset="-122"/>
              <a:cs typeface="微软雅黑" panose="020B0503020204020204" charset="-122"/>
            </a:endParaRPr>
          </a:p>
          <a:p>
            <a:pPr indent="0">
              <a:lnSpc>
                <a:spcPct val="200000"/>
              </a:lnSpc>
            </a:pP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从能量角度看,氮以N2、而白磷以P4(结构式可表示为</a:t>
            </a:r>
            <a:r>
              <a:rPr lang="en-US" b="0">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)形式存在的原因是</a:t>
            </a:r>
            <a:r>
              <a:rPr lang="en-US" b="0">
                <a:latin typeface="微软雅黑" panose="020B0503020204020204" charset="-122"/>
                <a:ea typeface="微软雅黑" panose="020B0503020204020204" charset="-122"/>
                <a:cs typeface="微软雅黑" panose="020B0503020204020204" charset="-122"/>
              </a:rPr>
              <a:t> </a:t>
            </a:r>
            <a:r>
              <a:rPr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 </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(2)磷酸通过分子间脱水缩合形成多磷酸,如:</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如果有n个磷酸分子间脱水形成环状的多磷</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酸,则相应的酸根可写为</a:t>
            </a:r>
            <a:r>
              <a:rPr b="0" u="sng">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a:t>
            </a:r>
            <a:endParaRPr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3630930" y="1758315"/>
          <a:ext cx="4505960" cy="579755"/>
        </p:xfrm>
        <a:graphic>
          <a:graphicData uri="http://schemas.openxmlformats.org/drawingml/2006/table">
            <a:tbl>
              <a:tblPr/>
              <a:tblGrid>
                <a:gridCol w="1054100"/>
                <a:gridCol w="965835"/>
                <a:gridCol w="966470"/>
                <a:gridCol w="1519555"/>
              </a:tblGrid>
              <a:tr h="316230">
                <a:tc>
                  <a:txBody>
                    <a:bodyPr/>
                    <a:p>
                      <a:pPr indent="0" algn="ctr">
                        <a:buNone/>
                      </a:pPr>
                      <a:r>
                        <a:rPr lang="en-US" sz="1800" b="0">
                          <a:latin typeface="微软雅黑" panose="020B0503020204020204" charset="-122"/>
                          <a:ea typeface="微软雅黑" panose="020B0503020204020204" charset="-122"/>
                          <a:cs typeface="NEU-BZ" charset="0"/>
                        </a:rPr>
                        <a:t>N</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N</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P</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P</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63525">
                <a:tc>
                  <a:txBody>
                    <a:bodyPr/>
                    <a:p>
                      <a:pPr indent="0" algn="ctr">
                        <a:buNone/>
                      </a:pPr>
                      <a:r>
                        <a:rPr lang="en-US" sz="1800" b="0">
                          <a:latin typeface="微软雅黑" panose="020B0503020204020204" charset="-122"/>
                          <a:ea typeface="微软雅黑" panose="020B0503020204020204" charset="-122"/>
                          <a:cs typeface="NEU-BZ" charset="0"/>
                        </a:rPr>
                        <a:t>193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946</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197</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489</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73" name="image561.jpeg" descr="source:si_idm1031349488;FounderCES"/>
          <p:cNvPicPr>
            <a:picLocks noChangeAspect="1"/>
          </p:cNvPicPr>
          <p:nvPr>
            <p:custDataLst>
              <p:tags r:id="rId2"/>
            </p:custDataLst>
          </p:nvPr>
        </p:nvPicPr>
        <p:blipFill>
          <a:blip r:embed="rId3"/>
          <a:stretch>
            <a:fillRect/>
          </a:stretch>
        </p:blipFill>
        <p:spPr>
          <a:xfrm>
            <a:off x="4723130" y="1758315"/>
            <a:ext cx="821690" cy="315595"/>
          </a:xfrm>
          <a:prstGeom prst="rect">
            <a:avLst/>
          </a:prstGeom>
        </p:spPr>
      </p:pic>
      <p:pic>
        <p:nvPicPr>
          <p:cNvPr id="574" name="image562.jpeg" descr="source:si_idm1031326960;FounderCES"/>
          <p:cNvPicPr>
            <a:picLocks noChangeAspect="1"/>
          </p:cNvPicPr>
          <p:nvPr>
            <p:custDataLst>
              <p:tags r:id="rId4"/>
            </p:custDataLst>
          </p:nvPr>
        </p:nvPicPr>
        <p:blipFill>
          <a:blip r:embed="rId5"/>
          <a:stretch>
            <a:fillRect/>
          </a:stretch>
        </p:blipFill>
        <p:spPr>
          <a:xfrm>
            <a:off x="6928485" y="1768475"/>
            <a:ext cx="733425" cy="305435"/>
          </a:xfrm>
          <a:prstGeom prst="rect">
            <a:avLst/>
          </a:prstGeom>
        </p:spPr>
      </p:pic>
      <p:pic>
        <p:nvPicPr>
          <p:cNvPr id="472" name="image460.jpeg"/>
          <p:cNvPicPr>
            <a:picLocks noChangeAspect="1"/>
          </p:cNvPicPr>
          <p:nvPr>
            <p:custDataLst>
              <p:tags r:id="rId6"/>
            </p:custDataLst>
          </p:nvPr>
        </p:nvPicPr>
        <p:blipFill>
          <a:blip r:embed="rId7"/>
          <a:stretch>
            <a:fillRect/>
          </a:stretch>
        </p:blipFill>
        <p:spPr>
          <a:xfrm>
            <a:off x="6122035" y="2544445"/>
            <a:ext cx="884555" cy="1105535"/>
          </a:xfrm>
          <a:prstGeom prst="rect">
            <a:avLst/>
          </a:prstGeom>
        </p:spPr>
      </p:pic>
      <p:pic>
        <p:nvPicPr>
          <p:cNvPr id="12" name="图片 11"/>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blip>
          <a:stretch>
            <a:fillRect/>
          </a:stretch>
        </p:blipFill>
        <p:spPr>
          <a:xfrm>
            <a:off x="5293995" y="3926840"/>
            <a:ext cx="4991100" cy="2235200"/>
          </a:xfrm>
          <a:prstGeom prst="rect">
            <a:avLst/>
          </a:prstGeom>
        </p:spPr>
      </p:pic>
      <p:grpSp>
        <p:nvGrpSpPr>
          <p:cNvPr id="17" name="组合 16"/>
          <p:cNvGrpSpPr/>
          <p:nvPr/>
        </p:nvGrpSpPr>
        <p:grpSpPr>
          <a:xfrm>
            <a:off x="716280" y="3420745"/>
            <a:ext cx="10250170" cy="645160"/>
            <a:chOff x="1128" y="5387"/>
            <a:chExt cx="16142" cy="1016"/>
          </a:xfrm>
        </p:grpSpPr>
        <p:sp>
          <p:nvSpPr>
            <p:cNvPr id="148" name="文本框 147"/>
            <p:cNvSpPr txBox="1"/>
            <p:nvPr/>
          </p:nvSpPr>
          <p:spPr>
            <a:xfrm>
              <a:off x="1128" y="5387"/>
              <a:ext cx="16142" cy="1016"/>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键能越大</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物质越稳定</a:t>
              </a: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a:solidFill>
                    <a:srgbClr val="FF0000"/>
                  </a:solidFill>
                  <a:latin typeface="微软雅黑" panose="020B0503020204020204" charset="-122"/>
                  <a:ea typeface="微软雅黑" panose="020B0503020204020204" charset="-122"/>
                  <a:cs typeface="微软雅黑" panose="020B0503020204020204" charset="-122"/>
                  <a:sym typeface="+mn-ea"/>
                </a:rPr>
                <a:t>键键能较大</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solidFill>
                    <a:srgbClr val="FF0000"/>
                  </a:solidFill>
                  <a:latin typeface="微软雅黑" panose="020B0503020204020204" charset="-122"/>
                  <a:ea typeface="微软雅黑" panose="020B0503020204020204" charset="-122"/>
                  <a:cs typeface="微软雅黑" panose="020B0503020204020204" charset="-122"/>
                  <a:sym typeface="+mn-ea"/>
                </a:rPr>
                <a:t>而</a:t>
              </a:r>
              <a:r>
                <a:rPr lang="en-US" altLang="zh-CN">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solidFill>
                    <a:srgbClr val="FF0000"/>
                  </a:solidFill>
                  <a:latin typeface="微软雅黑" panose="020B0503020204020204" charset="-122"/>
                  <a:ea typeface="微软雅黑" panose="020B0503020204020204" charset="-122"/>
                  <a:cs typeface="微软雅黑" panose="020B0503020204020204" charset="-122"/>
                  <a:sym typeface="+mn-ea"/>
                </a:rPr>
                <a:t>键键能较小</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solidFill>
                    <a:srgbClr val="FF0000"/>
                  </a:solidFill>
                  <a:latin typeface="微软雅黑" panose="020B0503020204020204" charset="-122"/>
                  <a:ea typeface="微软雅黑" panose="020B0503020204020204" charset="-122"/>
                  <a:cs typeface="微软雅黑" panose="020B0503020204020204" charset="-122"/>
                  <a:sym typeface="+mn-ea"/>
                </a:rPr>
                <a:t>故氮以</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N</a:t>
              </a:r>
              <a:r>
                <a:rPr lang="en-US"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solidFill>
                    <a:srgbClr val="FF0000"/>
                  </a:solidFill>
                  <a:latin typeface="微软雅黑" panose="020B0503020204020204" charset="-122"/>
                  <a:ea typeface="微软雅黑" panose="020B0503020204020204" charset="-122"/>
                  <a:cs typeface="微软雅黑" panose="020B0503020204020204" charset="-122"/>
                  <a:sym typeface="+mn-ea"/>
                </a:rPr>
                <a:t>形式存在</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solidFill>
                    <a:srgbClr val="FF0000"/>
                  </a:solidFill>
                  <a:latin typeface="微软雅黑" panose="020B0503020204020204" charset="-122"/>
                  <a:ea typeface="微软雅黑" panose="020B0503020204020204" charset="-122"/>
                  <a:cs typeface="微软雅黑" panose="020B0503020204020204" charset="-122"/>
                  <a:sym typeface="+mn-ea"/>
                </a:rPr>
                <a:t>白磷以</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P</a:t>
              </a:r>
              <a:r>
                <a:rPr lang="en-US" baseline="-25000">
                  <a:solidFill>
                    <a:srgbClr val="FF0000"/>
                  </a:solidFill>
                  <a:latin typeface="微软雅黑" panose="020B0503020204020204" charset="-122"/>
                  <a:ea typeface="微软雅黑" panose="020B0503020204020204" charset="-122"/>
                  <a:cs typeface="微软雅黑" panose="020B0503020204020204" charset="-122"/>
                  <a:sym typeface="+mn-ea"/>
                </a:rPr>
                <a:t>4</a:t>
              </a:r>
              <a:r>
                <a:rPr lang="zh-CN">
                  <a:solidFill>
                    <a:srgbClr val="FF0000"/>
                  </a:solidFill>
                  <a:latin typeface="微软雅黑" panose="020B0503020204020204" charset="-122"/>
                  <a:ea typeface="微软雅黑" panose="020B0503020204020204" charset="-122"/>
                  <a:cs typeface="微软雅黑" panose="020B0503020204020204" charset="-122"/>
                  <a:sym typeface="+mn-ea"/>
                </a:rPr>
                <a:t>形式存在</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a:p>
              <a:pPr indent="0"/>
              <a:endParaRPr lang="en-US" altLang="en-US" b="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15" name="image561.jpeg" descr="source:si_idm1031349488;FounderCES"/>
            <p:cNvPicPr>
              <a:picLocks noChangeAspect="1"/>
            </p:cNvPicPr>
            <p:nvPr>
              <p:custDataLst>
                <p:tags r:id="rId10"/>
              </p:custDataLst>
            </p:nvPr>
          </p:nvPicPr>
          <p:blipFill>
            <a:blip r:embed="rId3">
              <a:clrChange>
                <a:clrFrom>
                  <a:srgbClr val="FFFFFF">
                    <a:alpha val="100000"/>
                  </a:srgbClr>
                </a:clrFrom>
                <a:clrTo>
                  <a:srgbClr val="FFFFFF">
                    <a:alpha val="100000"/>
                    <a:alpha val="0"/>
                  </a:srgbClr>
                </a:clrTo>
              </a:clrChange>
            </a:blip>
            <a:stretch>
              <a:fillRect/>
            </a:stretch>
          </p:blipFill>
          <p:spPr>
            <a:xfrm>
              <a:off x="4622" y="5470"/>
              <a:ext cx="1294" cy="497"/>
            </a:xfrm>
            <a:prstGeom prst="rect">
              <a:avLst/>
            </a:prstGeom>
          </p:spPr>
        </p:pic>
        <p:pic>
          <p:nvPicPr>
            <p:cNvPr id="16" name="image562.jpeg" descr="source:si_idm1031326960;FounderCES"/>
            <p:cNvPicPr>
              <a:picLocks noChangeAspect="1"/>
            </p:cNvPicPr>
            <p:nvPr>
              <p:custDataLst>
                <p:tags r:id="rId11"/>
              </p:custDataLst>
            </p:nvPr>
          </p:nvPicPr>
          <p:blipFill>
            <a:blip r:embed="rId5">
              <a:clrChange>
                <a:clrFrom>
                  <a:srgbClr val="FFFFFF">
                    <a:alpha val="100000"/>
                  </a:srgbClr>
                </a:clrFrom>
                <a:clrTo>
                  <a:srgbClr val="FFFFFF">
                    <a:alpha val="100000"/>
                    <a:alpha val="0"/>
                  </a:srgbClr>
                </a:clrTo>
              </a:clrChange>
            </a:blip>
            <a:stretch>
              <a:fillRect/>
            </a:stretch>
          </p:blipFill>
          <p:spPr>
            <a:xfrm>
              <a:off x="7973" y="5446"/>
              <a:ext cx="1155" cy="481"/>
            </a:xfrm>
            <a:prstGeom prst="rect">
              <a:avLst/>
            </a:prstGeom>
          </p:spPr>
        </p:pic>
      </p:grpSp>
      <p:pic>
        <p:nvPicPr>
          <p:cNvPr id="18" name="图片 17"/>
          <p:cNvPicPr>
            <a:picLocks noChangeAspect="1"/>
          </p:cNvPicPr>
          <p:nvPr/>
        </p:nvPicPr>
        <p:blipFill>
          <a:blip r:embed="rId12"/>
          <a:stretch>
            <a:fillRect/>
          </a:stretch>
        </p:blipFill>
        <p:spPr>
          <a:xfrm>
            <a:off x="3436620" y="5036185"/>
            <a:ext cx="609600" cy="349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pSp>
        <p:nvGrpSpPr>
          <p:cNvPr id="10" name="组合 9"/>
          <p:cNvGrpSpPr/>
          <p:nvPr/>
        </p:nvGrpSpPr>
        <p:grpSpPr>
          <a:xfrm>
            <a:off x="822325" y="1219200"/>
            <a:ext cx="10582910" cy="2584450"/>
            <a:chOff x="1295" y="1920"/>
            <a:chExt cx="16666" cy="4070"/>
          </a:xfrm>
        </p:grpSpPr>
        <p:sp>
          <p:nvSpPr>
            <p:cNvPr id="150" name="文本框 149"/>
            <p:cNvSpPr txBox="1"/>
            <p:nvPr/>
          </p:nvSpPr>
          <p:spPr>
            <a:xfrm>
              <a:off x="1295" y="1920"/>
              <a:ext cx="16666" cy="407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键能越大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物质越稳定</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结合表中数据可知</a:t>
              </a:r>
              <a:r>
                <a:rPr lang="en-US" b="0">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微软雅黑" panose="020B0503020204020204" charset="-122"/>
                  <a:sym typeface="+mn-ea"/>
                </a:rPr>
                <a:t>键键能较大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所以氮以</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形式存在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而</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键键能较小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白磷以</a:t>
              </a:r>
              <a:r>
                <a:rPr lang="en-US">
                  <a:latin typeface="微软雅黑" panose="020B0503020204020204" charset="-122"/>
                  <a:ea typeface="微软雅黑" panose="020B0503020204020204" charset="-122"/>
                  <a:cs typeface="微软雅黑" panose="020B0503020204020204" charset="-122"/>
                  <a:sym typeface="+mn-ea"/>
                </a:rPr>
                <a:t>P</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形式存在。</a:t>
              </a:r>
              <a:r>
                <a:rPr lang="en-US">
                  <a:latin typeface="微软雅黑" panose="020B0503020204020204" charset="-122"/>
                  <a:ea typeface="微软雅黑" panose="020B0503020204020204" charset="-122"/>
                  <a:cs typeface="微软雅黑" panose="020B0503020204020204" charset="-122"/>
                  <a:sym typeface="+mn-ea"/>
                </a:rPr>
                <a:t>(2)</a:t>
              </a:r>
              <a:r>
                <a:rPr lang="en-US" i="1">
                  <a:latin typeface="微软雅黑" panose="020B0503020204020204" charset="-122"/>
                  <a:ea typeface="微软雅黑" panose="020B0503020204020204" charset="-122"/>
                  <a:cs typeface="微软雅黑" panose="020B0503020204020204" charset="-122"/>
                  <a:sym typeface="+mn-ea"/>
                </a:rPr>
                <a:t>n</a:t>
              </a:r>
              <a:r>
                <a:rPr lang="zh-CN">
                  <a:latin typeface="微软雅黑" panose="020B0503020204020204" charset="-122"/>
                  <a:ea typeface="微软雅黑" panose="020B0503020204020204" charset="-122"/>
                  <a:cs typeface="微软雅黑" panose="020B0503020204020204" charset="-122"/>
                  <a:sym typeface="+mn-ea"/>
                </a:rPr>
                <a:t>个磷酸分子间脱水形成环状时共脱去</a:t>
              </a:r>
              <a:r>
                <a:rPr lang="en-US" i="1">
                  <a:latin typeface="微软雅黑" panose="020B0503020204020204" charset="-122"/>
                  <a:ea typeface="微软雅黑" panose="020B0503020204020204" charset="-122"/>
                  <a:cs typeface="微软雅黑" panose="020B0503020204020204" charset="-122"/>
                  <a:sym typeface="+mn-ea"/>
                </a:rPr>
                <a:t>n</a:t>
              </a:r>
              <a:r>
                <a:rPr lang="zh-CN">
                  <a:latin typeface="微软雅黑" panose="020B0503020204020204" charset="-122"/>
                  <a:ea typeface="微软雅黑" panose="020B0503020204020204" charset="-122"/>
                  <a:cs typeface="微软雅黑" panose="020B0503020204020204" charset="-122"/>
                  <a:sym typeface="+mn-ea"/>
                </a:rPr>
                <a:t>个水分子生成</a:t>
              </a:r>
              <a:r>
                <a:rPr lang="en-US">
                  <a:latin typeface="微软雅黑" panose="020B0503020204020204" charset="-122"/>
                  <a:ea typeface="微软雅黑" panose="020B0503020204020204" charset="-122"/>
                  <a:cs typeface="微软雅黑" panose="020B0503020204020204" charset="-122"/>
                  <a:sym typeface="+mn-ea"/>
                </a:rPr>
                <a:t>H</a:t>
              </a:r>
              <a:r>
                <a:rPr lang="en-US" i="1" baseline="-25000">
                  <a:latin typeface="微软雅黑" panose="020B0503020204020204" charset="-122"/>
                  <a:ea typeface="微软雅黑" panose="020B0503020204020204" charset="-122"/>
                  <a:cs typeface="微软雅黑" panose="020B0503020204020204" charset="-122"/>
                  <a:sym typeface="+mn-ea"/>
                </a:rPr>
                <a:t>n</a:t>
              </a:r>
              <a:r>
                <a:rPr lang="en-US">
                  <a:latin typeface="微软雅黑" panose="020B0503020204020204" charset="-122"/>
                  <a:ea typeface="微软雅黑" panose="020B0503020204020204" charset="-122"/>
                  <a:cs typeface="微软雅黑" panose="020B0503020204020204" charset="-122"/>
                  <a:sym typeface="+mn-ea"/>
                </a:rPr>
                <a:t>P</a:t>
              </a:r>
              <a:r>
                <a:rPr lang="en-US" i="1" baseline="-25000">
                  <a:latin typeface="微软雅黑" panose="020B0503020204020204" charset="-122"/>
                  <a:ea typeface="微软雅黑" panose="020B0503020204020204" charset="-122"/>
                  <a:cs typeface="微软雅黑" panose="020B0503020204020204" charset="-122"/>
                  <a:sym typeface="+mn-ea"/>
                </a:rPr>
                <a:t>n</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i="1" baseline="-25000">
                  <a:latin typeface="微软雅黑" panose="020B0503020204020204" charset="-122"/>
                  <a:ea typeface="微软雅黑" panose="020B0503020204020204" charset="-122"/>
                  <a:cs typeface="微软雅黑" panose="020B0503020204020204" charset="-122"/>
                  <a:sym typeface="+mn-ea"/>
                </a:rPr>
                <a:t>n</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(HPO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en-US" i="1" baseline="-25000">
                  <a:latin typeface="微软雅黑" panose="020B0503020204020204" charset="-122"/>
                  <a:ea typeface="微软雅黑" panose="020B0503020204020204" charset="-122"/>
                  <a:cs typeface="微软雅黑" panose="020B0503020204020204" charset="-122"/>
                  <a:sym typeface="+mn-ea"/>
                </a:rPr>
                <a:t>n</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环状分子中的氢原子位于羟基上</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均可被电离出来</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则相应的酸根为</a:t>
              </a:r>
              <a:r>
                <a:rPr lang="en-US" altLang="zh-CN">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或</a:t>
              </a:r>
              <a:r>
                <a:rPr lang="en-US" altLang="zh-CN">
                  <a:latin typeface="微软雅黑" panose="020B0503020204020204" charset="-122"/>
                  <a:ea typeface="微软雅黑" panose="020B0503020204020204" charset="-122"/>
                  <a:cs typeface="微软雅黑" panose="020B0503020204020204" charset="-122"/>
                  <a:sym typeface="+mn-ea"/>
                </a:rPr>
                <a:t>              </a:t>
              </a:r>
              <a:r>
                <a:rPr lang="zh-CN" altLang="en-US">
                  <a:latin typeface="微软雅黑" panose="020B0503020204020204" charset="-122"/>
                  <a:ea typeface="微软雅黑" panose="020B0503020204020204" charset="-122"/>
                  <a:cs typeface="微软雅黑" panose="020B0503020204020204" charset="-122"/>
                  <a:sym typeface="+mn-ea"/>
                </a:rPr>
                <a:t>。</a:t>
              </a:r>
              <a:endParaRPr lang="en-US" altLang="en-US" b="0" i="1"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476" name="image464.jpeg" descr="source:si_idm1031141872;FounderCES"/>
            <p:cNvPicPr>
              <a:picLocks noChangeAspect="1"/>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9522" y="2162"/>
              <a:ext cx="1576" cy="525"/>
            </a:xfrm>
            <a:prstGeom prst="rect">
              <a:avLst/>
            </a:prstGeom>
          </p:spPr>
        </p:pic>
        <p:pic>
          <p:nvPicPr>
            <p:cNvPr id="477" name="image465.jpeg" descr="source:si_idm1031108592;FounderCES"/>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16427" y="2162"/>
              <a:ext cx="1297" cy="463"/>
            </a:xfrm>
            <a:prstGeom prst="rect">
              <a:avLst/>
            </a:prstGeom>
          </p:spPr>
        </p:pic>
        <p:pic>
          <p:nvPicPr>
            <p:cNvPr id="8" name="图片 7"/>
            <p:cNvPicPr>
              <a:picLocks noChangeAspect="1"/>
            </p:cNvPicPr>
            <p:nvPr>
              <p:custDataLst>
                <p:tags r:id="rId5"/>
              </p:custDataLst>
            </p:nvPr>
          </p:nvPicPr>
          <p:blipFill>
            <a:blip r:embed="rId6"/>
            <a:stretch>
              <a:fillRect/>
            </a:stretch>
          </p:blipFill>
          <p:spPr>
            <a:xfrm>
              <a:off x="7358" y="4113"/>
              <a:ext cx="1040" cy="490"/>
            </a:xfrm>
            <a:prstGeom prst="rect">
              <a:avLst/>
            </a:prstGeom>
          </p:spPr>
        </p:pic>
        <p:pic>
          <p:nvPicPr>
            <p:cNvPr id="9" name="图片 8"/>
            <p:cNvPicPr>
              <a:picLocks noChangeAspect="1"/>
            </p:cNvPicPr>
            <p:nvPr>
              <p:custDataLst>
                <p:tags r:id="rId7"/>
              </p:custDataLst>
            </p:nvPr>
          </p:nvPicPr>
          <p:blipFill>
            <a:blip r:embed="rId8"/>
            <a:stretch>
              <a:fillRect/>
            </a:stretch>
          </p:blipFill>
          <p:spPr>
            <a:xfrm>
              <a:off x="8950" y="4173"/>
              <a:ext cx="1300" cy="4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19</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63079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无机非金属材料　硅及其化合物</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5" name="文本框 4"/>
          <p:cNvSpPr txBox="1"/>
          <p:nvPr/>
        </p:nvSpPr>
        <p:spPr>
          <a:xfrm>
            <a:off x="487680" y="3429000"/>
            <a:ext cx="11070590" cy="13379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净化装置</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长颈漏斗除用于检查装置气密性外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还可以检查整套装置是否发生堵塞。若发生堵塞</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现象为长颈漏斗中液面上升。</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该装置的作用之一是观察气体的生成速率。</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55" name="image43.jpeg"/>
          <p:cNvPicPr>
            <a:picLocks noChangeAspect="1"/>
          </p:cNvPicPr>
          <p:nvPr>
            <p:custDataLst>
              <p:tags r:id="rId1"/>
            </p:custDataLst>
          </p:nvPr>
        </p:nvPicPr>
        <p:blipFill>
          <a:blip r:embed="rId2"/>
          <a:stretch>
            <a:fillRect/>
          </a:stretch>
        </p:blipFill>
        <p:spPr>
          <a:xfrm>
            <a:off x="4761230" y="4673600"/>
            <a:ext cx="2710180" cy="1673860"/>
          </a:xfrm>
          <a:prstGeom prst="rect">
            <a:avLst/>
          </a:prstGeom>
        </p:spPr>
      </p:pic>
      <p:sp>
        <p:nvSpPr>
          <p:cNvPr id="6" name="文本框 5"/>
          <p:cNvSpPr txBox="1"/>
          <p:nvPr>
            <p:custDataLst>
              <p:tags r:id="rId3"/>
            </p:custDataLst>
          </p:nvPr>
        </p:nvSpPr>
        <p:spPr>
          <a:xfrm>
            <a:off x="487680" y="1017905"/>
            <a:ext cx="4041775" cy="368300"/>
          </a:xfrm>
          <a:prstGeom prst="rect">
            <a:avLst/>
          </a:prstGeom>
          <a:solidFill>
            <a:srgbClr val="FFC000"/>
          </a:solidFill>
          <a:ln w="9525">
            <a:noFill/>
          </a:ln>
        </p:spPr>
        <p:txBody>
          <a:bodyPr wrap="square">
            <a:spAutoFit/>
          </a:bodyPr>
          <a:p>
            <a:pPr indent="0"/>
            <a:r>
              <a:rPr b="1">
                <a:cs typeface="方正兰亭中黑_GBK" panose="02000000000000000000" charset="-122"/>
              </a:rPr>
              <a:t>拓展延伸</a:t>
            </a:r>
            <a:r>
              <a:rPr lang="en-US" b="1">
                <a:cs typeface="方正兰亭中黑_GBK" panose="02000000000000000000" charset="-122"/>
              </a:rPr>
              <a:t>  </a:t>
            </a:r>
            <a:r>
              <a:rPr b="1">
                <a:cs typeface="方正兰亭中黑_GBK" panose="02000000000000000000" charset="-122"/>
              </a:rPr>
              <a:t>氯气制备、净化装置的改进　　</a:t>
            </a:r>
            <a:r>
              <a:rPr lang="en-US" b="1">
                <a:cs typeface="方正兰亭中黑_GBK" panose="02000000000000000000" charset="-122"/>
              </a:rPr>
              <a:t> </a:t>
            </a:r>
            <a:endParaRPr b="1">
              <a:cs typeface="方正兰亭中黑_GBK" panose="02000000000000000000" charset="-122"/>
            </a:endParaRPr>
          </a:p>
        </p:txBody>
      </p:sp>
      <p:sp>
        <p:nvSpPr>
          <p:cNvPr id="7" name="文本框 6"/>
          <p:cNvSpPr txBox="1"/>
          <p:nvPr>
            <p:custDataLst>
              <p:tags r:id="rId4"/>
            </p:custDataLst>
          </p:nvPr>
        </p:nvSpPr>
        <p:spPr>
          <a:xfrm>
            <a:off x="487680" y="1386205"/>
            <a:ext cx="11070590" cy="119888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制备装置</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橡胶管</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的作用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使圆底烧瓶与分液漏斗内气压相等</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保证液体顺利流下。</a:t>
            </a:r>
            <a:endParaRPr lang="zh-CN" altLang="en-US" b="0">
              <a:latin typeface="微软雅黑" panose="020B0503020204020204" charset="-122"/>
              <a:ea typeface="微软雅黑" panose="020B0503020204020204" charset="-122"/>
              <a:cs typeface="微软雅黑" panose="020B0503020204020204" charset="-122"/>
            </a:endParaRPr>
          </a:p>
          <a:p>
            <a:pPr indent="0"/>
            <a:endParaRPr lang="zh-CN" altLang="en-US" b="0">
              <a:latin typeface="微软雅黑" panose="020B0503020204020204" charset="-122"/>
              <a:ea typeface="微软雅黑" panose="020B0503020204020204" charset="-122"/>
              <a:cs typeface="微软雅黑" panose="020B0503020204020204" charset="-122"/>
            </a:endParaRPr>
          </a:p>
        </p:txBody>
      </p:sp>
      <p:pic>
        <p:nvPicPr>
          <p:cNvPr id="8" name="image42.jpeg"/>
          <p:cNvPicPr>
            <a:picLocks noChangeAspect="1"/>
          </p:cNvPicPr>
          <p:nvPr>
            <p:custDataLst>
              <p:tags r:id="rId5"/>
            </p:custDataLst>
          </p:nvPr>
        </p:nvPicPr>
        <p:blipFill>
          <a:blip r:embed="rId6"/>
          <a:stretch>
            <a:fillRect/>
          </a:stretch>
        </p:blipFill>
        <p:spPr>
          <a:xfrm>
            <a:off x="4761230" y="2255520"/>
            <a:ext cx="2523490" cy="1548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2" name="文本框 141"/>
          <p:cNvSpPr txBox="1"/>
          <p:nvPr/>
        </p:nvSpPr>
        <p:spPr>
          <a:xfrm>
            <a:off x="589915" y="944245"/>
            <a:ext cx="11011535" cy="493141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b="1">
                <a:solidFill>
                  <a:schemeClr val="tx1"/>
                </a:solidFill>
                <a:latin typeface="微软雅黑" panose="020B0503020204020204" charset="-122"/>
                <a:ea typeface="微软雅黑" panose="020B0503020204020204" charset="-122"/>
                <a:cs typeface="微软雅黑" panose="020B0503020204020204" charset="-122"/>
                <a:sym typeface="+mn-ea"/>
              </a:rPr>
              <a:t>无机非金属材料</a:t>
            </a:r>
            <a:endParaRPr lang="zh-CN"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b="1">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altLang="zh-CN" b="1">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b="1">
                <a:solidFill>
                  <a:schemeClr val="tx1"/>
                </a:solidFill>
                <a:latin typeface="微软雅黑" panose="020B0503020204020204" charset="-122"/>
                <a:ea typeface="微软雅黑" panose="020B0503020204020204" charset="-122"/>
                <a:cs typeface="微软雅黑" panose="020B0503020204020204" charset="-122"/>
                <a:sym typeface="+mn-ea"/>
              </a:rPr>
              <a:t>硅单质</a:t>
            </a:r>
            <a:endParaRPr lang="zh-CN"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solidFill>
                  <a:schemeClr val="tx1"/>
                </a:solidFill>
                <a:latin typeface="微软雅黑" panose="020B0503020204020204" charset="-122"/>
                <a:ea typeface="微软雅黑" panose="020B0503020204020204" charset="-122"/>
                <a:cs typeface="微软雅黑" panose="020B0503020204020204" charset="-122"/>
                <a:sym typeface="+mn-ea"/>
              </a:rPr>
              <a:t>在自然界中主要以硅酸盐和氧化物的形式存在。</a:t>
            </a:r>
            <a:endParaRPr lang="zh-CN" b="1">
              <a:solidFill>
                <a:schemeClr val="tx1"/>
              </a:solidFill>
              <a:latin typeface="微软雅黑" panose="020B0503020204020204" charset="-122"/>
              <a:ea typeface="微软雅黑" panose="020B0503020204020204" charset="-122"/>
              <a:cs typeface="微软雅黑" panose="020B0503020204020204" charset="-122"/>
              <a:sym typeface="+mn-ea"/>
            </a:endParaRPr>
          </a:p>
          <a:p>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2265680" y="1447800"/>
            <a:ext cx="6995795" cy="3084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2" name="文本框 141"/>
          <p:cNvSpPr txBox="1"/>
          <p:nvPr/>
        </p:nvSpPr>
        <p:spPr>
          <a:xfrm>
            <a:off x="589915" y="944245"/>
            <a:ext cx="11011535" cy="506730"/>
          </a:xfrm>
          <a:prstGeom prst="rect">
            <a:avLst/>
          </a:prstGeom>
          <a:noFill/>
          <a:ln w="9525">
            <a:noFill/>
          </a:ln>
        </p:spPr>
        <p:txBody>
          <a:bodyPr wrap="square">
            <a:spAutoFit/>
          </a:bodyPr>
          <a:p>
            <a:pPr indent="0">
              <a:lnSpc>
                <a:spcPct val="150000"/>
              </a:lnSpc>
            </a:pPr>
            <a:r>
              <a:rPr b="1">
                <a:solidFill>
                  <a:schemeClr val="tx1"/>
                </a:solidFill>
                <a:latin typeface="微软雅黑" panose="020B0503020204020204" charset="-122"/>
                <a:ea typeface="微软雅黑" panose="020B0503020204020204" charset="-122"/>
                <a:cs typeface="微软雅黑" panose="020B0503020204020204" charset="-122"/>
                <a:sym typeface="+mn-ea"/>
              </a:rPr>
              <a:t>3</a:t>
            </a:r>
            <a:r>
              <a:rPr lang="en-US" b="1">
                <a:solidFill>
                  <a:schemeClr val="tx1"/>
                </a:solidFill>
                <a:latin typeface="微软雅黑" panose="020B0503020204020204" charset="-122"/>
                <a:ea typeface="微软雅黑" panose="020B0503020204020204" charset="-122"/>
                <a:cs typeface="微软雅黑" panose="020B0503020204020204" charset="-122"/>
                <a:sym typeface="+mn-ea"/>
              </a:rPr>
              <a:t>.</a:t>
            </a:r>
            <a:r>
              <a:rPr b="1">
                <a:solidFill>
                  <a:schemeClr val="tx1"/>
                </a:solidFill>
                <a:latin typeface="微软雅黑" panose="020B0503020204020204" charset="-122"/>
                <a:ea typeface="微软雅黑" panose="020B0503020204020204" charset="-122"/>
                <a:cs typeface="微软雅黑" panose="020B0503020204020204" charset="-122"/>
                <a:sym typeface="+mn-ea"/>
              </a:rPr>
              <a:t>二氧化硅</a:t>
            </a:r>
            <a:endParaRPr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486" name="image474.jpeg"/>
          <p:cNvPicPr>
            <a:picLocks noChangeAspect="1"/>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1431290" y="1663700"/>
            <a:ext cx="4903470" cy="3531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grpSp>
        <p:nvGrpSpPr>
          <p:cNvPr id="10" name="组合 9"/>
          <p:cNvGrpSpPr/>
          <p:nvPr/>
        </p:nvGrpSpPr>
        <p:grpSpPr>
          <a:xfrm>
            <a:off x="487680" y="941070"/>
            <a:ext cx="11128375" cy="5080000"/>
            <a:chOff x="768" y="1482"/>
            <a:chExt cx="17525" cy="8000"/>
          </a:xfrm>
        </p:grpSpPr>
        <p:sp>
          <p:nvSpPr>
            <p:cNvPr id="4" name="文本框 3"/>
            <p:cNvSpPr txBox="1"/>
            <p:nvPr/>
          </p:nvSpPr>
          <p:spPr>
            <a:xfrm>
              <a:off x="768" y="1482"/>
              <a:ext cx="13250" cy="72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考法1　无机非金属材料的性质与用途</a:t>
              </a:r>
              <a:endParaRPr sz="2400" b="1">
                <a:latin typeface="微软雅黑" panose="020B0503020204020204" charset="-122"/>
                <a:ea typeface="微软雅黑" panose="020B0503020204020204" charset="-122"/>
                <a:cs typeface="微软雅黑" panose="020B0503020204020204" charset="-122"/>
              </a:endParaRPr>
            </a:p>
          </p:txBody>
        </p:sp>
        <p:sp>
          <p:nvSpPr>
            <p:cNvPr id="154" name="文本框 153"/>
            <p:cNvSpPr txBox="1"/>
            <p:nvPr/>
          </p:nvSpPr>
          <p:spPr>
            <a:xfrm>
              <a:off x="1003" y="2092"/>
              <a:ext cx="17290" cy="341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玻璃、陶瓷中含</a:t>
              </a:r>
              <a:r>
                <a:rPr lang="en-US" b="0">
                  <a:latin typeface="微软雅黑" panose="020B0503020204020204" charset="-122"/>
                  <a:ea typeface="微软雅黑" panose="020B0503020204020204" charset="-122"/>
                  <a:cs typeface="微软雅黑" panose="020B0503020204020204" charset="-122"/>
                </a:rPr>
                <a:t>SiO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可与</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发生反应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所以在使用时要注意以下几点</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玻璃仪器的使用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在常温下</a:t>
              </a:r>
              <a:r>
                <a:rPr lang="en-US" b="0">
                  <a:latin typeface="微软雅黑" panose="020B0503020204020204" charset="-122"/>
                  <a:ea typeface="微软雅黑" panose="020B0503020204020204" charset="-122"/>
                  <a:cs typeface="微软雅黑" panose="020B0503020204020204" charset="-122"/>
                </a:rPr>
                <a:t>,SiO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溶液反应较慢</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可用玻璃仪器盛装</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溶液等碱性物质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但瓶塞要用橡胶塞。</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石英坩埚、瓷坩埚</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都属于陶瓷类产品</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的使用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坩埚加热时通常温度很高</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高温下</a:t>
              </a:r>
              <a:r>
                <a:rPr lang="en-US" b="0">
                  <a:latin typeface="微软雅黑" panose="020B0503020204020204" charset="-122"/>
                  <a:ea typeface="微软雅黑" panose="020B0503020204020204" charset="-122"/>
                  <a:cs typeface="微软雅黑" panose="020B0503020204020204" charset="-122"/>
                </a:rPr>
                <a:t> </a:t>
              </a:r>
              <a:r>
                <a:rPr lang="en-US" b="0" u="wavy">
                  <a:latin typeface="微软雅黑" panose="020B0503020204020204" charset="-122"/>
                  <a:ea typeface="微软雅黑" panose="020B0503020204020204" charset="-122"/>
                  <a:cs typeface="微软雅黑" panose="020B0503020204020204" charset="-122"/>
                </a:rPr>
                <a:t>SiO</a:t>
              </a:r>
              <a:r>
                <a:rPr lang="en-US" b="0" u="wavy" baseline="-25000">
                  <a:latin typeface="微软雅黑" panose="020B0503020204020204" charset="-122"/>
                  <a:ea typeface="微软雅黑" panose="020B0503020204020204" charset="-122"/>
                  <a:cs typeface="微软雅黑" panose="020B0503020204020204" charset="-122"/>
                </a:rPr>
                <a:t>2</a:t>
              </a:r>
              <a:r>
                <a:rPr lang="zh-CN" b="0" u="wavy">
                  <a:latin typeface="微软雅黑" panose="020B0503020204020204" charset="-122"/>
                  <a:ea typeface="微软雅黑" panose="020B0503020204020204" charset="-122"/>
                  <a:cs typeface="微软雅黑" panose="020B0503020204020204" charset="-122"/>
                </a:rPr>
                <a:t>易与碱反应</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所以加热碱性</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如</a:t>
              </a:r>
              <a:r>
                <a:rPr lang="en-US" b="0" u="wavy">
                  <a:latin typeface="微软雅黑" panose="020B0503020204020204" charset="-122"/>
                  <a:ea typeface="微软雅黑" panose="020B0503020204020204" charset="-122"/>
                  <a:cs typeface="微软雅黑" panose="020B0503020204020204" charset="-122"/>
                </a:rPr>
                <a:t>NaOH</a:t>
              </a:r>
              <a:r>
                <a:rPr lang="zh-CN" b="0" u="wavy">
                  <a:latin typeface="微软雅黑" panose="020B0503020204020204" charset="-122"/>
                  <a:ea typeface="微软雅黑" panose="020B0503020204020204" charset="-122"/>
                  <a:cs typeface="微软雅黑" panose="020B0503020204020204" charset="-122"/>
                </a:rPr>
                <a:t>和</a:t>
              </a:r>
              <a:r>
                <a:rPr lang="en-US" b="0" u="wavy">
                  <a:latin typeface="微软雅黑" panose="020B0503020204020204" charset="-122"/>
                  <a:ea typeface="微软雅黑" panose="020B0503020204020204" charset="-122"/>
                  <a:cs typeface="微软雅黑" panose="020B0503020204020204" charset="-122"/>
                </a:rPr>
                <a:t>Na</a:t>
              </a:r>
              <a:r>
                <a:rPr lang="en-US" b="0" u="wavy" baseline="-25000">
                  <a:latin typeface="微软雅黑" panose="020B0503020204020204" charset="-122"/>
                  <a:ea typeface="微软雅黑" panose="020B0503020204020204" charset="-122"/>
                  <a:cs typeface="微软雅黑" panose="020B0503020204020204" charset="-122"/>
                </a:rPr>
                <a:t>2</a:t>
              </a:r>
              <a:r>
                <a:rPr lang="en-US" b="0" u="wavy">
                  <a:latin typeface="微软雅黑" panose="020B0503020204020204" charset="-122"/>
                  <a:ea typeface="微软雅黑" panose="020B0503020204020204" charset="-122"/>
                  <a:cs typeface="微软雅黑" panose="020B0503020204020204" charset="-122"/>
                </a:rPr>
                <a:t>CO</a:t>
              </a:r>
              <a:r>
                <a:rPr lang="en-US" b="0" u="wavy" baseline="-25000">
                  <a:latin typeface="微软雅黑" panose="020B0503020204020204" charset="-122"/>
                  <a:ea typeface="微软雅黑" panose="020B0503020204020204" charset="-122"/>
                  <a:cs typeface="微软雅黑" panose="020B0503020204020204" charset="-122"/>
                </a:rPr>
                <a:t>3</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固体时</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通常不用瓷坩埚或石英坩埚</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而是用铁坩埚或石墨坩埚</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1"/>
              </p:custDataLst>
            </p:nvPr>
          </p:nvSpPr>
          <p:spPr>
            <a:xfrm>
              <a:off x="1003" y="5507"/>
              <a:ext cx="2032" cy="580"/>
            </a:xfrm>
            <a:prstGeom prst="rect">
              <a:avLst/>
            </a:prstGeom>
            <a:solidFill>
              <a:srgbClr val="FFC000"/>
            </a:solidFill>
            <a:ln w="9525">
              <a:noFill/>
            </a:ln>
          </p:spPr>
          <p:txBody>
            <a:bodyPr wrap="square">
              <a:spAutoFit/>
            </a:bodyPr>
            <a:p>
              <a:pPr indent="0"/>
              <a:r>
                <a:rPr b="1">
                  <a:cs typeface="+mn-lt"/>
                  <a:sym typeface="+mn-ea"/>
                </a:rPr>
                <a:t>拓展延伸　</a:t>
              </a:r>
              <a:endParaRPr b="1">
                <a:cs typeface="+mn-lt"/>
                <a:sym typeface="+mn-ea"/>
              </a:endParaRPr>
            </a:p>
          </p:txBody>
        </p:sp>
        <p:sp>
          <p:nvSpPr>
            <p:cNvPr id="5" name="文本框 4"/>
            <p:cNvSpPr txBox="1"/>
            <p:nvPr/>
          </p:nvSpPr>
          <p:spPr>
            <a:xfrm>
              <a:off x="919" y="6068"/>
              <a:ext cx="17373" cy="341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硅酸盐改写成氧化物形式的方法</a:t>
              </a: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氧化物的书写顺序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活泼金属氧化物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较活泼金属氧化物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二氧化硅</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水</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氧化物前计量数的配置原则</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除氧元素外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其他元素按配置前后原子个数守恒原则配置计量数</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且不同氧化物间用</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隔开</a:t>
              </a:r>
              <a:r>
                <a:rPr lang="en-US" b="0">
                  <a:latin typeface="微软雅黑" panose="020B0503020204020204" charset="-122"/>
                  <a:ea typeface="微软雅黑" panose="020B0503020204020204" charset="-122"/>
                  <a:cs typeface="微软雅黑" panose="020B0503020204020204" charset="-122"/>
                </a:rPr>
                <a:t>;③</a:t>
              </a:r>
              <a:r>
                <a:rPr lang="zh-CN" b="0">
                  <a:latin typeface="微软雅黑" panose="020B0503020204020204" charset="-122"/>
                  <a:ea typeface="微软雅黑" panose="020B0503020204020204" charset="-122"/>
                  <a:cs typeface="微软雅黑" panose="020B0503020204020204" charset="-122"/>
                </a:rPr>
                <a:t>当计量数配置出现分数时应化为整数</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如钠卞石</a:t>
              </a:r>
              <a:r>
                <a:rPr lang="en-US" b="0">
                  <a:latin typeface="微软雅黑" panose="020B0503020204020204" charset="-122"/>
                  <a:ea typeface="微软雅黑" panose="020B0503020204020204" charset="-122"/>
                  <a:cs typeface="微软雅黑" panose="020B0503020204020204" charset="-122"/>
                </a:rPr>
                <a:t>(NaAlSi</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8</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不能写成</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应写成</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·6SiO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2"/>
              </p:custDataLst>
            </p:nvPr>
          </p:nvPicPr>
          <p:blipFill>
            <a:blip r:embed="rId3"/>
            <a:stretch>
              <a:fillRect/>
            </a:stretch>
          </p:blipFill>
          <p:spPr>
            <a:xfrm>
              <a:off x="14920" y="7451"/>
              <a:ext cx="3372" cy="83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941070"/>
            <a:ext cx="8413750"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考法2　硅及其化合物的性质　Si的制备</a:t>
            </a:r>
            <a:endParaRPr sz="2400" b="1">
              <a:latin typeface="微软雅黑" panose="020B0503020204020204" charset="-122"/>
              <a:ea typeface="微软雅黑" panose="020B0503020204020204" charset="-122"/>
              <a:cs typeface="微软雅黑" panose="020B0503020204020204" charset="-122"/>
            </a:endParaRPr>
          </a:p>
        </p:txBody>
      </p:sp>
      <p:sp>
        <p:nvSpPr>
          <p:cNvPr id="154" name="文本框 153"/>
          <p:cNvSpPr txBox="1"/>
          <p:nvPr/>
        </p:nvSpPr>
        <p:spPr>
          <a:xfrm>
            <a:off x="636905" y="1328420"/>
            <a:ext cx="10979150" cy="1337945"/>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sym typeface="+mn-ea"/>
              </a:rPr>
              <a:t>1.</a:t>
            </a:r>
            <a:r>
              <a:rPr lang="zh-CN" b="1">
                <a:latin typeface="微软雅黑" panose="020B0503020204020204" charset="-122"/>
                <a:ea typeface="微软雅黑" panose="020B0503020204020204" charset="-122"/>
                <a:cs typeface="微软雅黑" panose="020B0503020204020204" charset="-122"/>
                <a:sym typeface="+mn-ea"/>
              </a:rPr>
              <a:t>含硅化合物的性质与应用</a:t>
            </a:r>
            <a:r>
              <a:rPr lang="en-US">
                <a:latin typeface="微软雅黑" panose="020B0503020204020204" charset="-122"/>
                <a:ea typeface="微软雅黑" panose="020B0503020204020204" charset="-122"/>
                <a:cs typeface="微软雅黑" panose="020B0503020204020204" charset="-122"/>
                <a:sym typeface="+mn-ea"/>
              </a:rPr>
              <a:t>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SiO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难溶于水</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可制成硅胶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用作催化剂的载体和食品、药品中的干燥剂。</a:t>
            </a:r>
            <a:r>
              <a:rPr lang="en-US" u="wavy">
                <a:latin typeface="微软雅黑" panose="020B0503020204020204" charset="-122"/>
                <a:ea typeface="微软雅黑" panose="020B0503020204020204" charset="-122"/>
                <a:cs typeface="微软雅黑" panose="020B0503020204020204" charset="-122"/>
                <a:sym typeface="+mn-ea"/>
              </a:rPr>
              <a:t>Na</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SiO</a:t>
            </a:r>
            <a:r>
              <a:rPr lang="en-US" u="wavy" baseline="-25000">
                <a:latin typeface="微软雅黑" panose="020B0503020204020204" charset="-122"/>
                <a:ea typeface="微软雅黑" panose="020B0503020204020204" charset="-122"/>
                <a:cs typeface="微软雅黑" panose="020B0503020204020204" charset="-122"/>
                <a:sym typeface="+mn-ea"/>
              </a:rPr>
              <a:t>3</a:t>
            </a:r>
            <a:r>
              <a:rPr lang="zh-CN" u="wavy">
                <a:latin typeface="微软雅黑" panose="020B0503020204020204" charset="-122"/>
                <a:ea typeface="微软雅黑" panose="020B0503020204020204" charset="-122"/>
                <a:cs typeface="微软雅黑" panose="020B0503020204020204" charset="-122"/>
                <a:sym typeface="+mn-ea"/>
              </a:rPr>
              <a:t>的水溶液称为水玻璃</a:t>
            </a:r>
            <a:r>
              <a:rPr lang="en-US" u="wavy">
                <a:latin typeface="微软雅黑" panose="020B0503020204020204" charset="-122"/>
                <a:ea typeface="微软雅黑" panose="020B0503020204020204" charset="-122"/>
                <a:cs typeface="微软雅黑" panose="020B0503020204020204" charset="-122"/>
                <a:sym typeface="+mn-ea"/>
              </a:rPr>
              <a:t>,</a:t>
            </a:r>
            <a:r>
              <a:rPr lang="zh-CN" u="wavy">
                <a:latin typeface="微软雅黑" panose="020B0503020204020204" charset="-122"/>
                <a:ea typeface="微软雅黑" panose="020B0503020204020204" charset="-122"/>
                <a:cs typeface="微软雅黑" panose="020B0503020204020204" charset="-122"/>
                <a:sym typeface="+mn-ea"/>
              </a:rPr>
              <a:t>可用作木材防火剂、胶黏剂等。</a:t>
            </a:r>
            <a:endParaRPr lang="zh-CN" altLang="en-US" b="0" u="wavy">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custDataLst>
              <p:tags r:id="rId1"/>
            </p:custDataLst>
          </p:nvPr>
        </p:nvSpPr>
        <p:spPr>
          <a:xfrm>
            <a:off x="636905" y="2897505"/>
            <a:ext cx="1290320" cy="368300"/>
          </a:xfrm>
          <a:prstGeom prst="rect">
            <a:avLst/>
          </a:prstGeom>
          <a:solidFill>
            <a:srgbClr val="FFC000"/>
          </a:solidFill>
          <a:ln w="9525">
            <a:noFill/>
          </a:ln>
        </p:spPr>
        <p:txBody>
          <a:bodyPr wrap="square">
            <a:spAutoFit/>
          </a:bodyPr>
          <a:p>
            <a:pPr indent="0"/>
            <a:r>
              <a:rPr b="1">
                <a:cs typeface="+mn-lt"/>
                <a:sym typeface="+mn-ea"/>
              </a:rPr>
              <a:t>易错警示　　</a:t>
            </a:r>
            <a:endParaRPr b="1">
              <a:cs typeface="+mn-lt"/>
              <a:sym typeface="+mn-ea"/>
            </a:endParaRPr>
          </a:p>
        </p:txBody>
      </p:sp>
      <p:sp>
        <p:nvSpPr>
          <p:cNvPr id="6" name="文本框 5"/>
          <p:cNvSpPr txBox="1"/>
          <p:nvPr/>
        </p:nvSpPr>
        <p:spPr>
          <a:xfrm>
            <a:off x="768985" y="3362960"/>
            <a:ext cx="10715625" cy="1191895"/>
          </a:xfrm>
          <a:prstGeom prst="rect">
            <a:avLst/>
          </a:prstGeom>
          <a:noFill/>
          <a:ln w="9525">
            <a:noFill/>
          </a:ln>
        </p:spPr>
        <p:txBody>
          <a:bodyPr wrap="square">
            <a:spAutoFit/>
          </a:bodyPr>
          <a:p>
            <a:pPr indent="0">
              <a:lnSpc>
                <a:spcPct val="150000"/>
              </a:lnSpc>
            </a:pPr>
            <a:r>
              <a:rPr lang="zh-CN" b="0" u="wavy">
                <a:latin typeface="微软雅黑" panose="020B0503020204020204" charset="-122"/>
                <a:ea typeface="微软雅黑" panose="020B0503020204020204" charset="-122"/>
                <a:cs typeface="微软雅黑" panose="020B0503020204020204" charset="-122"/>
              </a:rPr>
              <a:t>由</a:t>
            </a:r>
            <a:r>
              <a:rPr lang="en-US" b="0" u="wavy">
                <a:latin typeface="微软雅黑" panose="020B0503020204020204" charset="-122"/>
                <a:ea typeface="微软雅黑" panose="020B0503020204020204" charset="-122"/>
                <a:cs typeface="微软雅黑" panose="020B0503020204020204" charset="-122"/>
              </a:rPr>
              <a:t>Na</a:t>
            </a:r>
            <a:r>
              <a:rPr lang="en-US" b="0" u="wavy" baseline="-25000">
                <a:latin typeface="微软雅黑" panose="020B0503020204020204" charset="-122"/>
                <a:ea typeface="微软雅黑" panose="020B0503020204020204" charset="-122"/>
                <a:cs typeface="微软雅黑" panose="020B0503020204020204" charset="-122"/>
              </a:rPr>
              <a:t>2</a:t>
            </a:r>
            <a:r>
              <a:rPr lang="en-US" b="0" u="wavy">
                <a:latin typeface="微软雅黑" panose="020B0503020204020204" charset="-122"/>
                <a:ea typeface="微软雅黑" panose="020B0503020204020204" charset="-122"/>
                <a:cs typeface="微软雅黑" panose="020B0503020204020204" charset="-122"/>
              </a:rPr>
              <a:t>CO</a:t>
            </a:r>
            <a:r>
              <a:rPr lang="en-US" b="0" u="wavy" baseline="-25000">
                <a:latin typeface="微软雅黑" panose="020B0503020204020204" charset="-122"/>
                <a:ea typeface="微软雅黑" panose="020B0503020204020204" charset="-122"/>
                <a:cs typeface="微软雅黑" panose="020B0503020204020204" charset="-122"/>
              </a:rPr>
              <a:t>3</a:t>
            </a:r>
            <a:r>
              <a:rPr lang="en-US" b="0" u="wavy">
                <a:latin typeface="微软雅黑" panose="020B0503020204020204" charset="-122"/>
                <a:ea typeface="微软雅黑" panose="020B0503020204020204" charset="-122"/>
                <a:cs typeface="微软雅黑" panose="020B0503020204020204" charset="-122"/>
              </a:rPr>
              <a:t>+SiO</a:t>
            </a:r>
            <a:r>
              <a:rPr lang="en-US" b="0" u="wavy" baseline="-25000">
                <a:latin typeface="微软雅黑" panose="020B0503020204020204" charset="-122"/>
                <a:ea typeface="微软雅黑" panose="020B0503020204020204" charset="-122"/>
                <a:cs typeface="微软雅黑" panose="020B0503020204020204" charset="-122"/>
              </a:rPr>
              <a:t>2             </a:t>
            </a:r>
            <a:r>
              <a:rPr lang="en-US" u="wavy">
                <a:latin typeface="微软雅黑" panose="020B0503020204020204" charset="-122"/>
                <a:ea typeface="微软雅黑" panose="020B0503020204020204" charset="-122"/>
                <a:cs typeface="微软雅黑" panose="020B0503020204020204" charset="-122"/>
                <a:sym typeface="+mn-ea"/>
              </a:rPr>
              <a:t>Na</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SiO</a:t>
            </a:r>
            <a:r>
              <a:rPr lang="en-US" u="wavy" baseline="-25000">
                <a:latin typeface="微软雅黑" panose="020B0503020204020204" charset="-122"/>
                <a:ea typeface="微软雅黑" panose="020B0503020204020204" charset="-122"/>
                <a:cs typeface="微软雅黑" panose="020B0503020204020204" charset="-122"/>
                <a:sym typeface="+mn-ea"/>
              </a:rPr>
              <a:t>3</a:t>
            </a:r>
            <a:r>
              <a:rPr lang="en-US" u="wavy">
                <a:latin typeface="微软雅黑" panose="020B0503020204020204" charset="-122"/>
                <a:ea typeface="微软雅黑" panose="020B0503020204020204" charset="-122"/>
                <a:cs typeface="微软雅黑" panose="020B0503020204020204" charset="-122"/>
                <a:sym typeface="+mn-ea"/>
              </a:rPr>
              <a:t>+CO</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a:t>
            </a:r>
            <a:r>
              <a:rPr lang="zh-CN" u="wavy">
                <a:latin typeface="微软雅黑" panose="020B0503020204020204" charset="-122"/>
                <a:ea typeface="微软雅黑" panose="020B0503020204020204" charset="-122"/>
                <a:cs typeface="微软雅黑" panose="020B0503020204020204" charset="-122"/>
                <a:sym typeface="+mn-ea"/>
              </a:rPr>
              <a:t>不能说明非金属性</a:t>
            </a:r>
            <a:r>
              <a:rPr lang="en-US" u="wavy">
                <a:latin typeface="微软雅黑" panose="020B0503020204020204" charset="-122"/>
                <a:ea typeface="微软雅黑" panose="020B0503020204020204" charset="-122"/>
                <a:cs typeface="微软雅黑" panose="020B0503020204020204" charset="-122"/>
                <a:sym typeface="+mn-ea"/>
              </a:rPr>
              <a:t>:C&gt;Si,</a:t>
            </a:r>
            <a:r>
              <a:rPr lang="zh-CN" u="wavy">
                <a:latin typeface="微软雅黑" panose="020B0503020204020204" charset="-122"/>
                <a:ea typeface="微软雅黑" panose="020B0503020204020204" charset="-122"/>
                <a:cs typeface="微软雅黑" panose="020B0503020204020204" charset="-122"/>
                <a:sym typeface="+mn-ea"/>
              </a:rPr>
              <a:t>因为高温条件下</a:t>
            </a:r>
            <a:r>
              <a:rPr lang="en-US" u="wavy">
                <a:latin typeface="微软雅黑" panose="020B0503020204020204" charset="-122"/>
                <a:ea typeface="微软雅黑" panose="020B0503020204020204" charset="-122"/>
                <a:cs typeface="微软雅黑" panose="020B0503020204020204" charset="-122"/>
                <a:sym typeface="+mn-ea"/>
              </a:rPr>
              <a:t>,CO</a:t>
            </a:r>
            <a:r>
              <a:rPr lang="en-US" u="wavy" baseline="-25000">
                <a:latin typeface="微软雅黑" panose="020B0503020204020204" charset="-122"/>
                <a:ea typeface="微软雅黑" panose="020B0503020204020204" charset="-122"/>
                <a:cs typeface="微软雅黑" panose="020B0503020204020204" charset="-122"/>
                <a:sym typeface="+mn-ea"/>
              </a:rPr>
              <a:t>2</a:t>
            </a:r>
            <a:r>
              <a:rPr lang="zh-CN" u="wavy">
                <a:latin typeface="微软雅黑" panose="020B0503020204020204" charset="-122"/>
                <a:ea typeface="微软雅黑" panose="020B0503020204020204" charset="-122"/>
                <a:cs typeface="微软雅黑" panose="020B0503020204020204" charset="-122"/>
                <a:sym typeface="+mn-ea"/>
              </a:rPr>
              <a:t>容易从反应体系中逸散</a:t>
            </a:r>
            <a:r>
              <a:rPr lang="en-US" u="wavy">
                <a:latin typeface="微软雅黑" panose="020B0503020204020204" charset="-122"/>
                <a:ea typeface="微软雅黑" panose="020B0503020204020204" charset="-122"/>
                <a:cs typeface="微软雅黑" panose="020B0503020204020204" charset="-122"/>
                <a:sym typeface="+mn-ea"/>
              </a:rPr>
              <a:t>,</a:t>
            </a:r>
            <a:r>
              <a:rPr lang="zh-CN" u="wavy">
                <a:latin typeface="微软雅黑" panose="020B0503020204020204" charset="-122"/>
                <a:ea typeface="微软雅黑" panose="020B0503020204020204" charset="-122"/>
                <a:cs typeface="微软雅黑" panose="020B0503020204020204" charset="-122"/>
                <a:sym typeface="+mn-ea"/>
              </a:rPr>
              <a:t>使反应能够进行到底。</a:t>
            </a:r>
            <a:endParaRPr lang="zh-CN" altLang="en-US" b="0" u="wavy">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u="wavy" baseline="-2500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2"/>
          <a:stretch>
            <a:fillRect/>
          </a:stretch>
        </p:blipFill>
        <p:spPr>
          <a:xfrm>
            <a:off x="2573020" y="3385820"/>
            <a:ext cx="520700" cy="408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54" name="文本框 153"/>
          <p:cNvSpPr txBox="1"/>
          <p:nvPr/>
        </p:nvSpPr>
        <p:spPr>
          <a:xfrm>
            <a:off x="636905" y="997585"/>
            <a:ext cx="10979150" cy="216852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sym typeface="+mn-ea"/>
              </a:rPr>
              <a:t>2</a:t>
            </a:r>
            <a:r>
              <a:rPr lang="en-US" b="1">
                <a:latin typeface="微软雅黑" panose="020B0503020204020204" charset="-122"/>
                <a:ea typeface="微软雅黑" panose="020B0503020204020204" charset="-122"/>
                <a:cs typeface="微软雅黑" panose="020B0503020204020204" charset="-122"/>
                <a:sym typeface="+mn-ea"/>
              </a:rPr>
              <a:t>.</a:t>
            </a:r>
            <a:r>
              <a:rPr b="1">
                <a:latin typeface="微软雅黑" panose="020B0503020204020204" charset="-122"/>
                <a:ea typeface="微软雅黑" panose="020B0503020204020204" charset="-122"/>
                <a:cs typeface="微软雅黑" panose="020B0503020204020204" charset="-122"/>
                <a:sym typeface="+mn-ea"/>
              </a:rPr>
              <a:t>硅的工业制取及提纯</a:t>
            </a:r>
            <a:endParaRPr b="1">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(1)制粗硅:</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(2)粗硅制纯硅</a:t>
            </a:r>
            <a:endParaRPr>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custDataLst>
              <p:tags r:id="rId1"/>
            </p:custDataLst>
          </p:nvPr>
        </p:nvPicPr>
        <p:blipFill>
          <a:blip r:embed="rId2"/>
          <a:stretch>
            <a:fillRect/>
          </a:stretch>
        </p:blipFill>
        <p:spPr>
          <a:xfrm>
            <a:off x="1927225" y="1447800"/>
            <a:ext cx="2273300" cy="406400"/>
          </a:xfrm>
          <a:prstGeom prst="rect">
            <a:avLst/>
          </a:prstGeom>
        </p:spPr>
      </p:pic>
      <p:pic>
        <p:nvPicPr>
          <p:cNvPr id="8" name="图片 7"/>
          <p:cNvPicPr>
            <a:picLocks noChangeAspect="1"/>
          </p:cNvPicPr>
          <p:nvPr>
            <p:custDataLst>
              <p:tags r:id="rId3"/>
            </p:custDataLst>
          </p:nvPr>
        </p:nvPicPr>
        <p:blipFill>
          <a:blip r:embed="rId4"/>
          <a:stretch>
            <a:fillRect/>
          </a:stretch>
        </p:blipFill>
        <p:spPr>
          <a:xfrm>
            <a:off x="1927225" y="2075180"/>
            <a:ext cx="2584450" cy="503555"/>
          </a:xfrm>
          <a:prstGeom prst="rect">
            <a:avLst/>
          </a:prstGeom>
        </p:spPr>
      </p:pic>
      <p:pic>
        <p:nvPicPr>
          <p:cNvPr id="9" name="图片 8"/>
          <p:cNvPicPr>
            <a:picLocks noChangeAspect="1"/>
          </p:cNvPicPr>
          <p:nvPr>
            <p:custDataLst>
              <p:tags r:id="rId5"/>
            </p:custDataLst>
          </p:nvPr>
        </p:nvPicPr>
        <p:blipFill>
          <a:blip r:embed="rId6"/>
          <a:stretch>
            <a:fillRect/>
          </a:stretch>
        </p:blipFill>
        <p:spPr>
          <a:xfrm>
            <a:off x="1927225" y="3088005"/>
            <a:ext cx="3340100" cy="1466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800" dirty="0">
                  <a:latin typeface="+mj-lt"/>
                  <a:ea typeface="黑体" panose="02010609060101010101" charset="-122"/>
                  <a:cs typeface="+mj-lt"/>
                </a:rPr>
                <a:t>专题3</a:t>
              </a: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63079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工艺流程题型特点与应考策略</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 name="文本框 141"/>
          <p:cNvSpPr txBox="1"/>
          <p:nvPr/>
        </p:nvSpPr>
        <p:spPr>
          <a:xfrm>
            <a:off x="1782763" y="1490980"/>
            <a:ext cx="8626475" cy="2306955"/>
          </a:xfrm>
          <a:prstGeom prst="rect">
            <a:avLst/>
          </a:prstGeom>
          <a:noFill/>
          <a:ln w="9525">
            <a:noFill/>
          </a:ln>
        </p:spPr>
        <p:txBody>
          <a:bodyPr wrap="square">
            <a:spAutoFit/>
          </a:bodyPr>
          <a:p>
            <a:pPr indent="0">
              <a:lnSpc>
                <a:spcPct val="200000"/>
              </a:lnSpc>
            </a:pPr>
            <a:r>
              <a:rPr sz="2400">
                <a:solidFill>
                  <a:schemeClr val="tx1"/>
                </a:solidFill>
                <a:latin typeface="微软雅黑" panose="020B0503020204020204" charset="-122"/>
                <a:ea typeface="微软雅黑" panose="020B0503020204020204" charset="-122"/>
                <a:cs typeface="微软雅黑" panose="020B0503020204020204" charset="-122"/>
                <a:sym typeface="+mn-ea"/>
              </a:rPr>
              <a:t>　工艺流程题型是高考必考题型,综合性较强,难度较大。突破此类问题需要优先关注变价元素在各生产环节的存在形式,结合题目提供的已知信息或隐藏信息以及设问形式分析得出正确结论。</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custDataLst>
              <p:tags r:id="rId1"/>
            </p:custDataLst>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 name="文本框 141"/>
          <p:cNvSpPr txBox="1"/>
          <p:nvPr/>
        </p:nvSpPr>
        <p:spPr>
          <a:xfrm>
            <a:off x="487680" y="749935"/>
            <a:ext cx="11200765" cy="5077460"/>
          </a:xfrm>
          <a:prstGeom prst="rect">
            <a:avLst/>
          </a:prstGeom>
          <a:noFill/>
          <a:ln w="9525">
            <a:noFill/>
          </a:ln>
        </p:spPr>
        <p:txBody>
          <a:bodyPr wrap="square">
            <a:spAutoFit/>
          </a:bodyPr>
          <a:p>
            <a:pPr indent="0">
              <a:lnSpc>
                <a:spcPct val="200000"/>
              </a:lnSpc>
            </a:pPr>
            <a:r>
              <a:rPr b="1">
                <a:solidFill>
                  <a:schemeClr val="tx1"/>
                </a:solidFill>
                <a:latin typeface="微软雅黑" panose="020B0503020204020204" charset="-122"/>
                <a:ea typeface="微软雅黑" panose="020B0503020204020204" charset="-122"/>
                <a:cs typeface="微软雅黑" panose="020B0503020204020204" charset="-122"/>
                <a:sym typeface="+mn-ea"/>
              </a:rPr>
              <a:t>1</a:t>
            </a:r>
            <a:r>
              <a:rPr lang="en-US" b="1">
                <a:solidFill>
                  <a:schemeClr val="tx1"/>
                </a:solidFill>
                <a:latin typeface="微软雅黑" panose="020B0503020204020204" charset="-122"/>
                <a:ea typeface="微软雅黑" panose="020B0503020204020204" charset="-122"/>
                <a:cs typeface="微软雅黑" panose="020B0503020204020204" charset="-122"/>
                <a:sym typeface="+mn-ea"/>
              </a:rPr>
              <a:t>.</a:t>
            </a:r>
            <a:r>
              <a:rPr b="1">
                <a:solidFill>
                  <a:schemeClr val="tx1"/>
                </a:solidFill>
                <a:latin typeface="微软雅黑" panose="020B0503020204020204" charset="-122"/>
                <a:ea typeface="微软雅黑" panose="020B0503020204020204" charset="-122"/>
                <a:cs typeface="微软雅黑" panose="020B0503020204020204" charset="-122"/>
                <a:sym typeface="+mn-ea"/>
              </a:rPr>
              <a:t>工艺流程题型特点解读</a:t>
            </a:r>
            <a:endParaRPr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(1)试题特点</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化学工艺流程题是高考命题的热点,试题以工业生产的真实情境为载体,将化工生产流程用框图的形式表示出来,有时还结合表格和图像提供多种信息,并根据生产流程中有关的化学知识步步设问,主要涉及化学实验基本操作、物质的性质、物质制备和转化、物质分离和提纯、反应原理等知识。此类试题信息量大,陌生度高,对信息的提取和处理能力要求较高。</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(2)流程图的主线与核心</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核心考点:原料预处理、核心反应的条件选择、物质的分离提纯操作、反应方程式的书写、产品纯度计算等。</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511" name="image499.jpeg"/>
          <p:cNvPicPr>
            <a:picLocks noChangeAspect="1"/>
          </p:cNvPicPr>
          <p:nvPr>
            <p:custDataLst>
              <p:tags r:id="rId1"/>
            </p:custDataLst>
          </p:nvPr>
        </p:nvPicPr>
        <p:blipFill>
          <a:blip r:embed="rId2"/>
          <a:stretch>
            <a:fillRect/>
          </a:stretch>
        </p:blipFill>
        <p:spPr>
          <a:xfrm>
            <a:off x="3403600" y="3687445"/>
            <a:ext cx="4852035" cy="1678940"/>
          </a:xfrm>
          <a:prstGeom prst="rect">
            <a:avLst/>
          </a:prstGeom>
        </p:spPr>
      </p:pic>
      <p:sp>
        <p:nvSpPr>
          <p:cNvPr id="3" name="文本框 2"/>
          <p:cNvSpPr txBox="1"/>
          <p:nvPr>
            <p:custDataLst>
              <p:tags r:id="rId3"/>
            </p:custDataLst>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 name="文本框 141"/>
          <p:cNvSpPr txBox="1"/>
          <p:nvPr/>
        </p:nvSpPr>
        <p:spPr>
          <a:xfrm>
            <a:off x="487680" y="749935"/>
            <a:ext cx="11266805" cy="5077460"/>
          </a:xfrm>
          <a:prstGeom prst="rect">
            <a:avLst/>
          </a:prstGeom>
          <a:noFill/>
          <a:ln w="9525">
            <a:noFill/>
          </a:ln>
        </p:spPr>
        <p:txBody>
          <a:bodyPr wrap="square">
            <a:spAutoFit/>
          </a:bodyPr>
          <a:p>
            <a:pPr indent="0">
              <a:lnSpc>
                <a:spcPct val="200000"/>
              </a:lnSpc>
            </a:pPr>
            <a:r>
              <a:rPr b="1">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b="1">
                <a:solidFill>
                  <a:schemeClr val="tx1"/>
                </a:solidFill>
                <a:latin typeface="微软雅黑" panose="020B0503020204020204" charset="-122"/>
                <a:ea typeface="微软雅黑" panose="020B0503020204020204" charset="-122"/>
                <a:cs typeface="微软雅黑" panose="020B0503020204020204" charset="-122"/>
                <a:sym typeface="+mn-ea"/>
              </a:rPr>
              <a:t>.</a:t>
            </a:r>
            <a:r>
              <a:rPr b="1">
                <a:solidFill>
                  <a:schemeClr val="tx1"/>
                </a:solidFill>
                <a:latin typeface="微软雅黑" panose="020B0503020204020204" charset="-122"/>
                <a:ea typeface="微软雅黑" panose="020B0503020204020204" charset="-122"/>
                <a:cs typeface="微软雅黑" panose="020B0503020204020204" charset="-122"/>
                <a:sym typeface="+mn-ea"/>
              </a:rPr>
              <a:t>工艺流程题的解题思路</a:t>
            </a:r>
            <a:endParaRPr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(1)解题关键</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(2)解题思路模型</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①看目的:把握题目中“制备”或“回收”等关键词,确定化工生产的目的。</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②看原料:区分目标产品所需元素和杂质元素。</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③看箭头:进入的是投料(即反应物);出来的是生成物(包括主产物和副产物)。</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④看三线:主线主产品;分支副产品;回头为循环。</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⑤找信息:明确反应条件控制和分离提纯方法。</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⑥看用量:所加物质是定量还是过量,提供什么反应氛围,是否参与后续反应。</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endParaRPr>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513" name="image501.jpeg"/>
          <p:cNvPicPr>
            <a:picLocks noChangeAspect="1"/>
          </p:cNvPicPr>
          <p:nvPr>
            <p:custDataLst>
              <p:tags r:id="rId1"/>
            </p:custDataLst>
          </p:nvPr>
        </p:nvPicPr>
        <p:blipFill>
          <a:blip r:embed="rId2"/>
          <a:stretch>
            <a:fillRect/>
          </a:stretch>
        </p:blipFill>
        <p:spPr>
          <a:xfrm>
            <a:off x="8147685" y="2044065"/>
            <a:ext cx="3606800" cy="2488565"/>
          </a:xfrm>
          <a:prstGeom prst="rect">
            <a:avLst/>
          </a:prstGeom>
        </p:spPr>
      </p:pic>
      <p:sp>
        <p:nvSpPr>
          <p:cNvPr id="3" name="文本框 2"/>
          <p:cNvSpPr txBox="1"/>
          <p:nvPr>
            <p:custDataLst>
              <p:tags r:id="rId3"/>
            </p:custDataLst>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 name="文本框 141"/>
          <p:cNvSpPr txBox="1"/>
          <p:nvPr/>
        </p:nvSpPr>
        <p:spPr>
          <a:xfrm>
            <a:off x="487680" y="749935"/>
            <a:ext cx="11266805" cy="1198880"/>
          </a:xfrm>
          <a:prstGeom prst="rect">
            <a:avLst/>
          </a:prstGeom>
          <a:noFill/>
          <a:ln w="9525">
            <a:noFill/>
          </a:ln>
        </p:spPr>
        <p:txBody>
          <a:bodyPr wrap="square">
            <a:spAutoFit/>
          </a:bodyPr>
          <a:p>
            <a:pPr indent="0">
              <a:lnSpc>
                <a:spcPct val="200000"/>
              </a:lnSpc>
            </a:pPr>
            <a:r>
              <a:rPr b="1">
                <a:latin typeface="微软雅黑" panose="020B0503020204020204" charset="-122"/>
                <a:ea typeface="微软雅黑" panose="020B0503020204020204" charset="-122"/>
                <a:cs typeface="微软雅黑" panose="020B0503020204020204" charset="-122"/>
                <a:sym typeface="+mn-ea"/>
              </a:rPr>
              <a:t>3</a:t>
            </a:r>
            <a:r>
              <a:rPr lang="en-US" b="1">
                <a:latin typeface="微软雅黑" panose="020B0503020204020204" charset="-122"/>
                <a:ea typeface="微软雅黑" panose="020B0503020204020204" charset="-122"/>
                <a:cs typeface="微软雅黑" panose="020B0503020204020204" charset="-122"/>
                <a:sym typeface="+mn-ea"/>
              </a:rPr>
              <a:t>.</a:t>
            </a:r>
            <a:r>
              <a:rPr b="1">
                <a:latin typeface="微软雅黑" panose="020B0503020204020204" charset="-122"/>
                <a:ea typeface="微软雅黑" panose="020B0503020204020204" charset="-122"/>
                <a:cs typeface="微软雅黑" panose="020B0503020204020204" charset="-122"/>
                <a:sym typeface="+mn-ea"/>
              </a:rPr>
              <a:t>“分段式”解题攻略</a:t>
            </a:r>
            <a:endParaRPr b="1">
              <a:latin typeface="微软雅黑" panose="020B0503020204020204" charset="-122"/>
              <a:ea typeface="微软雅黑" panose="020B0503020204020204" charset="-122"/>
              <a:cs typeface="微软雅黑" panose="020B0503020204020204" charset="-122"/>
              <a:sym typeface="+mn-ea"/>
            </a:endParaRPr>
          </a:p>
          <a:p>
            <a:pPr indent="0">
              <a:lnSpc>
                <a:spcPct val="200000"/>
              </a:lnSpc>
            </a:pPr>
            <a:r>
              <a:rPr>
                <a:latin typeface="微软雅黑" panose="020B0503020204020204" charset="-122"/>
                <a:ea typeface="微软雅黑" panose="020B0503020204020204" charset="-122"/>
                <a:cs typeface="微软雅黑" panose="020B0503020204020204" charset="-122"/>
                <a:sym typeface="+mn-ea"/>
              </a:rPr>
              <a:t>第一阶段:原料预处理</a:t>
            </a:r>
            <a:endParaRPr>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694690" y="2018030"/>
          <a:ext cx="10848340" cy="3455035"/>
        </p:xfrm>
        <a:graphic>
          <a:graphicData uri="http://schemas.openxmlformats.org/drawingml/2006/table">
            <a:tbl>
              <a:tblPr/>
              <a:tblGrid>
                <a:gridCol w="1903095"/>
                <a:gridCol w="4440555"/>
                <a:gridCol w="4504690"/>
              </a:tblGrid>
              <a:tr h="181610">
                <a:tc>
                  <a:txBody>
                    <a:bodyPr/>
                    <a:p>
                      <a:pPr indent="0" algn="ctr" fontAlgn="auto">
                        <a:lnSpc>
                          <a:spcPct val="120000"/>
                        </a:lnSpc>
                        <a:buNone/>
                      </a:pPr>
                      <a:r>
                        <a:rPr lang="en-US" sz="1800" b="0">
                          <a:latin typeface="微软雅黑" panose="020B0503020204020204" charset="-122"/>
                          <a:ea typeface="微软雅黑" panose="020B0503020204020204" charset="-122"/>
                          <a:cs typeface="Calibri" panose="020F0502020204030204" charset="0"/>
                        </a:rPr>
                        <a:t>方法</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20000"/>
                        </a:lnSpc>
                        <a:buNone/>
                      </a:pPr>
                      <a:r>
                        <a:rPr lang="en-US" sz="1800" b="0">
                          <a:latin typeface="微软雅黑" panose="020B0503020204020204" charset="-122"/>
                          <a:ea typeface="微软雅黑" panose="020B0503020204020204" charset="-122"/>
                          <a:cs typeface="Calibri" panose="020F0502020204030204" charset="0"/>
                        </a:rPr>
                        <a:t>作用</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20000"/>
                        </a:lnSpc>
                        <a:buNone/>
                      </a:pPr>
                      <a:r>
                        <a:rPr lang="en-US" sz="1800" b="0">
                          <a:latin typeface="微软雅黑" panose="020B0503020204020204" charset="-122"/>
                          <a:ea typeface="微软雅黑" panose="020B0503020204020204" charset="-122"/>
                          <a:cs typeface="Calibri" panose="020F0502020204030204" charset="0"/>
                        </a:rPr>
                        <a:t>常考内容</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28980">
                <a:tc>
                  <a:txBody>
                    <a:bodyPr/>
                    <a:p>
                      <a:pPr indent="0" algn="ctr" fontAlgn="auto">
                        <a:lnSpc>
                          <a:spcPct val="120000"/>
                        </a:lnSpc>
                        <a:buNone/>
                      </a:pPr>
                      <a:r>
                        <a:rPr lang="en-US" sz="1800" b="0">
                          <a:latin typeface="微软雅黑" panose="020B0503020204020204" charset="-122"/>
                          <a:ea typeface="微软雅黑" panose="020B0503020204020204" charset="-122"/>
                          <a:cs typeface="Calibri" panose="020F0502020204030204" charset="0"/>
                        </a:rPr>
                        <a:t>粉碎、研磨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20000"/>
                        </a:lnSpc>
                        <a:buNone/>
                      </a:pPr>
                      <a:r>
                        <a:rPr lang="en-US" sz="1800" b="0">
                          <a:latin typeface="微软雅黑" panose="020B0503020204020204" charset="-122"/>
                          <a:ea typeface="微软雅黑" panose="020B0503020204020204" charset="-122"/>
                          <a:cs typeface="微软雅黑" panose="020B0503020204020204" charset="-122"/>
                        </a:rPr>
                        <a:t>减小固体的颗粒度</a:t>
                      </a:r>
                      <a:r>
                        <a:rPr lang="en-US" sz="1800" b="0">
                          <a:latin typeface="微软雅黑" panose="020B0503020204020204" charset="-122"/>
                          <a:ea typeface="微软雅黑" panose="020B0503020204020204" charset="-122"/>
                          <a:cs typeface="微软雅黑" panose="020B0503020204020204" charset="-122"/>
                        </a:rPr>
                        <a:t>,增大固体与液体、气体间的接触面积,增大反应速率</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20000"/>
                        </a:lnSpc>
                        <a:buNone/>
                      </a:pPr>
                      <a:r>
                        <a:rPr lang="en-US" sz="1800" b="0">
                          <a:latin typeface="微软雅黑" panose="020B0503020204020204" charset="-122"/>
                          <a:ea typeface="微软雅黑" panose="020B0503020204020204" charset="-122"/>
                          <a:cs typeface="Calibri" panose="020F0502020204030204" charset="0"/>
                        </a:rPr>
                        <a:t>将反应物粉碎、研磨的目的</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28345">
                <a:tc>
                  <a:txBody>
                    <a:bodyPr/>
                    <a:p>
                      <a:pPr indent="0" algn="ctr" fontAlgn="auto">
                        <a:lnSpc>
                          <a:spcPct val="120000"/>
                        </a:lnSpc>
                        <a:buNone/>
                      </a:pPr>
                      <a:r>
                        <a:rPr lang="en-US" sz="1800" b="0">
                          <a:latin typeface="微软雅黑" panose="020B0503020204020204" charset="-122"/>
                          <a:ea typeface="微软雅黑" panose="020B0503020204020204" charset="-122"/>
                          <a:cs typeface="Calibri" panose="020F0502020204030204" charset="0"/>
                        </a:rPr>
                        <a:t>灼烧、焙烧、煅烧</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20000"/>
                        </a:lnSpc>
                        <a:buNone/>
                      </a:pPr>
                      <a:r>
                        <a:rPr lang="en-US" sz="1800" b="0">
                          <a:latin typeface="微软雅黑" panose="020B0503020204020204" charset="-122"/>
                          <a:ea typeface="微软雅黑" panose="020B0503020204020204" charset="-122"/>
                          <a:cs typeface="微软雅黑" panose="020B0503020204020204" charset="-122"/>
                        </a:rPr>
                        <a:t>除去可燃性杂质;</a:t>
                      </a:r>
                      <a:r>
                        <a:rPr lang="en-US" sz="1800" b="0">
                          <a:latin typeface="微软雅黑" panose="020B0503020204020204" charset="-122"/>
                          <a:ea typeface="微软雅黑" panose="020B0503020204020204" charset="-122"/>
                          <a:cs typeface="微软雅黑" panose="020B0503020204020204" charset="-122"/>
                        </a:rPr>
                        <a:t>使原料初步转化为下一步反应中可溶解的物质(氧化物等)</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20000"/>
                        </a:lnSpc>
                        <a:buNone/>
                      </a:pPr>
                      <a:r>
                        <a:rPr lang="en-US" sz="1800" b="0">
                          <a:latin typeface="微软雅黑" panose="020B0503020204020204" charset="-122"/>
                          <a:ea typeface="微软雅黑" panose="020B0503020204020204" charset="-122"/>
                          <a:cs typeface="微软雅黑" panose="020B0503020204020204" charset="-122"/>
                        </a:rPr>
                        <a:t>如何提高固体的焙烧效率:增加氧气的量、固体雾化、逆流焙烧、适当升温等</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58775">
                <a:tc>
                  <a:txBody>
                    <a:bodyPr/>
                    <a:p>
                      <a:pPr indent="0" algn="ctr" fontAlgn="auto">
                        <a:lnSpc>
                          <a:spcPct val="120000"/>
                        </a:lnSpc>
                        <a:buNone/>
                      </a:pPr>
                      <a:r>
                        <a:rPr lang="en-US" sz="1800" b="0">
                          <a:latin typeface="微软雅黑" panose="020B0503020204020204" charset="-122"/>
                          <a:ea typeface="微软雅黑" panose="020B0503020204020204" charset="-122"/>
                          <a:cs typeface="Calibri" panose="020F0502020204030204" charset="0"/>
                        </a:rPr>
                        <a:t>水浸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20000"/>
                        </a:lnSpc>
                        <a:buNone/>
                      </a:pPr>
                      <a:r>
                        <a:rPr lang="en-US" sz="1800" b="0">
                          <a:latin typeface="微软雅黑" panose="020B0503020204020204" charset="-122"/>
                          <a:ea typeface="微软雅黑" panose="020B0503020204020204" charset="-122"/>
                          <a:cs typeface="微软雅黑" panose="020B0503020204020204" charset="-122"/>
                        </a:rPr>
                        <a:t>与水接触反应或溶解,分离可溶物与难溶物</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rowSpan="3">
                  <a:txBody>
                    <a:bodyPr/>
                    <a:p>
                      <a:pPr indent="0" fontAlgn="auto">
                        <a:lnSpc>
                          <a:spcPct val="120000"/>
                        </a:lnSpc>
                        <a:buNone/>
                      </a:pPr>
                      <a:r>
                        <a:rPr lang="en-US" sz="1800" b="0">
                          <a:latin typeface="微软雅黑" panose="020B0503020204020204" charset="-122"/>
                          <a:ea typeface="微软雅黑" panose="020B0503020204020204" charset="-122"/>
                          <a:cs typeface="微软雅黑" panose="020B0503020204020204" charset="-122"/>
                        </a:rPr>
                        <a:t>如何增大原料浸出率</a:t>
                      </a:r>
                      <a:r>
                        <a:rPr lang="en-US" sz="1800" b="0">
                          <a:latin typeface="微软雅黑" panose="020B0503020204020204" charset="-122"/>
                          <a:ea typeface="微软雅黑" panose="020B0503020204020204" charset="-122"/>
                          <a:cs typeface="微软雅黑" panose="020B0503020204020204" charset="-122"/>
                        </a:rPr>
                        <a:t>(离子在溶液中的含量多少):搅拌、适当升高温度、延长浸出时间、增大浸出液的浓度、粉碎固体增大接触面积</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a:solidFill>
                        <a:schemeClr val="bg1">
                          <a:lumMod val="65000"/>
                        </a:schemeClr>
                      </a:solidFill>
                      <a:prstDash val="solid"/>
                    </a:lnB>
                    <a:lnTlToBr>
                      <a:noFill/>
                    </a:lnTlToBr>
                    <a:lnBlToTr>
                      <a:noFill/>
                    </a:lnBlToTr>
                    <a:noFill/>
                  </a:tcPr>
                </a:tc>
              </a:tr>
              <a:tr h="728980">
                <a:tc>
                  <a:txBody>
                    <a:bodyPr/>
                    <a:p>
                      <a:pPr indent="0" algn="ctr" fontAlgn="auto">
                        <a:lnSpc>
                          <a:spcPct val="120000"/>
                        </a:lnSpc>
                        <a:buNone/>
                      </a:pPr>
                      <a:r>
                        <a:rPr lang="en-US" sz="1800" b="0">
                          <a:latin typeface="微软雅黑" panose="020B0503020204020204" charset="-122"/>
                          <a:ea typeface="微软雅黑" panose="020B0503020204020204" charset="-122"/>
                          <a:cs typeface="Calibri" panose="020F0502020204030204" charset="0"/>
                        </a:rPr>
                        <a:t>酸浸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20000"/>
                        </a:lnSpc>
                        <a:buNone/>
                      </a:pPr>
                      <a:r>
                        <a:rPr lang="en-US" sz="1800" b="0">
                          <a:latin typeface="微软雅黑" panose="020B0503020204020204" charset="-122"/>
                          <a:ea typeface="微软雅黑" panose="020B0503020204020204" charset="-122"/>
                          <a:cs typeface="微软雅黑" panose="020B0503020204020204" charset="-122"/>
                        </a:rPr>
                        <a:t>与酸反应或溶解</a:t>
                      </a:r>
                      <a:r>
                        <a:rPr lang="en-US" sz="1800" b="0">
                          <a:latin typeface="微软雅黑" panose="020B0503020204020204" charset="-122"/>
                          <a:ea typeface="微软雅黑" panose="020B0503020204020204" charset="-122"/>
                          <a:cs typeface="微软雅黑" panose="020B0503020204020204" charset="-122"/>
                        </a:rPr>
                        <a:t>,使可溶性金属离子进入溶液,不溶物通过过滤除去</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cap="flat">
                      <a:noFill/>
                    </a:lnR>
                  </a:tcPr>
                </a:tc>
              </a:tr>
              <a:tr h="728345">
                <a:tc>
                  <a:txBody>
                    <a:bodyPr/>
                    <a:p>
                      <a:pPr indent="0" algn="ctr" fontAlgn="auto">
                        <a:lnSpc>
                          <a:spcPct val="120000"/>
                        </a:lnSpc>
                        <a:buNone/>
                      </a:pPr>
                      <a:r>
                        <a:rPr lang="en-US" sz="1800" b="0">
                          <a:latin typeface="微软雅黑" panose="020B0503020204020204" charset="-122"/>
                          <a:ea typeface="微软雅黑" panose="020B0503020204020204" charset="-122"/>
                          <a:cs typeface="Calibri" panose="020F0502020204030204" charset="0"/>
                        </a:rPr>
                        <a:t>碱浸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20000"/>
                        </a:lnSpc>
                        <a:buNone/>
                      </a:pPr>
                      <a:r>
                        <a:rPr lang="en-US" sz="1800" b="0">
                          <a:latin typeface="微软雅黑" panose="020B0503020204020204" charset="-122"/>
                          <a:ea typeface="微软雅黑" panose="020B0503020204020204" charset="-122"/>
                          <a:cs typeface="微软雅黑" panose="020B0503020204020204" charset="-122"/>
                        </a:rPr>
                        <a:t>除去油污;</a:t>
                      </a:r>
                      <a:r>
                        <a:rPr lang="en-US" sz="1800" b="0">
                          <a:latin typeface="微软雅黑" panose="020B0503020204020204" charset="-122"/>
                          <a:ea typeface="微软雅黑" panose="020B0503020204020204" charset="-122"/>
                          <a:cs typeface="微软雅黑" panose="020B0503020204020204" charset="-122"/>
                        </a:rPr>
                        <a:t>溶解铝(氧化铝)</a:t>
                      </a:r>
                      <a:r>
                        <a:rPr lang="en-US" sz="1800" b="0">
                          <a:latin typeface="微软雅黑" panose="020B0503020204020204" charset="-122"/>
                          <a:ea typeface="微软雅黑" panose="020B0503020204020204" charset="-122"/>
                          <a:cs typeface="微软雅黑" panose="020B0503020204020204" charset="-122"/>
                        </a:rPr>
                        <a:t>、二氧化硅;调节pH</a:t>
                      </a:r>
                      <a:r>
                        <a:rPr lang="en-US" sz="1800" b="0">
                          <a:latin typeface="微软雅黑" panose="020B0503020204020204" charset="-122"/>
                          <a:ea typeface="微软雅黑" panose="020B0503020204020204" charset="-122"/>
                          <a:cs typeface="微软雅黑" panose="020B0503020204020204" charset="-122"/>
                        </a:rPr>
                        <a:t>促进水解(金属离子的沉淀)</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chemeClr val="bg1">
                          <a:lumMod val="65000"/>
                        </a:schemeClr>
                      </a:solidFill>
                      <a:prstDash val="solid"/>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cap="flat">
                      <a:noFill/>
                    </a:lnR>
                    <a:lnB w="12700" cap="flat">
                      <a:solidFill>
                        <a:schemeClr val="bg1">
                          <a:lumMod val="65000"/>
                        </a:schemeClr>
                      </a:solidFill>
                      <a:prstDash val="solid"/>
                    </a:lnB>
                  </a:tcPr>
                </a:tc>
              </a:tr>
            </a:tbl>
          </a:graphicData>
        </a:graphic>
      </p:graphicFrame>
      <p:sp>
        <p:nvSpPr>
          <p:cNvPr id="4" name="文本框 3"/>
          <p:cNvSpPr txBox="1"/>
          <p:nvPr>
            <p:custDataLst>
              <p:tags r:id="rId2"/>
            </p:custDataLst>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1" name="文本框 100"/>
          <p:cNvSpPr txBox="1"/>
          <p:nvPr/>
        </p:nvSpPr>
        <p:spPr>
          <a:xfrm>
            <a:off x="581025" y="955040"/>
            <a:ext cx="11071225" cy="3046095"/>
          </a:xfrm>
          <a:prstGeom prst="rect">
            <a:avLst/>
          </a:prstGeom>
          <a:noFill/>
          <a:ln w="9525">
            <a:noFill/>
          </a:ln>
        </p:spPr>
        <p:txBody>
          <a:bodyPr wrap="square">
            <a:spAutoFit/>
          </a:bodyPr>
          <a:p>
            <a:pPr indent="0">
              <a:lnSpc>
                <a:spcPct val="150000"/>
              </a:lnSpc>
            </a:pPr>
            <a:r>
              <a:rPr lang="en-US" sz="2000" b="1">
                <a:latin typeface="微软雅黑" panose="020B0503020204020204" charset="-122"/>
                <a:ea typeface="微软雅黑" panose="020B0503020204020204" charset="-122"/>
                <a:cs typeface="微软雅黑" panose="020B0503020204020204" charset="-122"/>
              </a:rPr>
              <a:t>4.</a:t>
            </a:r>
            <a:r>
              <a:rPr lang="zh-CN" sz="2000" b="1">
                <a:latin typeface="微软雅黑" panose="020B0503020204020204" charset="-122"/>
                <a:ea typeface="微软雅黑" panose="020B0503020204020204" charset="-122"/>
                <a:cs typeface="微软雅黑" panose="020B0503020204020204" charset="-122"/>
              </a:rPr>
              <a:t>从平衡的角度理解氯水的成分和性质</a:t>
            </a:r>
            <a:r>
              <a:rPr lang="zh-CN" b="0">
                <a:latin typeface="微软雅黑" panose="020B0503020204020204" charset="-122"/>
                <a:ea typeface="微软雅黑" panose="020B0503020204020204" charset="-122"/>
                <a:cs typeface="微软雅黑" panose="020B0503020204020204" charset="-122"/>
              </a:rPr>
              <a:t>氯气能以</a:t>
            </a:r>
            <a:r>
              <a:rPr lang="en-US" b="0">
                <a:latin typeface="微软雅黑" panose="020B0503020204020204" charset="-122"/>
                <a:ea typeface="微软雅黑" panose="020B0503020204020204" charset="-122"/>
                <a:cs typeface="微软雅黑" panose="020B0503020204020204" charset="-122"/>
              </a:rPr>
              <a:t>1∶2</a:t>
            </a:r>
            <a:r>
              <a:rPr lang="zh-CN" b="0">
                <a:latin typeface="微软雅黑" panose="020B0503020204020204" charset="-122"/>
                <a:ea typeface="微软雅黑" panose="020B0503020204020204" charset="-122"/>
                <a:cs typeface="微软雅黑" panose="020B0503020204020204" charset="-122"/>
              </a:rPr>
              <a:t>的比例溶于水中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氯气的水溶液称为氯水</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溶于水的氯气只有少量与水反应。</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氯水中存在三种平衡关系</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①Cl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a:t>
            </a:r>
            <a:r>
              <a:rPr lang="en-US">
                <a:latin typeface="微软雅黑" panose="020B0503020204020204" charset="-122"/>
                <a:ea typeface="微软雅黑" panose="020B0503020204020204" charset="-122"/>
                <a:cs typeface="Times New Roman" panose="02020603050405020304" charset="0"/>
                <a:sym typeface="+mn-ea"/>
              </a:rPr>
              <a:t>H</a:t>
            </a:r>
            <a:r>
              <a:rPr lang="en-US" baseline="30000">
                <a:latin typeface="微软雅黑" panose="020B0503020204020204" charset="-122"/>
                <a:ea typeface="微软雅黑" panose="020B0503020204020204" charset="-122"/>
                <a:cs typeface="Times New Roman" panose="02020603050405020304" charset="0"/>
                <a:sym typeface="+mn-ea"/>
              </a:rPr>
              <a:t>+</a:t>
            </a:r>
            <a:r>
              <a:rPr lang="en-US">
                <a:latin typeface="微软雅黑" panose="020B0503020204020204" charset="-122"/>
                <a:ea typeface="微软雅黑" panose="020B0503020204020204" charset="-122"/>
                <a:cs typeface="Times New Roman" panose="02020603050405020304" charset="0"/>
                <a:sym typeface="+mn-ea"/>
              </a:rPr>
              <a:t>+Cl</a:t>
            </a:r>
            <a:r>
              <a:rPr lang="en-US" baseline="30000">
                <a:latin typeface="微软雅黑" panose="020B0503020204020204" charset="-122"/>
                <a:ea typeface="微软雅黑" panose="020B0503020204020204" charset="-122"/>
                <a:cs typeface="Times New Roman" panose="02020603050405020304" charset="0"/>
                <a:sym typeface="+mn-ea"/>
              </a:rPr>
              <a:t>-</a:t>
            </a:r>
            <a:r>
              <a:rPr lang="en-US">
                <a:latin typeface="微软雅黑" panose="020B0503020204020204" charset="-122"/>
                <a:ea typeface="微软雅黑" panose="020B0503020204020204" charset="-122"/>
                <a:cs typeface="Times New Roman" panose="02020603050405020304" charset="0"/>
                <a:sym typeface="+mn-ea"/>
              </a:rPr>
              <a:t>+HClO</a:t>
            </a:r>
            <a:endParaRPr lang="en-US" altLang="en-US" b="0">
              <a:latin typeface="微软雅黑" panose="020B0503020204020204" charset="-122"/>
              <a:ea typeface="微软雅黑" panose="020B0503020204020204" charset="-122"/>
              <a:cs typeface="Times New Roman" panose="02020603050405020304" charset="0"/>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②HClO      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+ClO</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③H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a:t>
            </a:r>
            <a:r>
              <a:rPr lang="en-US">
                <a:latin typeface="微软雅黑" panose="020B0503020204020204" charset="-122"/>
                <a:ea typeface="微软雅黑" panose="020B0503020204020204" charset="-122"/>
                <a:cs typeface="Times New Roman" panose="02020603050405020304" charset="0"/>
                <a:sym typeface="+mn-ea"/>
              </a:rPr>
              <a:t>H</a:t>
            </a:r>
            <a:r>
              <a:rPr lang="en-US" baseline="30000">
                <a:latin typeface="微软雅黑" panose="020B0503020204020204" charset="-122"/>
                <a:ea typeface="微软雅黑" panose="020B0503020204020204" charset="-122"/>
                <a:cs typeface="Times New Roman" panose="02020603050405020304" charset="0"/>
                <a:sym typeface="+mn-ea"/>
              </a:rPr>
              <a:t>+</a:t>
            </a:r>
            <a:r>
              <a:rPr lang="en-US">
                <a:latin typeface="微软雅黑" panose="020B0503020204020204" charset="-122"/>
                <a:ea typeface="微软雅黑" panose="020B0503020204020204" charset="-122"/>
                <a:cs typeface="Times New Roman" panose="02020603050405020304" charset="0"/>
                <a:sym typeface="+mn-ea"/>
              </a:rPr>
              <a:t>+OH</a:t>
            </a:r>
            <a:r>
              <a:rPr lang="en-US" baseline="30000">
                <a:latin typeface="微软雅黑" panose="020B0503020204020204" charset="-122"/>
                <a:ea typeface="微软雅黑" panose="020B0503020204020204" charset="-122"/>
                <a:cs typeface="Times New Roman" panose="02020603050405020304" charset="0"/>
                <a:sym typeface="+mn-ea"/>
              </a:rPr>
              <a:t>-</a:t>
            </a:r>
            <a:endParaRPr lang="en-US" altLang="en-US" b="0" baseline="30000">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1872615" y="2345690"/>
            <a:ext cx="355600" cy="337185"/>
          </a:xfrm>
          <a:prstGeom prst="rect">
            <a:avLst/>
          </a:prstGeom>
          <a:noFill/>
          <a:ln w="9525">
            <a:noFill/>
          </a:ln>
        </p:spPr>
      </p:pic>
      <p:pic>
        <p:nvPicPr>
          <p:cNvPr id="12" name="图片 11"/>
          <p:cNvPicPr/>
          <p:nvPr>
            <p:custDataLst>
              <p:tags r:id="rId2"/>
            </p:custDataLst>
          </p:nvPr>
        </p:nvPicPr>
        <p:blipFill>
          <a:blip r:embed="rId1"/>
          <a:stretch>
            <a:fillRect/>
          </a:stretch>
        </p:blipFill>
        <p:spPr>
          <a:xfrm>
            <a:off x="1517015" y="2780665"/>
            <a:ext cx="355600" cy="337185"/>
          </a:xfrm>
          <a:prstGeom prst="rect">
            <a:avLst/>
          </a:prstGeom>
          <a:noFill/>
          <a:ln w="9525">
            <a:noFill/>
          </a:ln>
        </p:spPr>
      </p:pic>
      <p:pic>
        <p:nvPicPr>
          <p:cNvPr id="13" name="图片 12"/>
          <p:cNvPicPr/>
          <p:nvPr>
            <p:custDataLst>
              <p:tags r:id="rId3"/>
            </p:custDataLst>
          </p:nvPr>
        </p:nvPicPr>
        <p:blipFill>
          <a:blip r:embed="rId1"/>
          <a:stretch>
            <a:fillRect/>
          </a:stretch>
        </p:blipFill>
        <p:spPr>
          <a:xfrm>
            <a:off x="1375410" y="3178175"/>
            <a:ext cx="355600" cy="337185"/>
          </a:xfrm>
          <a:prstGeom prst="rect">
            <a:avLst/>
          </a:prstGeom>
          <a:noFill/>
          <a:ln w="9525">
            <a:noFill/>
          </a:ln>
        </p:spPr>
      </p:pic>
      <p:pic>
        <p:nvPicPr>
          <p:cNvPr id="59" name="image47.jpeg"/>
          <p:cNvPicPr>
            <a:picLocks noChangeAspect="1"/>
          </p:cNvPicPr>
          <p:nvPr>
            <p:custDataLst>
              <p:tags r:id="rId4"/>
            </p:custDataLst>
          </p:nvPr>
        </p:nvPicPr>
        <p:blipFill>
          <a:blip r:embed="rId5"/>
          <a:stretch>
            <a:fillRect/>
          </a:stretch>
        </p:blipFill>
        <p:spPr>
          <a:xfrm>
            <a:off x="3400425" y="3784600"/>
            <a:ext cx="4114800" cy="1927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57" name="文本框 156"/>
          <p:cNvSpPr txBox="1"/>
          <p:nvPr/>
        </p:nvSpPr>
        <p:spPr>
          <a:xfrm>
            <a:off x="487680" y="1240155"/>
            <a:ext cx="11176635" cy="3415030"/>
          </a:xfrm>
          <a:prstGeom prst="rect">
            <a:avLst/>
          </a:prstGeom>
          <a:noFill/>
          <a:ln w="9525">
            <a:noFill/>
          </a:ln>
        </p:spPr>
        <p:txBody>
          <a:bodyPr wrap="square">
            <a:spAutoFit/>
          </a:bodyPr>
          <a:p>
            <a:pPr indent="0">
              <a:lnSpc>
                <a:spcPct val="150000"/>
              </a:lnSpc>
            </a:pPr>
            <a:r>
              <a:rPr lang="en-US" b="0">
                <a:latin typeface="仿宋" panose="02010609060101010101" charset="-122"/>
                <a:ea typeface="仿宋" panose="02010609060101010101" charset="-122"/>
                <a:cs typeface="仿宋" panose="02010609060101010101" charset="-122"/>
              </a:rPr>
              <a:t> [</a:t>
            </a:r>
            <a:r>
              <a:rPr lang="zh-CN" b="0">
                <a:latin typeface="仿宋" panose="02010609060101010101" charset="-122"/>
                <a:ea typeface="仿宋" panose="02010609060101010101" charset="-122"/>
                <a:cs typeface="仿宋" panose="02010609060101010101" charset="-122"/>
              </a:rPr>
              <a:t>全国甲</a:t>
            </a:r>
            <a:r>
              <a:rPr lang="en-US" b="0">
                <a:latin typeface="仿宋" panose="02010609060101010101" charset="-122"/>
                <a:ea typeface="仿宋" panose="02010609060101010101" charset="-122"/>
                <a:cs typeface="仿宋" panose="02010609060101010101" charset="-122"/>
              </a:rPr>
              <a:t>2022</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26,14</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硫酸锌</a:t>
            </a:r>
            <a:r>
              <a:rPr lang="en-US" b="0">
                <a:latin typeface="微软雅黑" panose="020B0503020204020204" charset="-122"/>
                <a:ea typeface="微软雅黑" panose="020B0503020204020204" charset="-122"/>
                <a:cs typeface="微软雅黑" panose="020B0503020204020204" charset="-122"/>
              </a:rPr>
              <a:t>(ZnSO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是制备各种含锌材料的原料</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在防腐、电镀、医学上有诸多应用。硫酸锌可由菱锌矿制备。菱锌矿的</a:t>
            </a:r>
            <a:r>
              <a:rPr lang="zh-CN" b="0" u="wavy">
                <a:latin typeface="微软雅黑" panose="020B0503020204020204" charset="-122"/>
                <a:ea typeface="微软雅黑" panose="020B0503020204020204" charset="-122"/>
                <a:cs typeface="微软雅黑" panose="020B0503020204020204" charset="-122"/>
              </a:rPr>
              <a:t>主要成分</a:t>
            </a:r>
            <a:r>
              <a:rPr lang="zh-CN" b="0">
                <a:latin typeface="微软雅黑" panose="020B0503020204020204" charset="-122"/>
                <a:ea typeface="微软雅黑" panose="020B0503020204020204" charset="-122"/>
                <a:cs typeface="微软雅黑" panose="020B0503020204020204" charset="-122"/>
              </a:rPr>
              <a:t>为</a:t>
            </a:r>
            <a:r>
              <a:rPr lang="en-US" b="0">
                <a:latin typeface="微软雅黑" panose="020B0503020204020204" charset="-122"/>
                <a:ea typeface="微软雅黑" panose="020B0503020204020204" charset="-122"/>
                <a:cs typeface="微软雅黑" panose="020B0503020204020204" charset="-122"/>
              </a:rPr>
              <a:t>ZnCO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杂质</a:t>
            </a:r>
            <a:r>
              <a:rPr lang="zh-CN" b="0">
                <a:latin typeface="微软雅黑" panose="020B0503020204020204" charset="-122"/>
                <a:ea typeface="微软雅黑" panose="020B0503020204020204" charset="-122"/>
                <a:cs typeface="微软雅黑" panose="020B0503020204020204" charset="-122"/>
              </a:rPr>
              <a:t>为</a:t>
            </a:r>
            <a:r>
              <a:rPr lang="en-US" b="0" u="wavy">
                <a:latin typeface="微软雅黑" panose="020B0503020204020204" charset="-122"/>
                <a:ea typeface="微软雅黑" panose="020B0503020204020204" charset="-122"/>
                <a:cs typeface="微软雅黑" panose="020B0503020204020204" charset="-122"/>
              </a:rPr>
              <a:t>SiO</a:t>
            </a:r>
            <a:r>
              <a:rPr lang="en-US" b="0" u="wavy"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以及</a:t>
            </a:r>
            <a:r>
              <a:rPr lang="en-US" b="0" u="wavy">
                <a:latin typeface="微软雅黑" panose="020B0503020204020204" charset="-122"/>
                <a:ea typeface="微软雅黑" panose="020B0503020204020204" charset="-122"/>
                <a:cs typeface="微软雅黑" panose="020B0503020204020204" charset="-122"/>
              </a:rPr>
              <a:t>Ca</a:t>
            </a:r>
            <a:r>
              <a:rPr lang="zh-CN" b="0" u="wavy">
                <a:latin typeface="微软雅黑" panose="020B0503020204020204" charset="-122"/>
                <a:ea typeface="微软雅黑" panose="020B0503020204020204" charset="-122"/>
                <a:cs typeface="微软雅黑" panose="020B0503020204020204" charset="-122"/>
              </a:rPr>
              <a:t>、</a:t>
            </a:r>
            <a:r>
              <a:rPr lang="en-US" b="0" u="wavy">
                <a:latin typeface="微软雅黑" panose="020B0503020204020204" charset="-122"/>
                <a:ea typeface="微软雅黑" panose="020B0503020204020204" charset="-122"/>
                <a:cs typeface="微软雅黑" panose="020B0503020204020204" charset="-122"/>
              </a:rPr>
              <a:t>Mg</a:t>
            </a:r>
            <a:r>
              <a:rPr lang="zh-CN" b="0" u="wavy">
                <a:latin typeface="微软雅黑" panose="020B0503020204020204" charset="-122"/>
                <a:ea typeface="微软雅黑" panose="020B0503020204020204" charset="-122"/>
                <a:cs typeface="微软雅黑" panose="020B0503020204020204" charset="-122"/>
              </a:rPr>
              <a:t>、</a:t>
            </a:r>
            <a:r>
              <a:rPr lang="en-US" b="0" u="wavy">
                <a:latin typeface="微软雅黑" panose="020B0503020204020204" charset="-122"/>
                <a:ea typeface="微软雅黑" panose="020B0503020204020204" charset="-122"/>
                <a:cs typeface="微软雅黑" panose="020B0503020204020204" charset="-122"/>
              </a:rPr>
              <a:t>Fe</a:t>
            </a:r>
            <a:r>
              <a:rPr lang="zh-CN" b="0" u="wavy">
                <a:latin typeface="微软雅黑" panose="020B0503020204020204" charset="-122"/>
                <a:ea typeface="微软雅黑" panose="020B0503020204020204" charset="-122"/>
                <a:cs typeface="微软雅黑" panose="020B0503020204020204" charset="-122"/>
              </a:rPr>
              <a:t>、</a:t>
            </a:r>
            <a:r>
              <a:rPr lang="en-US" b="0" u="wavy">
                <a:latin typeface="微软雅黑" panose="020B0503020204020204" charset="-122"/>
                <a:ea typeface="微软雅黑" panose="020B0503020204020204" charset="-122"/>
                <a:cs typeface="微软雅黑" panose="020B0503020204020204" charset="-122"/>
              </a:rPr>
              <a:t>Cu</a:t>
            </a:r>
            <a:r>
              <a:rPr lang="zh-CN" b="0">
                <a:latin typeface="微软雅黑" panose="020B0503020204020204" charset="-122"/>
                <a:ea typeface="微软雅黑" panose="020B0503020204020204" charset="-122"/>
                <a:cs typeface="微软雅黑" panose="020B0503020204020204" charset="-122"/>
              </a:rPr>
              <a:t>等的化合物。其制备流程如下</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latin typeface="微软雅黑" panose="020B0503020204020204" charset="-122"/>
                <a:ea typeface="微软雅黑" panose="020B0503020204020204" charset="-122"/>
                <a:cs typeface="微软雅黑" panose="020B0503020204020204" charset="-122"/>
              </a:rPr>
              <a:t>本题中所涉及离子的氢氧化物溶度积常数如下表:</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16" name="image504.jpeg"/>
          <p:cNvPicPr>
            <a:picLocks noChangeAspect="1"/>
          </p:cNvPicPr>
          <p:nvPr>
            <p:custDataLst>
              <p:tags r:id="rId1"/>
            </p:custDataLst>
          </p:nvPr>
        </p:nvPicPr>
        <p:blipFill>
          <a:blip r:embed="rId2"/>
          <a:stretch>
            <a:fillRect/>
          </a:stretch>
        </p:blipFill>
        <p:spPr>
          <a:xfrm>
            <a:off x="3661410" y="2200275"/>
            <a:ext cx="4507230" cy="2075815"/>
          </a:xfrm>
          <a:prstGeom prst="rect">
            <a:avLst/>
          </a:prstGeom>
        </p:spPr>
      </p:pic>
      <p:graphicFrame>
        <p:nvGraphicFramePr>
          <p:cNvPr id="4" name="表格 3"/>
          <p:cNvGraphicFramePr/>
          <p:nvPr>
            <p:custDataLst>
              <p:tags r:id="rId3"/>
            </p:custDataLst>
          </p:nvPr>
        </p:nvGraphicFramePr>
        <p:xfrm>
          <a:off x="2900045" y="4655185"/>
          <a:ext cx="7412355" cy="1196975"/>
        </p:xfrm>
        <a:graphic>
          <a:graphicData uri="http://schemas.openxmlformats.org/drawingml/2006/table">
            <a:tbl>
              <a:tblPr/>
              <a:tblGrid>
                <a:gridCol w="866775"/>
                <a:gridCol w="1203960"/>
                <a:gridCol w="1202055"/>
                <a:gridCol w="1206500"/>
                <a:gridCol w="1203325"/>
                <a:gridCol w="1729740"/>
              </a:tblGrid>
              <a:tr h="399415">
                <a:tc>
                  <a:txBody>
                    <a:bodyPr/>
                    <a:p>
                      <a:pPr indent="0" algn="ctr">
                        <a:buNone/>
                      </a:pPr>
                      <a:r>
                        <a:rPr lang="en-US" sz="1800" b="0">
                          <a:latin typeface="微软雅黑" panose="020B0503020204020204" charset="-122"/>
                          <a:ea typeface="微软雅黑" panose="020B0503020204020204" charset="-122"/>
                          <a:cs typeface="Calibri" panose="020F0502020204030204" charset="0"/>
                        </a:rPr>
                        <a:t>离子</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Fe</a:t>
                      </a:r>
                      <a:r>
                        <a:rPr lang="en-US" sz="1800" b="0" baseline="30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Zn</a:t>
                      </a:r>
                      <a:r>
                        <a:rPr lang="en-US" sz="1800" b="0" baseline="30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Cu</a:t>
                      </a:r>
                      <a:r>
                        <a:rPr lang="en-US" sz="1800" b="0" baseline="30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Fe</a:t>
                      </a:r>
                      <a:r>
                        <a:rPr lang="en-US" sz="1800" b="0" baseline="30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Mg</a:t>
                      </a:r>
                      <a:r>
                        <a:rPr lang="en-US" sz="1800" b="0" baseline="30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97560">
                <a:tc>
                  <a:txBody>
                    <a:bodyPr/>
                    <a:p>
                      <a:pPr indent="0" algn="ctr">
                        <a:buNone/>
                      </a:pPr>
                      <a:r>
                        <a:rPr lang="en-US" sz="1800" b="0" i="1">
                          <a:latin typeface="微软雅黑" panose="020B0503020204020204" charset="-122"/>
                          <a:ea typeface="微软雅黑" panose="020B0503020204020204" charset="-122"/>
                          <a:cs typeface="NEU-BZ" charset="0"/>
                        </a:rPr>
                        <a:t>K</a:t>
                      </a:r>
                      <a:r>
                        <a:rPr lang="en-US" sz="1800" b="0" baseline="-25000">
                          <a:latin typeface="微软雅黑" panose="020B0503020204020204" charset="-122"/>
                          <a:ea typeface="微软雅黑" panose="020B0503020204020204" charset="-122"/>
                          <a:cs typeface="NEU-BZ" charset="0"/>
                        </a:rPr>
                        <a:t>sp</a:t>
                      </a:r>
                      <a:endParaRPr lang="en-US" altLang="en-US" sz="1800" b="0" i="1">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4.0×10</a:t>
                      </a:r>
                      <a:r>
                        <a:rPr lang="en-US" sz="1800" b="0" baseline="30000">
                          <a:latin typeface="微软雅黑" panose="020B0503020204020204" charset="-122"/>
                          <a:ea typeface="微软雅黑" panose="020B0503020204020204" charset="-122"/>
                          <a:cs typeface="微软雅黑" panose="020B0503020204020204" charset="-122"/>
                        </a:rPr>
                        <a:t>-38</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6.7×10</a:t>
                      </a:r>
                      <a:r>
                        <a:rPr lang="en-US" sz="1800" b="0" baseline="30000">
                          <a:latin typeface="微软雅黑" panose="020B0503020204020204" charset="-122"/>
                          <a:ea typeface="微软雅黑" panose="020B0503020204020204" charset="-122"/>
                          <a:cs typeface="微软雅黑" panose="020B0503020204020204" charset="-122"/>
                        </a:rPr>
                        <a:t>-17</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2.2×10</a:t>
                      </a:r>
                      <a:r>
                        <a:rPr lang="en-US" sz="1800" b="0" baseline="30000">
                          <a:latin typeface="微软雅黑" panose="020B0503020204020204" charset="-122"/>
                          <a:ea typeface="微软雅黑" panose="020B0503020204020204" charset="-122"/>
                          <a:cs typeface="微软雅黑" panose="020B0503020204020204" charset="-122"/>
                        </a:rPr>
                        <a:t>-20</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8.0×10</a:t>
                      </a:r>
                      <a:r>
                        <a:rPr lang="en-US" sz="1800" b="0" baseline="30000">
                          <a:latin typeface="微软雅黑" panose="020B0503020204020204" charset="-122"/>
                          <a:ea typeface="微软雅黑" panose="020B0503020204020204" charset="-122"/>
                          <a:cs typeface="微软雅黑" panose="020B0503020204020204" charset="-122"/>
                        </a:rPr>
                        <a:t>-16</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1.8×10</a:t>
                      </a:r>
                      <a:r>
                        <a:rPr lang="en-US" sz="1800" b="0" baseline="30000">
                          <a:latin typeface="微软雅黑" panose="020B0503020204020204" charset="-122"/>
                          <a:ea typeface="微软雅黑" panose="020B0503020204020204" charset="-122"/>
                          <a:cs typeface="微软雅黑" panose="020B0503020204020204" charset="-122"/>
                        </a:rPr>
                        <a:t>-11</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57" name="文本框 156"/>
          <p:cNvSpPr txBox="1"/>
          <p:nvPr/>
        </p:nvSpPr>
        <p:spPr>
          <a:xfrm>
            <a:off x="487680" y="864870"/>
            <a:ext cx="11176635" cy="1753235"/>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cs typeface="微软雅黑" panose="020B0503020204020204" charset="-122"/>
              </a:rPr>
              <a:t>回答下列问题:</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(1)菱锌矿焙烧生成氧化锌的化学方程式为</a:t>
            </a:r>
            <a:r>
              <a:rPr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b="0" u="sng">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(2)为了提高锌的浸取效果,可采取的措施有</a:t>
            </a:r>
            <a:r>
              <a:rPr b="0" u="sng">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a:t>
            </a:r>
            <a:r>
              <a:rPr lang="en-US" b="0" u="sng">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endParaRPr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5334000" y="1156335"/>
            <a:ext cx="2286000" cy="419100"/>
          </a:xfrm>
          <a:prstGeom prst="rect">
            <a:avLst/>
          </a:prstGeom>
        </p:spPr>
      </p:pic>
      <p:sp>
        <p:nvSpPr>
          <p:cNvPr id="5" name="文本框 4"/>
          <p:cNvSpPr txBox="1"/>
          <p:nvPr/>
        </p:nvSpPr>
        <p:spPr>
          <a:xfrm>
            <a:off x="5107305" y="1753235"/>
            <a:ext cx="5080000" cy="368300"/>
          </a:xfrm>
          <a:prstGeom prst="rect">
            <a:avLst/>
          </a:prstGeom>
          <a:noFill/>
          <a:ln w="9525">
            <a:noFill/>
          </a:ln>
        </p:spPr>
        <p:txBody>
          <a:bodyPr>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适当提高</a:t>
            </a:r>
            <a:r>
              <a:rPr lang="en-US" b="0">
                <a:solidFill>
                  <a:srgbClr val="FF0000"/>
                </a:solidFill>
                <a:latin typeface="微软雅黑" panose="020B0503020204020204" charset="-122"/>
                <a:ea typeface="微软雅黑" panose="020B0503020204020204" charset="-122"/>
                <a:cs typeface="微软雅黑" panose="020B0503020204020204" charset="-122"/>
              </a:rPr>
              <a:t>H</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b="0">
                <a:solidFill>
                  <a:srgbClr val="FF0000"/>
                </a:solidFill>
                <a:latin typeface="微软雅黑" panose="020B0503020204020204" charset="-122"/>
                <a:ea typeface="微软雅黑" panose="020B0503020204020204" charset="-122"/>
                <a:cs typeface="微软雅黑" panose="020B0503020204020204" charset="-122"/>
              </a:rPr>
              <a:t>SO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4</a:t>
            </a:r>
            <a:r>
              <a:rPr lang="zh-CN" b="0">
                <a:solidFill>
                  <a:srgbClr val="FF0000"/>
                </a:solidFill>
                <a:latin typeface="微软雅黑" panose="020B0503020204020204" charset="-122"/>
                <a:ea typeface="微软雅黑" panose="020B0503020204020204" charset="-122"/>
                <a:cs typeface="微软雅黑" panose="020B0503020204020204" charset="-122"/>
              </a:rPr>
              <a:t>的浓度　不断搅拌</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合理即可</a:t>
            </a:r>
            <a:r>
              <a:rPr lang="en-US" b="0">
                <a:solidFill>
                  <a:srgbClr val="FF0000"/>
                </a:solidFill>
                <a:latin typeface="微软雅黑" panose="020B0503020204020204" charset="-122"/>
                <a:ea typeface="微软雅黑" panose="020B0503020204020204" charset="-122"/>
                <a:cs typeface="微软雅黑" panose="020B0503020204020204" charset="-122"/>
              </a:rPr>
              <a:t>)</a:t>
            </a:r>
            <a:endParaRPr lang="en-US" altLang="en-US"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57" name="文本框 156"/>
          <p:cNvSpPr txBox="1"/>
          <p:nvPr/>
        </p:nvSpPr>
        <p:spPr>
          <a:xfrm>
            <a:off x="487680" y="864870"/>
            <a:ext cx="11176635" cy="506730"/>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cs typeface="微软雅黑" panose="020B0503020204020204" charset="-122"/>
              </a:rPr>
              <a:t>第二阶段:除去杂质生成产物 </a:t>
            </a:r>
            <a:endParaRPr b="0">
              <a:latin typeface="微软雅黑" panose="020B0503020204020204" charset="-122"/>
              <a:ea typeface="微软雅黑" panose="020B0503020204020204" charset="-122"/>
              <a:cs typeface="微软雅黑" panose="020B0503020204020204" charset="-122"/>
            </a:endParaRPr>
          </a:p>
        </p:txBody>
      </p:sp>
      <p:graphicFrame>
        <p:nvGraphicFramePr>
          <p:cNvPr id="6" name="表格 5"/>
          <p:cNvGraphicFramePr/>
          <p:nvPr>
            <p:custDataLst>
              <p:tags r:id="rId1"/>
            </p:custDataLst>
          </p:nvPr>
        </p:nvGraphicFramePr>
        <p:xfrm>
          <a:off x="743585" y="1393825"/>
          <a:ext cx="10794365" cy="4477385"/>
        </p:xfrm>
        <a:graphic>
          <a:graphicData uri="http://schemas.openxmlformats.org/drawingml/2006/table">
            <a:tbl>
              <a:tblPr/>
              <a:tblGrid>
                <a:gridCol w="1894205"/>
                <a:gridCol w="5049520"/>
                <a:gridCol w="3850640"/>
              </a:tblGrid>
              <a:tr h="383540">
                <a:tc>
                  <a:txBody>
                    <a:bodyPr/>
                    <a:p>
                      <a:pPr indent="0" algn="ctr" fontAlgn="auto">
                        <a:lnSpc>
                          <a:spcPct val="150000"/>
                        </a:lnSpc>
                        <a:buNone/>
                      </a:pPr>
                      <a:r>
                        <a:rPr lang="en-US" sz="1600" b="0">
                          <a:latin typeface="微软雅黑" panose="020B0503020204020204" charset="-122"/>
                          <a:ea typeface="微软雅黑" panose="020B0503020204020204" charset="-122"/>
                          <a:cs typeface="Calibri" panose="020F0502020204030204" charset="0"/>
                        </a:rPr>
                        <a:t>常见操作</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1600" b="0">
                          <a:latin typeface="微软雅黑" panose="020B0503020204020204" charset="-122"/>
                          <a:ea typeface="微软雅黑" panose="020B0503020204020204" charset="-122"/>
                          <a:cs typeface="Calibri" panose="020F0502020204030204" charset="0"/>
                        </a:rPr>
                        <a:t>常考内容</a:t>
                      </a:r>
                      <a:endParaRPr lang="en-US" altLang="en-US" sz="16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1600" b="0">
                          <a:latin typeface="微软雅黑" panose="020B0503020204020204" charset="-122"/>
                          <a:ea typeface="微软雅黑" panose="020B0503020204020204" charset="-122"/>
                          <a:cs typeface="Calibri" panose="020F0502020204030204" charset="0"/>
                        </a:rPr>
                        <a:t>注意点</a:t>
                      </a:r>
                      <a:endParaRPr lang="en-US" altLang="en-US" sz="16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82015">
                <a:tc>
                  <a:txBody>
                    <a:bodyPr/>
                    <a:p>
                      <a:pPr indent="0" algn="ctr" fontAlgn="auto">
                        <a:lnSpc>
                          <a:spcPct val="150000"/>
                        </a:lnSpc>
                        <a:buNone/>
                      </a:pPr>
                      <a:r>
                        <a:rPr lang="en-US" sz="1600" b="0">
                          <a:latin typeface="微软雅黑" panose="020B0503020204020204" charset="-122"/>
                          <a:ea typeface="微软雅黑" panose="020B0503020204020204" charset="-122"/>
                          <a:cs typeface="微软雅黑" panose="020B0503020204020204" charset="-122"/>
                        </a:rPr>
                        <a:t>调节溶液pH</a:t>
                      </a:r>
                      <a:endParaRPr lang="en-US" altLang="en-US" sz="16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1600" b="0">
                          <a:latin typeface="微软雅黑" panose="020B0503020204020204" charset="-122"/>
                          <a:ea typeface="微软雅黑" panose="020B0503020204020204" charset="-122"/>
                          <a:cs typeface="Calibri" panose="020F0502020204030204" charset="0"/>
                        </a:rPr>
                        <a:t>提供酸碱性反应环境、抑制或促进离子水解等以改变元素的存在形式、除去氧化物、除去油污等</a:t>
                      </a:r>
                      <a:endParaRPr lang="en-US" altLang="en-US" sz="16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1600" b="0">
                          <a:latin typeface="微软雅黑" panose="020B0503020204020204" charset="-122"/>
                          <a:ea typeface="微软雅黑" panose="020B0503020204020204" charset="-122"/>
                          <a:cs typeface="微软雅黑" panose="020B0503020204020204" charset="-122"/>
                        </a:rPr>
                        <a:t>使某离子转化成氢氧化物沉淀而除去;防止X离子转化成氢氧化物沉淀而除去</a:t>
                      </a:r>
                      <a:endParaRPr lang="en-US" altLang="en-US" sz="16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949450">
                <a:tc>
                  <a:txBody>
                    <a:bodyPr/>
                    <a:p>
                      <a:pPr indent="0" algn="ctr" fontAlgn="auto">
                        <a:lnSpc>
                          <a:spcPct val="150000"/>
                        </a:lnSpc>
                        <a:buNone/>
                      </a:pPr>
                      <a:r>
                        <a:rPr lang="en-US" sz="1600" b="0">
                          <a:latin typeface="微软雅黑" panose="020B0503020204020204" charset="-122"/>
                          <a:ea typeface="微软雅黑" panose="020B0503020204020204" charset="-122"/>
                          <a:cs typeface="Calibri" panose="020F0502020204030204" charset="0"/>
                        </a:rPr>
                        <a:t>控制温度</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1600" b="0" u="wavy">
                          <a:latin typeface="微软雅黑" panose="020B0503020204020204" charset="-122"/>
                          <a:ea typeface="微软雅黑" panose="020B0503020204020204" charset="-122"/>
                          <a:cs typeface="微软雅黑" panose="020B0503020204020204" charset="-122"/>
                        </a:rPr>
                        <a:t>升温</a:t>
                      </a:r>
                      <a:r>
                        <a:rPr lang="en-US" sz="1600" b="0">
                          <a:latin typeface="微软雅黑" panose="020B0503020204020204" charset="-122"/>
                          <a:ea typeface="微软雅黑" panose="020B0503020204020204" charset="-122"/>
                          <a:cs typeface="微软雅黑" panose="020B0503020204020204" charset="-122"/>
                        </a:rPr>
                        <a:t>:加快反应(溶解)速率;促进平衡向吸热方向移动;去除热稳定性差的物质或易挥发、易升华的物质。</a:t>
                      </a:r>
                      <a:r>
                        <a:rPr lang="en-US" sz="1600" b="0" u="wavy">
                          <a:latin typeface="微软雅黑" panose="020B0503020204020204" charset="-122"/>
                          <a:ea typeface="微软雅黑" panose="020B0503020204020204" charset="-122"/>
                          <a:cs typeface="微软雅黑" panose="020B0503020204020204" charset="-122"/>
                        </a:rPr>
                        <a:t>降温</a:t>
                      </a:r>
                      <a:r>
                        <a:rPr lang="en-US" sz="1600" b="0">
                          <a:latin typeface="微软雅黑" panose="020B0503020204020204" charset="-122"/>
                          <a:ea typeface="微软雅黑" panose="020B0503020204020204" charset="-122"/>
                          <a:cs typeface="微软雅黑" panose="020B0503020204020204" charset="-122"/>
                        </a:rPr>
                        <a:t>:防止物质分解,挥发;使平衡向放热方向移动;使高沸点的物质液化,便于与其他物质分离;促进溶解和结晶,减少损失。</a:t>
                      </a:r>
                      <a:r>
                        <a:rPr lang="en-US" sz="1600" b="0" u="wavy">
                          <a:latin typeface="微软雅黑" panose="020B0503020204020204" charset="-122"/>
                          <a:ea typeface="微软雅黑" panose="020B0503020204020204" charset="-122"/>
                          <a:cs typeface="微软雅黑" panose="020B0503020204020204" charset="-122"/>
                        </a:rPr>
                        <a:t>控温</a:t>
                      </a:r>
                      <a:r>
                        <a:rPr lang="en-US" sz="1600" b="0">
                          <a:latin typeface="微软雅黑" panose="020B0503020204020204" charset="-122"/>
                          <a:ea typeface="微软雅黑" panose="020B0503020204020204" charset="-122"/>
                          <a:cs typeface="微软雅黑" panose="020B0503020204020204" charset="-122"/>
                        </a:rPr>
                        <a:t>:水浴、沙浴、油浴——受热均匀,便于控制温度</a:t>
                      </a:r>
                      <a:endParaRPr lang="en-US" altLang="en-US" sz="1600" b="0" u="wavy">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1600" b="0">
                          <a:latin typeface="微软雅黑" panose="020B0503020204020204" charset="-122"/>
                          <a:ea typeface="微软雅黑" panose="020B0503020204020204" charset="-122"/>
                          <a:cs typeface="微软雅黑" panose="020B0503020204020204" charset="-122"/>
                        </a:rPr>
                        <a:t>常见受热易分解物质:碳酸氢钠、氯化铵、过氧化氢、硝酸、硝酸银、高锰酸钾等;适宜的温度使催化剂达到最大活性</a:t>
                      </a:r>
                      <a:endParaRPr lang="en-US" altLang="en-US" sz="16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34035">
                <a:tc>
                  <a:txBody>
                    <a:bodyPr/>
                    <a:p>
                      <a:pPr indent="0" algn="ctr" fontAlgn="auto">
                        <a:lnSpc>
                          <a:spcPct val="150000"/>
                        </a:lnSpc>
                        <a:buNone/>
                      </a:pPr>
                      <a:r>
                        <a:rPr lang="en-US" sz="1600" b="0">
                          <a:latin typeface="微软雅黑" panose="020B0503020204020204" charset="-122"/>
                          <a:ea typeface="微软雅黑" panose="020B0503020204020204" charset="-122"/>
                          <a:cs typeface="Calibri" panose="020F0502020204030204" charset="0"/>
                        </a:rPr>
                        <a:t>控制压强</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1600" b="0">
                          <a:latin typeface="微软雅黑" panose="020B0503020204020204" charset="-122"/>
                          <a:ea typeface="微软雅黑" panose="020B0503020204020204" charset="-122"/>
                          <a:cs typeface="Calibri" panose="020F0502020204030204" charset="0"/>
                        </a:rPr>
                        <a:t>改变反应速率影响平衡移动改变气体溶解度</a:t>
                      </a:r>
                      <a:endParaRPr lang="en-US" altLang="en-US" sz="16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1600" b="0">
                          <a:latin typeface="微软雅黑" panose="020B0503020204020204" charset="-122"/>
                          <a:ea typeface="微软雅黑" panose="020B0503020204020204" charset="-122"/>
                          <a:cs typeface="微软雅黑" panose="020B0503020204020204" charset="-122"/>
                        </a:rPr>
                        <a:t>减压还可以降低设备要求,减少能源成本</a:t>
                      </a:r>
                      <a:endParaRPr lang="en-US" altLang="en-US" sz="16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28345">
                <a:tc>
                  <a:txBody>
                    <a:bodyPr/>
                    <a:p>
                      <a:pPr indent="0" algn="ctr" fontAlgn="auto">
                        <a:lnSpc>
                          <a:spcPct val="150000"/>
                        </a:lnSpc>
                        <a:buNone/>
                      </a:pPr>
                      <a:r>
                        <a:rPr lang="en-US" sz="1600" b="0">
                          <a:latin typeface="微软雅黑" panose="020B0503020204020204" charset="-122"/>
                          <a:ea typeface="微软雅黑" panose="020B0503020204020204" charset="-122"/>
                          <a:cs typeface="Calibri" panose="020F0502020204030204" charset="0"/>
                        </a:rPr>
                        <a:t>加入氧化剂或还原剂</a:t>
                      </a:r>
                      <a:endParaRPr lang="en-US" altLang="en-US" sz="16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1600" b="0">
                          <a:latin typeface="微软雅黑" panose="020B0503020204020204" charset="-122"/>
                          <a:ea typeface="微软雅黑" panose="020B0503020204020204" charset="-122"/>
                          <a:cs typeface="Calibri" panose="020F0502020204030204" charset="0"/>
                        </a:rPr>
                        <a:t>依据试题设置的情境选择氧化剂。常见的氧化剂有氯气、过氧化氢、氧气和次氯酸钠等</a:t>
                      </a:r>
                      <a:endParaRPr lang="en-US" altLang="en-US" sz="16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1600" b="0">
                          <a:latin typeface="微软雅黑" panose="020B0503020204020204" charset="-122"/>
                          <a:ea typeface="微软雅黑" panose="020B0503020204020204" charset="-122"/>
                          <a:cs typeface="微软雅黑" panose="020B0503020204020204" charset="-122"/>
                        </a:rPr>
                        <a:t>从绿色环保角度出发,通常选择的氧化剂有过氧化氢和氧气</a:t>
                      </a:r>
                      <a:endParaRPr lang="en-US" altLang="en-US" sz="16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pSp>
        <p:nvGrpSpPr>
          <p:cNvPr id="10" name="组合 9"/>
          <p:cNvGrpSpPr/>
          <p:nvPr/>
        </p:nvGrpSpPr>
        <p:grpSpPr>
          <a:xfrm>
            <a:off x="539115" y="994410"/>
            <a:ext cx="11113770" cy="5584190"/>
            <a:chOff x="849" y="1566"/>
            <a:chExt cx="17502" cy="8794"/>
          </a:xfrm>
        </p:grpSpPr>
        <p:pic>
          <p:nvPicPr>
            <p:cNvPr id="518" name="image506.jpeg"/>
            <p:cNvPicPr>
              <a:picLocks noChangeAspect="1"/>
            </p:cNvPicPr>
            <p:nvPr>
              <p:custDataLst>
                <p:tags r:id="rId1"/>
              </p:custDataLst>
            </p:nvPr>
          </p:nvPicPr>
          <p:blipFill>
            <a:blip r:embed="rId2"/>
            <a:stretch>
              <a:fillRect/>
            </a:stretch>
          </p:blipFill>
          <p:spPr>
            <a:xfrm>
              <a:off x="11063" y="1566"/>
              <a:ext cx="7208" cy="3509"/>
            </a:xfrm>
            <a:prstGeom prst="rect">
              <a:avLst/>
            </a:prstGeom>
          </p:spPr>
        </p:pic>
        <p:sp>
          <p:nvSpPr>
            <p:cNvPr id="4" name="文本框 3"/>
            <p:cNvSpPr txBox="1"/>
            <p:nvPr/>
          </p:nvSpPr>
          <p:spPr>
            <a:xfrm>
              <a:off x="849" y="3019"/>
              <a:ext cx="17502" cy="7341"/>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接上题</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加入物质</a:t>
              </a:r>
              <a:r>
                <a:rPr lang="en-US" b="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调溶液</a:t>
              </a:r>
              <a:r>
                <a:rPr lang="en-US" b="0">
                  <a:latin typeface="微软雅黑" panose="020B0503020204020204" charset="-122"/>
                  <a:ea typeface="微软雅黑" panose="020B0503020204020204" charset="-122"/>
                  <a:cs typeface="微软雅黑" panose="020B0503020204020204" charset="-122"/>
                </a:rPr>
                <a:t>pH=5,</a:t>
              </a:r>
              <a:r>
                <a:rPr lang="zh-CN" b="0">
                  <a:latin typeface="微软雅黑" panose="020B0503020204020204" charset="-122"/>
                  <a:ea typeface="微软雅黑" panose="020B0503020204020204" charset="-122"/>
                  <a:cs typeface="微软雅黑" panose="020B0503020204020204" charset="-122"/>
                </a:rPr>
                <a:t>最适宜使用的</a:t>
              </a:r>
              <a:r>
                <a:rPr lang="en-US" b="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是</a:t>
              </a:r>
              <a:r>
                <a:rPr lang="zh-CN"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填标号</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A.NH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B.Ca(OH)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C.NaOH</a:t>
              </a:r>
              <a:endParaRPr lang="en-US" b="0">
                <a:solidFill>
                  <a:srgbClr val="ABD8DA"/>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NH</a:t>
              </a:r>
              <a:r>
                <a:rPr lang="en-US" b="0" baseline="-2500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3</a:t>
              </a:r>
              <a:r>
                <a:rPr lang="en-US"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·H</a:t>
              </a:r>
              <a:r>
                <a:rPr lang="en-US" b="0" baseline="-2500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2</a:t>
              </a:r>
              <a:r>
                <a:rPr lang="en-US"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O</a:t>
              </a:r>
              <a:r>
                <a:rPr lang="zh-CN"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易分解产生</a:t>
              </a:r>
              <a:r>
                <a:rPr lang="en-US"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NH</a:t>
              </a:r>
              <a:r>
                <a:rPr lang="en-US" b="0" baseline="-2500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3</a:t>
              </a:r>
              <a:r>
                <a:rPr lang="zh-CN"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污染空气、</a:t>
              </a:r>
              <a:r>
                <a:rPr lang="en-US"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NaOH</a:t>
              </a:r>
              <a:r>
                <a:rPr lang="zh-CN"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会引入杂质</a:t>
              </a:r>
              <a:r>
                <a:rPr lang="en-US"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Na</a:t>
              </a:r>
              <a:r>
                <a:rPr lang="en-US" b="0" baseline="3000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a:t>
              </a:r>
              <a:r>
                <a:rPr lang="en-US"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a:t>
              </a:r>
              <a:r>
                <a:rPr lang="zh-CN"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且经济成本较高。</a:t>
              </a:r>
              <a:r>
                <a:rPr lang="en-US"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Ca(OH)</a:t>
              </a:r>
              <a:r>
                <a:rPr lang="en-US" b="0" baseline="-2500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2</a:t>
              </a:r>
              <a:r>
                <a:rPr lang="zh-CN"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不会引入新的杂质</a:t>
              </a:r>
              <a:r>
                <a:rPr lang="en-US"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a:t>
              </a:r>
              <a:r>
                <a:rPr lang="zh-CN" b="0">
                  <a:solidFill>
                    <a:schemeClr val="accent5">
                      <a:lumMod val="60000"/>
                      <a:lumOff val="40000"/>
                    </a:schemeClr>
                  </a:solidFill>
                  <a:latin typeface="微软雅黑" panose="020B0503020204020204" charset="-122"/>
                  <a:ea typeface="微软雅黑" panose="020B0503020204020204" charset="-122"/>
                  <a:cs typeface="微软雅黑" panose="020B0503020204020204" charset="-122"/>
                </a:rPr>
                <a:t>且成本较低</a:t>
              </a:r>
              <a:r>
                <a:rPr lang="zh-CN" b="0">
                  <a:latin typeface="微软雅黑" panose="020B0503020204020204" charset="-122"/>
                  <a:ea typeface="微软雅黑" panose="020B0503020204020204" charset="-122"/>
                  <a:cs typeface="微软雅黑" panose="020B0503020204020204" charset="-122"/>
                </a:rPr>
                <a:t>滤渣</a:t>
              </a: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的主要成分是</a:t>
              </a:r>
              <a:r>
                <a:rPr lang="zh-CN"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zh-CN"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zh-CN"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向</a:t>
              </a:r>
              <a:r>
                <a:rPr lang="en-US">
                  <a:latin typeface="微软雅黑" panose="020B0503020204020204" charset="-122"/>
                  <a:ea typeface="微软雅黑" panose="020B0503020204020204" charset="-122"/>
                  <a:cs typeface="微软雅黑" panose="020B0503020204020204" charset="-122"/>
                  <a:sym typeface="+mn-ea"/>
                </a:rPr>
                <a:t>80~90 ℃</a:t>
              </a:r>
              <a:r>
                <a:rPr lang="zh-CN">
                  <a:latin typeface="微软雅黑" panose="020B0503020204020204" charset="-122"/>
                  <a:ea typeface="微软雅黑" panose="020B0503020204020204" charset="-122"/>
                  <a:cs typeface="微软雅黑" panose="020B0503020204020204" charset="-122"/>
                  <a:sym typeface="+mn-ea"/>
                </a:rPr>
                <a:t>的滤液</a:t>
              </a:r>
              <a:r>
                <a:rPr lang="en-US">
                  <a:latin typeface="微软雅黑" panose="020B0503020204020204" charset="-122"/>
                  <a:ea typeface="微软雅黑" panose="020B0503020204020204" charset="-122"/>
                  <a:cs typeface="微软雅黑" panose="020B0503020204020204" charset="-122"/>
                  <a:sym typeface="+mn-ea"/>
                </a:rPr>
                <a:t>①</a:t>
              </a:r>
              <a:r>
                <a:rPr lang="zh-CN">
                  <a:latin typeface="微软雅黑" panose="020B0503020204020204" charset="-122"/>
                  <a:ea typeface="微软雅黑" panose="020B0503020204020204" charset="-122"/>
                  <a:cs typeface="微软雅黑" panose="020B0503020204020204" charset="-122"/>
                  <a:sym typeface="+mn-ea"/>
                </a:rPr>
                <a:t>中分批加入适量</a:t>
              </a:r>
              <a:r>
                <a:rPr lang="en-US" altLang="zh-CN">
                  <a:latin typeface="微软雅黑" panose="020B0503020204020204" charset="-122"/>
                  <a:ea typeface="微软雅黑" panose="020B0503020204020204" charset="-122"/>
                  <a:cs typeface="微软雅黑" panose="020B0503020204020204" charset="-122"/>
                  <a:sym typeface="+mn-ea"/>
                </a:rPr>
                <a:t>   </a:t>
              </a:r>
              <a:r>
                <a:rPr lang="en-US" u="wavy" baseline="-25000">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溶液充分反应后过滤</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滤渣</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中有</a:t>
              </a:r>
              <a:r>
                <a:rPr lang="en-US">
                  <a:latin typeface="微软雅黑" panose="020B0503020204020204" charset="-122"/>
                  <a:ea typeface="微软雅黑" panose="020B0503020204020204" charset="-122"/>
                  <a:cs typeface="微软雅黑" panose="020B0503020204020204" charset="-122"/>
                  <a:sym typeface="+mn-ea"/>
                </a:rPr>
                <a:t>MnO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该步反应的离子方程式为</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(5)</a:t>
              </a:r>
              <a:r>
                <a:rPr lang="zh-CN">
                  <a:latin typeface="微软雅黑" panose="020B0503020204020204" charset="-122"/>
                  <a:ea typeface="微软雅黑" panose="020B0503020204020204" charset="-122"/>
                  <a:cs typeface="微软雅黑" panose="020B0503020204020204" charset="-122"/>
                  <a:sym typeface="+mn-ea"/>
                </a:rPr>
                <a:t>滤液</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中加入锌粉的目的是</a:t>
              </a:r>
              <a:r>
                <a:rPr lang="en-US" altLang="zh-CN" u="sng">
                  <a:latin typeface="微软雅黑" panose="020B0503020204020204" charset="-122"/>
                  <a:ea typeface="微软雅黑" panose="020B0503020204020204" charset="-122"/>
                  <a:cs typeface="微软雅黑" panose="020B0503020204020204" charset="-122"/>
                  <a:sym typeface="+mn-ea"/>
                </a:rPr>
                <a:t>     </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6)</a:t>
              </a:r>
              <a:r>
                <a:rPr lang="zh-CN">
                  <a:latin typeface="微软雅黑" panose="020B0503020204020204" charset="-122"/>
                  <a:ea typeface="微软雅黑" panose="020B0503020204020204" charset="-122"/>
                  <a:cs typeface="微软雅黑" panose="020B0503020204020204" charset="-122"/>
                  <a:sym typeface="+mn-ea"/>
                </a:rPr>
                <a:t>滤渣</a:t>
              </a:r>
              <a:r>
                <a:rPr lang="en-US">
                  <a:latin typeface="微软雅黑" panose="020B0503020204020204" charset="-122"/>
                  <a:ea typeface="微软雅黑" panose="020B0503020204020204" charset="-122"/>
                  <a:cs typeface="微软雅黑" panose="020B0503020204020204" charset="-122"/>
                  <a:sym typeface="+mn-ea"/>
                </a:rPr>
                <a:t>④</a:t>
              </a:r>
              <a:r>
                <a:rPr lang="zh-CN">
                  <a:latin typeface="微软雅黑" panose="020B0503020204020204" charset="-122"/>
                  <a:ea typeface="微软雅黑" panose="020B0503020204020204" charset="-122"/>
                  <a:cs typeface="微软雅黑" panose="020B0503020204020204" charset="-122"/>
                  <a:sym typeface="+mn-ea"/>
                </a:rPr>
                <a:t>与浓</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反应可以释放</a:t>
              </a:r>
              <a:r>
                <a:rPr lang="en-US">
                  <a:latin typeface="微软雅黑" panose="020B0503020204020204" charset="-122"/>
                  <a:ea typeface="微软雅黑" panose="020B0503020204020204" charset="-122"/>
                  <a:cs typeface="微软雅黑" panose="020B0503020204020204" charset="-122"/>
                  <a:sym typeface="+mn-ea"/>
                </a:rPr>
                <a:t>HF</a:t>
              </a:r>
              <a:r>
                <a:rPr lang="zh-CN">
                  <a:latin typeface="微软雅黑" panose="020B0503020204020204" charset="-122"/>
                  <a:ea typeface="微软雅黑" panose="020B0503020204020204" charset="-122"/>
                  <a:cs typeface="微软雅黑" panose="020B0503020204020204" charset="-122"/>
                  <a:sym typeface="+mn-ea"/>
                </a:rPr>
                <a:t>并循环利用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同时得到的副产物是</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endParaRPr lang="en-US" altLang="en-US" b="0" u="wavy" baseline="-25000">
                <a:latin typeface="微软雅黑" panose="020B0503020204020204" charset="-122"/>
                <a:ea typeface="微软雅黑" panose="020B0503020204020204" charset="-122"/>
                <a:cs typeface="微软雅黑" panose="020B0503020204020204" charset="-122"/>
              </a:endParaRPr>
            </a:p>
            <a:p>
              <a:pPr indent="0">
                <a:lnSpc>
                  <a:spcPct val="150000"/>
                </a:lnSpc>
              </a:pP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 </a:t>
              </a:r>
              <a:endParaRPr lang="en-US" altLang="en-US" b="0">
                <a:latin typeface="微软雅黑" panose="020B0503020204020204" charset="-122"/>
                <a:ea typeface="微软雅黑" panose="020B0503020204020204" charset="-122"/>
                <a:cs typeface="微软雅黑" panose="020B0503020204020204" charset="-122"/>
              </a:endParaRPr>
            </a:p>
          </p:txBody>
        </p:sp>
        <p:sp>
          <p:nvSpPr>
            <p:cNvPr id="158" name="文本框 157"/>
            <p:cNvSpPr txBox="1"/>
            <p:nvPr/>
          </p:nvSpPr>
          <p:spPr>
            <a:xfrm>
              <a:off x="8842" y="8937"/>
              <a:ext cx="8000" cy="580"/>
            </a:xfrm>
            <a:prstGeom prst="rect">
              <a:avLst/>
            </a:prstGeom>
            <a:noFill/>
            <a:ln w="9525">
              <a:noFill/>
            </a:ln>
          </p:spPr>
          <p:txBody>
            <a:bodyPr>
              <a:spAutoFit/>
            </a:bodyPr>
            <a:p>
              <a:pPr indent="0"/>
              <a:r>
                <a:rPr lang="en-US" b="0">
                  <a:latin typeface="方正书宋_GBK" panose="03000509000000000000" charset="-122"/>
                  <a:ea typeface="宋体" panose="02010600030101010101" pitchFamily="2" charset="-122"/>
                  <a:cs typeface="Times New Roman" panose="02020603050405020304" charset="0"/>
                </a:rPr>
                <a:t> </a:t>
              </a:r>
              <a:endParaRPr lang="en-US" altLang="en-US" b="0">
                <a:latin typeface="方正书宋_GBK" panose="03000509000000000000" charset="-122"/>
                <a:ea typeface="宋体" panose="02010600030101010101" pitchFamily="2" charset="-122"/>
                <a:cs typeface="Times New Roman" panose="02020603050405020304" charset="0"/>
              </a:endParaRPr>
            </a:p>
          </p:txBody>
        </p:sp>
        <p:pic>
          <p:nvPicPr>
            <p:cNvPr id="9" name="图片 8"/>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7394" y="6860"/>
              <a:ext cx="1280" cy="880"/>
            </a:xfrm>
            <a:prstGeom prst="rect">
              <a:avLst/>
            </a:prstGeom>
          </p:spPr>
        </p:pic>
      </p:grpSp>
      <p:sp>
        <p:nvSpPr>
          <p:cNvPr id="11" name="文本框 10"/>
          <p:cNvSpPr txBox="1"/>
          <p:nvPr/>
        </p:nvSpPr>
        <p:spPr>
          <a:xfrm>
            <a:off x="5315585" y="2346325"/>
            <a:ext cx="62674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B</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12" name="文本框 11"/>
          <p:cNvSpPr txBox="1"/>
          <p:nvPr/>
        </p:nvSpPr>
        <p:spPr>
          <a:xfrm>
            <a:off x="2930525" y="3987800"/>
            <a:ext cx="409448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微软雅黑" panose="020B0503020204020204" charset="-122"/>
              </a:rPr>
              <a:t>SiO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b="0">
                <a:solidFill>
                  <a:srgbClr val="FF0000"/>
                </a:solidFill>
                <a:latin typeface="微软雅黑" panose="020B0503020204020204" charset="-122"/>
                <a:ea typeface="微软雅黑" panose="020B0503020204020204" charset="-122"/>
                <a:cs typeface="微软雅黑" panose="020B0503020204020204" charset="-122"/>
              </a:rPr>
              <a:t>　</a:t>
            </a:r>
            <a:r>
              <a:rPr lang="en-US" altLang="zh-CN" b="0">
                <a:solidFill>
                  <a:srgbClr val="FF0000"/>
                </a:solidFill>
                <a:latin typeface="微软雅黑" panose="020B0503020204020204" charset="-122"/>
                <a:ea typeface="微软雅黑" panose="020B0503020204020204" charset="-122"/>
                <a:cs typeface="微软雅黑" panose="020B0503020204020204" charset="-122"/>
              </a:rPr>
              <a:t>      </a:t>
            </a:r>
            <a:r>
              <a:rPr lang="en-US" b="0">
                <a:solidFill>
                  <a:srgbClr val="FF0000"/>
                </a:solidFill>
                <a:latin typeface="微软雅黑" panose="020B0503020204020204" charset="-122"/>
                <a:ea typeface="微软雅黑" panose="020B0503020204020204" charset="-122"/>
                <a:cs typeface="微软雅黑" panose="020B0503020204020204" charset="-122"/>
              </a:rPr>
              <a:t>Fe(OH)</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3</a:t>
            </a:r>
            <a:r>
              <a:rPr lang="zh-CN" b="0">
                <a:solidFill>
                  <a:srgbClr val="FF0000"/>
                </a:solidFill>
                <a:latin typeface="微软雅黑" panose="020B0503020204020204" charset="-122"/>
                <a:ea typeface="微软雅黑" panose="020B0503020204020204" charset="-122"/>
                <a:cs typeface="微软雅黑" panose="020B0503020204020204" charset="-122"/>
              </a:rPr>
              <a:t>　</a:t>
            </a:r>
            <a:r>
              <a:rPr lang="en-US" altLang="zh-CN" b="0">
                <a:solidFill>
                  <a:srgbClr val="FF0000"/>
                </a:solidFill>
                <a:latin typeface="微软雅黑" panose="020B0503020204020204" charset="-122"/>
                <a:ea typeface="微软雅黑" panose="020B0503020204020204" charset="-122"/>
                <a:cs typeface="微软雅黑" panose="020B0503020204020204" charset="-122"/>
              </a:rPr>
              <a:t>    </a:t>
            </a:r>
            <a:r>
              <a:rPr lang="en-US" b="0">
                <a:solidFill>
                  <a:srgbClr val="FF0000"/>
                </a:solidFill>
                <a:latin typeface="微软雅黑" panose="020B0503020204020204" charset="-122"/>
                <a:ea typeface="微软雅黑" panose="020B0503020204020204" charset="-122"/>
                <a:cs typeface="微软雅黑" panose="020B0503020204020204" charset="-122"/>
              </a:rPr>
              <a:t>CaSO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4</a:t>
            </a:r>
            <a:endParaRPr lang="en-US" altLang="en-US" b="0" baseline="-25000">
              <a:solidFill>
                <a:srgbClr val="FF0000"/>
              </a:solidFill>
              <a:latin typeface="微软雅黑" panose="020B0503020204020204" charset="-122"/>
              <a:ea typeface="微软雅黑" panose="020B0503020204020204" charset="-122"/>
              <a:cs typeface="微软雅黑" panose="020B0503020204020204" charset="-122"/>
            </a:endParaRPr>
          </a:p>
        </p:txBody>
      </p:sp>
      <p:grpSp>
        <p:nvGrpSpPr>
          <p:cNvPr id="15" name="组合 14"/>
          <p:cNvGrpSpPr/>
          <p:nvPr/>
        </p:nvGrpSpPr>
        <p:grpSpPr>
          <a:xfrm>
            <a:off x="1182370" y="4914900"/>
            <a:ext cx="5932170" cy="323850"/>
            <a:chOff x="1862" y="7740"/>
            <a:chExt cx="9342" cy="510"/>
          </a:xfrm>
        </p:grpSpPr>
        <p:pic>
          <p:nvPicPr>
            <p:cNvPr id="13" name="图片 12"/>
            <p:cNvPicPr>
              <a:picLocks noChangeAspect="1"/>
            </p:cNvPicPr>
            <p:nvPr>
              <p:custDataLst>
                <p:tags r:id="rId5"/>
              </p:custDataLst>
            </p:nvPr>
          </p:nvPicPr>
          <p:blipFill>
            <a:blip r:embed="rId6">
              <a:clrChange>
                <a:clrFrom>
                  <a:srgbClr val="FFFFFF">
                    <a:alpha val="100000"/>
                  </a:srgbClr>
                </a:clrFrom>
                <a:clrTo>
                  <a:srgbClr val="FFFFFF">
                    <a:alpha val="100000"/>
                    <a:alpha val="0"/>
                  </a:srgbClr>
                </a:clrTo>
              </a:clrChange>
            </a:blip>
            <a:stretch>
              <a:fillRect/>
            </a:stretch>
          </p:blipFill>
          <p:spPr>
            <a:xfrm>
              <a:off x="1862" y="7740"/>
              <a:ext cx="6980" cy="460"/>
            </a:xfrm>
            <a:prstGeom prst="rect">
              <a:avLst/>
            </a:prstGeom>
          </p:spPr>
        </p:pic>
        <p:pic>
          <p:nvPicPr>
            <p:cNvPr id="14" name="图片 13"/>
            <p:cNvPicPr>
              <a:picLocks noChangeAspect="1"/>
            </p:cNvPicPr>
            <p:nvPr>
              <p:custDataLst>
                <p:tags r:id="rId7"/>
              </p:custDataLst>
            </p:nvPr>
          </p:nvPicPr>
          <p:blipFill>
            <a:blip r:embed="rId8">
              <a:clrChange>
                <a:clrFrom>
                  <a:srgbClr val="FFFFFF">
                    <a:alpha val="100000"/>
                  </a:srgbClr>
                </a:clrFrom>
                <a:clrTo>
                  <a:srgbClr val="FFFFFF">
                    <a:alpha val="100000"/>
                    <a:alpha val="0"/>
                  </a:srgbClr>
                </a:clrTo>
              </a:clrChange>
            </a:blip>
            <a:stretch>
              <a:fillRect/>
            </a:stretch>
          </p:blipFill>
          <p:spPr>
            <a:xfrm>
              <a:off x="9024" y="7740"/>
              <a:ext cx="2180" cy="510"/>
            </a:xfrm>
            <a:prstGeom prst="rect">
              <a:avLst/>
            </a:prstGeom>
          </p:spPr>
        </p:pic>
      </p:grpSp>
      <p:sp>
        <p:nvSpPr>
          <p:cNvPr id="16" name="文本框 15"/>
          <p:cNvSpPr txBox="1"/>
          <p:nvPr/>
        </p:nvSpPr>
        <p:spPr>
          <a:xfrm>
            <a:off x="4435475" y="5273040"/>
            <a:ext cx="2386330"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除去</a:t>
            </a:r>
            <a:r>
              <a:rPr lang="en-US" b="0">
                <a:solidFill>
                  <a:srgbClr val="FF0000"/>
                </a:solidFill>
                <a:latin typeface="微软雅黑" panose="020B0503020204020204" charset="-122"/>
                <a:ea typeface="微软雅黑" panose="020B0503020204020204" charset="-122"/>
                <a:cs typeface="微软雅黑" panose="020B0503020204020204" charset="-122"/>
              </a:rPr>
              <a:t>Cu</a:t>
            </a:r>
            <a:r>
              <a:rPr lang="en-US" b="0" baseline="30000">
                <a:solidFill>
                  <a:srgbClr val="FF0000"/>
                </a:solidFill>
                <a:latin typeface="微软雅黑" panose="020B0503020204020204" charset="-122"/>
                <a:ea typeface="微软雅黑" panose="020B0503020204020204" charset="-122"/>
                <a:cs typeface="微软雅黑" panose="020B0503020204020204" charset="-122"/>
              </a:rPr>
              <a:t>2+</a:t>
            </a:r>
            <a:endParaRPr lang="en-US" altLang="en-US" b="0" baseline="30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9313545" y="5641340"/>
            <a:ext cx="195199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微软雅黑" panose="020B0503020204020204" charset="-122"/>
              </a:rPr>
              <a:t>CaSO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4</a:t>
            </a:r>
            <a:r>
              <a:rPr lang="zh-CN" b="0">
                <a:solidFill>
                  <a:srgbClr val="FF0000"/>
                </a:solidFill>
                <a:latin typeface="微软雅黑" panose="020B0503020204020204" charset="-122"/>
                <a:ea typeface="微软雅黑" panose="020B0503020204020204" charset="-122"/>
                <a:cs typeface="微软雅黑" panose="020B0503020204020204" charset="-122"/>
              </a:rPr>
              <a:t>　</a:t>
            </a:r>
            <a:r>
              <a:rPr lang="en-US" b="0">
                <a:solidFill>
                  <a:srgbClr val="FF0000"/>
                </a:solidFill>
                <a:latin typeface="微软雅黑" panose="020B0503020204020204" charset="-122"/>
                <a:ea typeface="微软雅黑" panose="020B0503020204020204" charset="-122"/>
                <a:cs typeface="微软雅黑" panose="020B0503020204020204" charset="-122"/>
              </a:rPr>
              <a:t>MgSO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4</a:t>
            </a:r>
            <a:endParaRPr lang="en-US" altLang="en-US" b="0" baseline="-250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pSp>
        <p:nvGrpSpPr>
          <p:cNvPr id="7" name="组合 6"/>
          <p:cNvGrpSpPr/>
          <p:nvPr/>
        </p:nvGrpSpPr>
        <p:grpSpPr>
          <a:xfrm>
            <a:off x="488315" y="927735"/>
            <a:ext cx="11235690" cy="3830320"/>
            <a:chOff x="769" y="1461"/>
            <a:chExt cx="17694" cy="6032"/>
          </a:xfrm>
        </p:grpSpPr>
        <p:sp>
          <p:nvSpPr>
            <p:cNvPr id="3" name="文本框 2"/>
            <p:cNvSpPr txBox="1"/>
            <p:nvPr/>
          </p:nvSpPr>
          <p:spPr>
            <a:xfrm>
              <a:off x="769" y="1461"/>
              <a:ext cx="17695" cy="6033"/>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由题干信息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菱锌矿焙烧再加入</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酸浸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得到含</a:t>
              </a:r>
              <a:r>
                <a:rPr lang="en-US" b="0">
                  <a:latin typeface="微软雅黑" panose="020B0503020204020204" charset="-122"/>
                  <a:ea typeface="微软雅黑" panose="020B0503020204020204" charset="-122"/>
                  <a:cs typeface="微软雅黑" panose="020B0503020204020204" charset="-122"/>
                </a:rPr>
                <a:t>Zn</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Ca</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Mg</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Cu</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加入物质</a:t>
              </a:r>
              <a:r>
                <a:rPr lang="en-US" b="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调节</a:t>
              </a:r>
              <a:r>
                <a:rPr lang="en-US" b="0">
                  <a:latin typeface="微软雅黑" panose="020B0503020204020204" charset="-122"/>
                  <a:ea typeface="微软雅黑" panose="020B0503020204020204" charset="-122"/>
                  <a:cs typeface="微软雅黑" panose="020B0503020204020204" charset="-122"/>
                </a:rPr>
                <a:t>pH=5,</a:t>
              </a:r>
              <a:r>
                <a:rPr lang="zh-CN" b="0">
                  <a:latin typeface="微软雅黑" panose="020B0503020204020204" charset="-122"/>
                  <a:ea typeface="微软雅黑" panose="020B0503020204020204" charset="-122"/>
                  <a:cs typeface="微软雅黑" panose="020B0503020204020204" charset="-122"/>
                </a:rPr>
                <a:t>结合表格数据计算</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当</a:t>
              </a:r>
              <a:r>
                <a:rPr lang="en-US" b="0">
                  <a:latin typeface="微软雅黑" panose="020B0503020204020204" charset="-122"/>
                  <a:ea typeface="微软雅黑" panose="020B0503020204020204" charset="-122"/>
                  <a:cs typeface="微软雅黑" panose="020B0503020204020204" charset="-122"/>
                </a:rPr>
                <a:t>pH=5</a:t>
              </a:r>
              <a:r>
                <a:rPr lang="zh-CN" b="0">
                  <a:latin typeface="微软雅黑" panose="020B0503020204020204" charset="-122"/>
                  <a:ea typeface="微软雅黑" panose="020B0503020204020204" charset="-122"/>
                  <a:cs typeface="微软雅黑" panose="020B0503020204020204" charset="-122"/>
                </a:rPr>
                <a:t>时</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(OH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)=10</a:t>
              </a:r>
              <a:r>
                <a:rPr lang="en-US" b="0" baseline="30000">
                  <a:latin typeface="微软雅黑" panose="020B0503020204020204" charset="-122"/>
                  <a:ea typeface="微软雅黑" panose="020B0503020204020204" charset="-122"/>
                  <a:cs typeface="微软雅黑" panose="020B0503020204020204" charset="-122"/>
                </a:rPr>
                <a:t>-9</a:t>
              </a:r>
              <a:r>
                <a:rPr lang="en-US" b="0">
                  <a:latin typeface="微软雅黑" panose="020B0503020204020204" charset="-122"/>
                  <a:ea typeface="微软雅黑" panose="020B0503020204020204" charset="-122"/>
                  <a:cs typeface="微软雅黑" panose="020B0503020204020204" charset="-122"/>
                </a:rPr>
                <a:t> mol·L</a:t>
              </a:r>
              <a:r>
                <a:rPr lang="en-US" b="0" baseline="3000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=4.0×10</a:t>
              </a:r>
              <a:r>
                <a:rPr lang="en-US" baseline="30000">
                  <a:latin typeface="微软雅黑" panose="020B0503020204020204" charset="-122"/>
                  <a:ea typeface="微软雅黑" panose="020B0503020204020204" charset="-122"/>
                  <a:cs typeface="微软雅黑" panose="020B0503020204020204" charset="-122"/>
                  <a:sym typeface="+mn-ea"/>
                </a:rPr>
                <a:t>-11</a:t>
              </a:r>
              <a:r>
                <a:rPr lang="en-US">
                  <a:latin typeface="微软雅黑" panose="020B0503020204020204" charset="-122"/>
                  <a:ea typeface="微软雅黑" panose="020B0503020204020204" charset="-122"/>
                  <a:cs typeface="微软雅黑" panose="020B0503020204020204" charset="-122"/>
                  <a:sym typeface="+mn-ea"/>
                </a:rPr>
                <a:t> mol·L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&lt;10</a:t>
              </a:r>
              <a:r>
                <a:rPr lang="en-US" baseline="30000">
                  <a:latin typeface="微软雅黑" panose="020B0503020204020204" charset="-122"/>
                  <a:ea typeface="微软雅黑" panose="020B0503020204020204" charset="-122"/>
                  <a:cs typeface="微软雅黑" panose="020B0503020204020204" charset="-122"/>
                  <a:sym typeface="+mn-ea"/>
                </a:rPr>
                <a:t>-5</a:t>
              </a:r>
              <a:r>
                <a:rPr lang="en-US">
                  <a:latin typeface="微软雅黑" panose="020B0503020204020204" charset="-122"/>
                  <a:ea typeface="微软雅黑" panose="020B0503020204020204" charset="-122"/>
                  <a:cs typeface="微软雅黑" panose="020B0503020204020204" charset="-122"/>
                  <a:sym typeface="+mn-ea"/>
                </a:rPr>
                <a:t> mol·L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完全沉淀</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(Cu</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                   =2.2×10</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 mol·L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&gt;10</a:t>
              </a:r>
              <a:r>
                <a:rPr lang="en-US" baseline="30000">
                  <a:latin typeface="微软雅黑" panose="020B0503020204020204" charset="-122"/>
                  <a:ea typeface="微软雅黑" panose="020B0503020204020204" charset="-122"/>
                  <a:cs typeface="微软雅黑" panose="020B0503020204020204" charset="-122"/>
                  <a:sym typeface="+mn-ea"/>
                </a:rPr>
                <a:t>-5</a:t>
              </a:r>
              <a:r>
                <a:rPr lang="en-US">
                  <a:latin typeface="微软雅黑" panose="020B0503020204020204" charset="-122"/>
                  <a:ea typeface="微软雅黑" panose="020B0503020204020204" charset="-122"/>
                  <a:cs typeface="微软雅黑" panose="020B0503020204020204" charset="-122"/>
                  <a:sym typeface="+mn-ea"/>
                </a:rPr>
                <a:t> mol·L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,Cu</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没有完全沉淀</a:t>
              </a:r>
              <a:r>
                <a:rPr lang="en-US">
                  <a:latin typeface="微软雅黑" panose="020B0503020204020204" charset="-122"/>
                  <a:ea typeface="微软雅黑" panose="020B0503020204020204" charset="-122"/>
                  <a:cs typeface="微软雅黑" panose="020B0503020204020204" charset="-122"/>
                  <a:sym typeface="+mn-ea"/>
                </a:rPr>
                <a:t>,Zn(OH)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Fe(OH)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Mg(OH)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Cu(OH)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是同类型的沉淀且</a:t>
              </a:r>
              <a:r>
                <a:rPr lang="en-US" i="1">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sp</a:t>
              </a:r>
              <a:r>
                <a:rPr lang="zh-CN">
                  <a:latin typeface="微软雅黑" panose="020B0503020204020204" charset="-122"/>
                  <a:ea typeface="微软雅黑" panose="020B0503020204020204" charset="-122"/>
                  <a:cs typeface="微软雅黑" panose="020B0503020204020204" charset="-122"/>
                  <a:sym typeface="+mn-ea"/>
                </a:rPr>
                <a:t>均大于</a:t>
              </a:r>
              <a:r>
                <a:rPr lang="en-US">
                  <a:latin typeface="微软雅黑" panose="020B0503020204020204" charset="-122"/>
                  <a:ea typeface="微软雅黑" panose="020B0503020204020204" charset="-122"/>
                  <a:cs typeface="微软雅黑" panose="020B0503020204020204" charset="-122"/>
                  <a:sym typeface="+mn-ea"/>
                </a:rPr>
                <a:t>Cu(OH)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则溶液</a:t>
              </a:r>
              <a:r>
                <a:rPr lang="en-US">
                  <a:latin typeface="微软雅黑" panose="020B0503020204020204" charset="-122"/>
                  <a:ea typeface="微软雅黑" panose="020B0503020204020204" charset="-122"/>
                  <a:cs typeface="微软雅黑" panose="020B0503020204020204" charset="-122"/>
                  <a:sym typeface="+mn-ea"/>
                </a:rPr>
                <a:t>pH=5</a:t>
              </a:r>
              <a:r>
                <a:rPr lang="zh-CN">
                  <a:latin typeface="微软雅黑" panose="020B0503020204020204" charset="-122"/>
                  <a:ea typeface="微软雅黑" panose="020B0503020204020204" charset="-122"/>
                  <a:cs typeface="微软雅黑" panose="020B0503020204020204" charset="-122"/>
                  <a:sym typeface="+mn-ea"/>
                </a:rPr>
                <a:t>时主要是</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形成</a:t>
              </a:r>
              <a:r>
                <a:rPr lang="en-US">
                  <a:latin typeface="微软雅黑" panose="020B0503020204020204" charset="-122"/>
                  <a:ea typeface="微软雅黑" panose="020B0503020204020204" charset="-122"/>
                  <a:cs typeface="微软雅黑" panose="020B0503020204020204" charset="-122"/>
                  <a:sym typeface="+mn-ea"/>
                </a:rPr>
                <a:t>Fe(OH)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沉淀析出</a:t>
              </a:r>
              <a:r>
                <a:rPr lang="en-US">
                  <a:latin typeface="微软雅黑" panose="020B0503020204020204" charset="-122"/>
                  <a:ea typeface="微软雅黑" panose="020B0503020204020204" charset="-122"/>
                  <a:cs typeface="微软雅黑" panose="020B0503020204020204" charset="-122"/>
                  <a:sym typeface="+mn-ea"/>
                </a:rPr>
                <a:t>,CaSO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是微溶物</a:t>
              </a:r>
              <a:r>
                <a:rPr lang="en-US">
                  <a:latin typeface="微软雅黑" panose="020B0503020204020204" charset="-122"/>
                  <a:ea typeface="微软雅黑" panose="020B0503020204020204" charset="-122"/>
                  <a:cs typeface="微软雅黑" panose="020B0503020204020204" charset="-122"/>
                  <a:sym typeface="+mn-ea"/>
                </a:rPr>
                <a:t>,SiO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不溶于酸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故滤渣</a:t>
              </a:r>
              <a:r>
                <a:rPr lang="en-US">
                  <a:latin typeface="微软雅黑" panose="020B0503020204020204" charset="-122"/>
                  <a:ea typeface="微软雅黑" panose="020B0503020204020204" charset="-122"/>
                  <a:cs typeface="微软雅黑" panose="020B0503020204020204" charset="-122"/>
                  <a:sym typeface="+mn-ea"/>
                </a:rPr>
                <a:t>①</a:t>
              </a:r>
              <a:r>
                <a:rPr lang="zh-CN">
                  <a:latin typeface="微软雅黑" panose="020B0503020204020204" charset="-122"/>
                  <a:ea typeface="微软雅黑" panose="020B0503020204020204" charset="-122"/>
                  <a:cs typeface="微软雅黑" panose="020B0503020204020204" charset="-122"/>
                  <a:sym typeface="+mn-ea"/>
                </a:rPr>
                <a:t>的主要成分是</a:t>
              </a:r>
              <a:r>
                <a:rPr lang="en-US">
                  <a:latin typeface="微软雅黑" panose="020B0503020204020204" charset="-122"/>
                  <a:ea typeface="微软雅黑" panose="020B0503020204020204" charset="-122"/>
                  <a:cs typeface="微软雅黑" panose="020B0503020204020204" charset="-122"/>
                  <a:sym typeface="+mn-ea"/>
                </a:rPr>
                <a:t>Fe(OH)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CaSO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SiO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(6)</a:t>
              </a:r>
              <a:r>
                <a:rPr lang="zh-CN">
                  <a:latin typeface="微软雅黑" panose="020B0503020204020204" charset="-122"/>
                  <a:ea typeface="微软雅黑" panose="020B0503020204020204" charset="-122"/>
                  <a:cs typeface="微软雅黑" panose="020B0503020204020204" charset="-122"/>
                  <a:sym typeface="+mn-ea"/>
                </a:rPr>
                <a:t>向滤液</a:t>
              </a:r>
              <a:r>
                <a:rPr lang="en-US">
                  <a:latin typeface="微软雅黑" panose="020B0503020204020204" charset="-122"/>
                  <a:ea typeface="微软雅黑" panose="020B0503020204020204" charset="-122"/>
                  <a:cs typeface="微软雅黑" panose="020B0503020204020204" charset="-122"/>
                  <a:sym typeface="+mn-ea"/>
                </a:rPr>
                <a:t>③</a:t>
              </a:r>
              <a:r>
                <a:rPr lang="zh-CN">
                  <a:latin typeface="微软雅黑" panose="020B0503020204020204" charset="-122"/>
                  <a:ea typeface="微软雅黑" panose="020B0503020204020204" charset="-122"/>
                  <a:cs typeface="微软雅黑" panose="020B0503020204020204" charset="-122"/>
                  <a:sym typeface="+mn-ea"/>
                </a:rPr>
                <a:t>中加入</a:t>
              </a:r>
              <a:r>
                <a:rPr lang="en-US">
                  <a:latin typeface="微软雅黑" panose="020B0503020204020204" charset="-122"/>
                  <a:ea typeface="微软雅黑" panose="020B0503020204020204" charset="-122"/>
                  <a:cs typeface="微软雅黑" panose="020B0503020204020204" charset="-122"/>
                  <a:sym typeface="+mn-ea"/>
                </a:rPr>
                <a:t>HF</a:t>
              </a:r>
              <a:r>
                <a:rPr lang="zh-CN">
                  <a:latin typeface="微软雅黑" panose="020B0503020204020204" charset="-122"/>
                  <a:ea typeface="微软雅黑" panose="020B0503020204020204" charset="-122"/>
                  <a:cs typeface="微软雅黑" panose="020B0503020204020204" charset="-122"/>
                  <a:sym typeface="+mn-ea"/>
                </a:rPr>
                <a:t>脱钙镁</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过滤得到滤渣</a:t>
              </a:r>
              <a:r>
                <a:rPr lang="en-US">
                  <a:latin typeface="微软雅黑" panose="020B0503020204020204" charset="-122"/>
                  <a:ea typeface="微软雅黑" panose="020B0503020204020204" charset="-122"/>
                  <a:cs typeface="微软雅黑" panose="020B0503020204020204" charset="-122"/>
                  <a:sym typeface="+mn-ea"/>
                </a:rPr>
                <a:t>④</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CaF</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MgF</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,CaF</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MgF</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与浓硫酸反应可得到</a:t>
              </a:r>
              <a:r>
                <a:rPr lang="en-US">
                  <a:latin typeface="微软雅黑" panose="020B0503020204020204" charset="-122"/>
                  <a:ea typeface="微软雅黑" panose="020B0503020204020204" charset="-122"/>
                  <a:cs typeface="微软雅黑" panose="020B0503020204020204" charset="-122"/>
                  <a:sym typeface="+mn-ea"/>
                </a:rPr>
                <a:t>HF,</a:t>
              </a:r>
              <a:r>
                <a:rPr lang="zh-CN">
                  <a:latin typeface="微软雅黑" panose="020B0503020204020204" charset="-122"/>
                  <a:ea typeface="微软雅黑" panose="020B0503020204020204" charset="-122"/>
                  <a:cs typeface="微软雅黑" panose="020B0503020204020204" charset="-122"/>
                  <a:sym typeface="+mn-ea"/>
                </a:rPr>
                <a:t>同时得到的副产物为</a:t>
              </a:r>
              <a:r>
                <a:rPr lang="en-US">
                  <a:latin typeface="微软雅黑" panose="020B0503020204020204" charset="-122"/>
                  <a:ea typeface="微软雅黑" panose="020B0503020204020204" charset="-122"/>
                  <a:cs typeface="微软雅黑" panose="020B0503020204020204" charset="-122"/>
                  <a:sym typeface="+mn-ea"/>
                </a:rPr>
                <a:t>CaSO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MgSO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滤液</a:t>
              </a:r>
              <a:r>
                <a:rPr lang="en-US">
                  <a:latin typeface="微软雅黑" panose="020B0503020204020204" charset="-122"/>
                  <a:ea typeface="微软雅黑" panose="020B0503020204020204" charset="-122"/>
                  <a:cs typeface="微软雅黑" panose="020B0503020204020204" charset="-122"/>
                  <a:sym typeface="+mn-ea"/>
                </a:rPr>
                <a:t>④</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ZnSO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溶液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经一系列处理得到</a:t>
              </a:r>
              <a:r>
                <a:rPr lang="en-US">
                  <a:latin typeface="微软雅黑" panose="020B0503020204020204" charset="-122"/>
                  <a:ea typeface="微软雅黑" panose="020B0503020204020204" charset="-122"/>
                  <a:cs typeface="微软雅黑" panose="020B0503020204020204" charset="-122"/>
                  <a:sym typeface="+mn-ea"/>
                </a:rPr>
                <a:t>ZnSO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·7H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14060" y="2149"/>
              <a:ext cx="1687" cy="764"/>
            </a:xfrm>
            <a:prstGeom prst="rect">
              <a:avLst/>
            </a:prstGeom>
            <a:noFill/>
            <a:ln w="9525">
              <a:noFill/>
            </a:ln>
          </p:spPr>
        </p:pic>
        <p:pic>
          <p:nvPicPr>
            <p:cNvPr id="6" name="图片 5"/>
            <p:cNvPicPr/>
            <p:nvPr/>
          </p:nvPicPr>
          <p:blipFill>
            <a:blip r:embed="rId2"/>
            <a:stretch>
              <a:fillRect/>
            </a:stretch>
          </p:blipFill>
          <p:spPr>
            <a:xfrm>
              <a:off x="8137" y="2800"/>
              <a:ext cx="1826" cy="79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57" name="文本框 156"/>
          <p:cNvSpPr txBox="1"/>
          <p:nvPr/>
        </p:nvSpPr>
        <p:spPr>
          <a:xfrm>
            <a:off x="487680" y="864870"/>
            <a:ext cx="11176635" cy="506730"/>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cs typeface="微软雅黑" panose="020B0503020204020204" charset="-122"/>
              </a:rPr>
              <a:t>第三阶段:分离提纯目标产品 </a:t>
            </a:r>
            <a:endParaRPr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36270" y="1371600"/>
          <a:ext cx="11028045" cy="4443095"/>
        </p:xfrm>
        <a:graphic>
          <a:graphicData uri="http://schemas.openxmlformats.org/drawingml/2006/table">
            <a:tbl>
              <a:tblPr/>
              <a:tblGrid>
                <a:gridCol w="2686050"/>
                <a:gridCol w="8341995"/>
              </a:tblGrid>
              <a:tr h="159385">
                <a:tc>
                  <a:txBody>
                    <a:bodyPr/>
                    <a:p>
                      <a:pPr indent="0" algn="ctr">
                        <a:buNone/>
                      </a:pPr>
                      <a:r>
                        <a:rPr lang="en-US" sz="1400" b="0">
                          <a:latin typeface="微软雅黑" panose="020B0503020204020204" charset="-122"/>
                          <a:ea typeface="微软雅黑" panose="020B0503020204020204" charset="-122"/>
                          <a:cs typeface="Calibri" panose="020F0502020204030204" charset="0"/>
                        </a:rPr>
                        <a:t>常考内容</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Calibri" panose="020F0502020204030204" charset="0"/>
                        </a:rPr>
                        <a:t>答题模板</a:t>
                      </a:r>
                      <a:endParaRPr lang="en-US" altLang="en-US" sz="14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2895">
                <a:tc>
                  <a:txBody>
                    <a:bodyPr/>
                    <a:p>
                      <a:pPr indent="0" algn="ctr">
                        <a:buNone/>
                      </a:pPr>
                      <a:r>
                        <a:rPr lang="en-US" sz="1400" b="0">
                          <a:latin typeface="微软雅黑" panose="020B0503020204020204" charset="-122"/>
                          <a:ea typeface="微软雅黑" panose="020B0503020204020204" charset="-122"/>
                          <a:cs typeface="Calibri" panose="020F0502020204030204" charset="0"/>
                        </a:rPr>
                        <a:t>萃取、分液</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实验在分液漏斗中进行。下层液体从下口放出,上层液体从上口倒出</a:t>
                      </a:r>
                      <a:endParaRPr lang="en-US" altLang="en-US" sz="14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2260">
                <a:tc>
                  <a:txBody>
                    <a:bodyPr/>
                    <a:p>
                      <a:pPr indent="0" algn="ctr">
                        <a:buNone/>
                      </a:pPr>
                      <a:r>
                        <a:rPr lang="en-US" sz="1400" b="0">
                          <a:latin typeface="微软雅黑" panose="020B0503020204020204" charset="-122"/>
                          <a:ea typeface="微软雅黑" panose="020B0503020204020204" charset="-122"/>
                          <a:cs typeface="Calibri" panose="020F0502020204030204" charset="0"/>
                        </a:rPr>
                        <a:t>蒸馏或分馏</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Calibri" panose="020F0502020204030204" charset="0"/>
                        </a:rPr>
                        <a:t>分离沸点相差较大且互溶的液体</a:t>
                      </a:r>
                      <a:endParaRPr lang="en-US" altLang="en-US" sz="14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2260">
                <a:tc>
                  <a:txBody>
                    <a:bodyPr/>
                    <a:p>
                      <a:pPr indent="0" algn="ctr">
                        <a:buNone/>
                      </a:pPr>
                      <a:r>
                        <a:rPr lang="en-US" sz="1400" b="0">
                          <a:latin typeface="微软雅黑" panose="020B0503020204020204" charset="-122"/>
                          <a:ea typeface="微软雅黑" panose="020B0503020204020204" charset="-122"/>
                          <a:cs typeface="Calibri" panose="020F0502020204030204" charset="0"/>
                        </a:rPr>
                        <a:t>减压蒸馏</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减小压强,使液体沸点降低,防止物质受热分解</a:t>
                      </a:r>
                      <a:endParaRPr lang="en-US" altLang="en-US" sz="14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59385">
                <a:tc>
                  <a:txBody>
                    <a:bodyPr/>
                    <a:p>
                      <a:pPr indent="0" algn="ctr">
                        <a:buNone/>
                      </a:pPr>
                      <a:r>
                        <a:rPr lang="en-US" sz="1400" b="0">
                          <a:latin typeface="微软雅黑" panose="020B0503020204020204" charset="-122"/>
                          <a:ea typeface="微软雅黑" panose="020B0503020204020204" charset="-122"/>
                          <a:cs typeface="Calibri" panose="020F0502020204030204" charset="0"/>
                        </a:rPr>
                        <a:t>冷却法</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Calibri" panose="020F0502020204030204" charset="0"/>
                        </a:rPr>
                        <a:t>利用气体易液化的特点分离物质</a:t>
                      </a:r>
                      <a:endParaRPr lang="en-US" altLang="en-US" sz="14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65810">
                <a:tc>
                  <a:txBody>
                    <a:bodyPr/>
                    <a:p>
                      <a:pPr indent="0" algn="ctr">
                        <a:buNone/>
                      </a:pPr>
                      <a:r>
                        <a:rPr lang="en-US" sz="1400" b="0">
                          <a:latin typeface="微软雅黑" panose="020B0503020204020204" charset="-122"/>
                          <a:ea typeface="微软雅黑" panose="020B0503020204020204" charset="-122"/>
                          <a:cs typeface="微软雅黑" panose="020B0503020204020204" charset="-122"/>
                        </a:rPr>
                        <a:t>结晶(重结晶)</a:t>
                      </a:r>
                      <a:endParaRPr lang="en-US" altLang="en-US" sz="14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溶液中含两种及两种以上溶质时,要得到溶解度受温度影响小的溶质——蒸发结晶,趁热过滤,如除去NaCl中少量的KCl;要得到溶解度受温度影响大的溶质——蒸发浓缩、冷却结晶、过滤,如除去KCl中少量的NaCl</a:t>
                      </a:r>
                      <a:endParaRPr lang="en-US" altLang="en-US" sz="14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3530">
                <a:tc>
                  <a:txBody>
                    <a:bodyPr/>
                    <a:p>
                      <a:pPr indent="0" algn="ctr">
                        <a:buNone/>
                      </a:pPr>
                      <a:r>
                        <a:rPr lang="en-US" sz="1400" b="0">
                          <a:latin typeface="微软雅黑" panose="020B0503020204020204" charset="-122"/>
                          <a:ea typeface="微软雅黑" panose="020B0503020204020204" charset="-122"/>
                          <a:cs typeface="微软雅黑" panose="020B0503020204020204" charset="-122"/>
                        </a:rPr>
                        <a:t>过滤(或抽滤)</a:t>
                      </a:r>
                      <a:endParaRPr lang="en-US" altLang="en-US" sz="14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Calibri" panose="020F0502020204030204" charset="0"/>
                        </a:rPr>
                        <a:t>分离难溶物和易溶物</a:t>
                      </a:r>
                      <a:endParaRPr lang="en-US" altLang="en-US" sz="14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2260">
                <a:tc>
                  <a:txBody>
                    <a:bodyPr/>
                    <a:p>
                      <a:pPr indent="0" algn="ctr">
                        <a:buNone/>
                      </a:pPr>
                      <a:r>
                        <a:rPr lang="en-US" sz="1400" b="0">
                          <a:latin typeface="微软雅黑" panose="020B0503020204020204" charset="-122"/>
                          <a:ea typeface="微软雅黑" panose="020B0503020204020204" charset="-122"/>
                          <a:cs typeface="Calibri" panose="020F0502020204030204" charset="0"/>
                        </a:rPr>
                        <a:t>洗涤的目的</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Calibri" panose="020F0502020204030204" charset="0"/>
                        </a:rPr>
                        <a:t>去除晶体表面的杂质</a:t>
                      </a:r>
                      <a:endParaRPr lang="en-US" altLang="en-US" sz="14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63550">
                <a:tc>
                  <a:txBody>
                    <a:bodyPr/>
                    <a:p>
                      <a:pPr indent="0" algn="ctr">
                        <a:buNone/>
                      </a:pPr>
                      <a:r>
                        <a:rPr lang="en-US" sz="1400" b="0">
                          <a:latin typeface="微软雅黑" panose="020B0503020204020204" charset="-122"/>
                          <a:ea typeface="微软雅黑" panose="020B0503020204020204" charset="-122"/>
                          <a:cs typeface="Calibri" panose="020F0502020204030204" charset="0"/>
                        </a:rPr>
                        <a:t>洗涤剂选择</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蒸馏水、冰水、有机溶剂及相应盐的饱和溶液等;如酒精可降低晶体溶解损失,除去表面的水,且酒精易挥发</a:t>
                      </a:r>
                      <a:endParaRPr lang="en-US" altLang="en-US" sz="14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63550">
                <a:tc>
                  <a:txBody>
                    <a:bodyPr/>
                    <a:p>
                      <a:pPr indent="0" algn="ctr">
                        <a:buNone/>
                      </a:pPr>
                      <a:r>
                        <a:rPr lang="en-US" sz="1400" b="0">
                          <a:latin typeface="微软雅黑" panose="020B0503020204020204" charset="-122"/>
                          <a:ea typeface="微软雅黑" panose="020B0503020204020204" charset="-122"/>
                          <a:cs typeface="Calibri" panose="020F0502020204030204" charset="0"/>
                        </a:rPr>
                        <a:t>洗涤沉淀操作</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沿着玻璃棒向过滤器中加入蒸馏水(或其他溶剂)至浸没沉淀,待水自然流下后,重复以上操作2~3次</a:t>
                      </a:r>
                      <a:endParaRPr lang="en-US" altLang="en-US" sz="14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15315">
                <a:tc>
                  <a:txBody>
                    <a:bodyPr/>
                    <a:p>
                      <a:pPr indent="0" algn="ctr">
                        <a:buNone/>
                      </a:pPr>
                      <a:r>
                        <a:rPr lang="en-US" sz="1400" b="0">
                          <a:latin typeface="微软雅黑" panose="020B0503020204020204" charset="-122"/>
                          <a:ea typeface="微软雅黑" panose="020B0503020204020204" charset="-122"/>
                          <a:cs typeface="Calibri" panose="020F0502020204030204" charset="0"/>
                        </a:rPr>
                        <a:t>检验沉淀是否洗涤干净</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取少许最后一次洗涤液于试管中,滴加××试剂(可与某种杂质离子反应且有明显现象),如果没有明显现象,说明洗涤干净;否则说明沉淀未洗涤干净</a:t>
                      </a:r>
                      <a:endParaRPr lang="en-US" altLang="en-US" sz="14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2895">
                <a:tc>
                  <a:txBody>
                    <a:bodyPr/>
                    <a:p>
                      <a:pPr indent="0" algn="ctr">
                        <a:buNone/>
                      </a:pPr>
                      <a:r>
                        <a:rPr lang="en-US" sz="1400" b="0">
                          <a:latin typeface="微软雅黑" panose="020B0503020204020204" charset="-122"/>
                          <a:ea typeface="微软雅黑" panose="020B0503020204020204" charset="-122"/>
                          <a:cs typeface="Calibri" panose="020F0502020204030204" charset="0"/>
                        </a:rPr>
                        <a:t>晶体干燥</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自然晾干、滤纸吸干、在干燥器中干燥、烘干(热稳定性较好)、低温烘干</a:t>
                      </a:r>
                      <a:endParaRPr lang="en-US" altLang="en-US" sz="14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57" name="文本框 156"/>
          <p:cNvSpPr txBox="1"/>
          <p:nvPr/>
        </p:nvSpPr>
        <p:spPr>
          <a:xfrm>
            <a:off x="487680" y="864870"/>
            <a:ext cx="11176635" cy="506730"/>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cs typeface="微软雅黑" panose="020B0503020204020204" charset="-122"/>
              </a:rPr>
              <a:t>第三阶段:分离提纯目标产品 </a:t>
            </a:r>
            <a:endParaRPr b="0">
              <a:latin typeface="微软雅黑" panose="020B0503020204020204" charset="-122"/>
              <a:ea typeface="微软雅黑" panose="020B0503020204020204" charset="-122"/>
              <a:cs typeface="微软雅黑" panose="020B0503020204020204" charset="-122"/>
            </a:endParaRPr>
          </a:p>
        </p:txBody>
      </p:sp>
      <p:pic>
        <p:nvPicPr>
          <p:cNvPr id="520" name="image508.jpeg"/>
          <p:cNvPicPr>
            <a:picLocks noChangeAspect="1"/>
          </p:cNvPicPr>
          <p:nvPr>
            <p:custDataLst>
              <p:tags r:id="rId1"/>
            </p:custDataLst>
          </p:nvPr>
        </p:nvPicPr>
        <p:blipFill>
          <a:blip r:embed="rId2"/>
          <a:stretch>
            <a:fillRect/>
          </a:stretch>
        </p:blipFill>
        <p:spPr>
          <a:xfrm>
            <a:off x="2844165" y="1806575"/>
            <a:ext cx="5604510" cy="3244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57" name="文本框 156"/>
          <p:cNvSpPr txBox="1"/>
          <p:nvPr/>
        </p:nvSpPr>
        <p:spPr>
          <a:xfrm>
            <a:off x="487680" y="864870"/>
            <a:ext cx="11176635" cy="92202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4</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高考高频题型及趋势题型</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(1)高频题型:制备类工艺流程 </a:t>
            </a:r>
            <a:endParaRPr b="0">
              <a:latin typeface="微软雅黑" panose="020B0503020204020204" charset="-122"/>
              <a:ea typeface="微软雅黑" panose="020B0503020204020204" charset="-122"/>
              <a:cs typeface="微软雅黑" panose="020B0503020204020204" charset="-122"/>
            </a:endParaRPr>
          </a:p>
        </p:txBody>
      </p:sp>
      <p:sp>
        <p:nvSpPr>
          <p:cNvPr id="160" name="文本框 159"/>
          <p:cNvSpPr txBox="1"/>
          <p:nvPr/>
        </p:nvSpPr>
        <p:spPr>
          <a:xfrm>
            <a:off x="488950" y="1677670"/>
            <a:ext cx="11175365" cy="506730"/>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b="0">
                <a:solidFill>
                  <a:srgbClr val="FF0000"/>
                </a:solidFill>
                <a:latin typeface="微软雅黑" panose="020B0503020204020204" charset="-122"/>
                <a:ea typeface="微软雅黑" panose="020B0503020204020204" charset="-122"/>
                <a:cs typeface="微软雅黑" panose="020B0503020204020204" charset="-122"/>
              </a:rPr>
              <a:t>2</a:t>
            </a:r>
            <a:r>
              <a:rPr lang="en-US" b="0">
                <a:latin typeface="仿宋" panose="02010609060101010101" charset="-122"/>
                <a:ea typeface="仿宋" panose="02010609060101010101" charset="-122"/>
                <a:cs typeface="仿宋" panose="02010609060101010101" charset="-122"/>
              </a:rPr>
              <a:t> [</a:t>
            </a:r>
            <a:r>
              <a:rPr lang="zh-CN" b="0">
                <a:latin typeface="仿宋" panose="02010609060101010101" charset="-122"/>
                <a:ea typeface="仿宋" panose="02010609060101010101" charset="-122"/>
                <a:cs typeface="仿宋" panose="02010609060101010101" charset="-122"/>
              </a:rPr>
              <a:t>全国甲</a:t>
            </a:r>
            <a:r>
              <a:rPr lang="en-US" b="0">
                <a:latin typeface="仿宋" panose="02010609060101010101" charset="-122"/>
                <a:ea typeface="仿宋" panose="02010609060101010101" charset="-122"/>
                <a:cs typeface="仿宋" panose="02010609060101010101" charset="-122"/>
              </a:rPr>
              <a:t>2023</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26,14</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en-US" b="0">
                <a:latin typeface="微软雅黑" panose="020B0503020204020204" charset="-122"/>
                <a:ea typeface="微软雅黑" panose="020B0503020204020204" charset="-122"/>
                <a:cs typeface="微软雅黑" panose="020B0503020204020204" charset="-122"/>
              </a:rPr>
              <a:t>BaTiO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是一种压电材料。以</a:t>
            </a:r>
            <a:r>
              <a:rPr lang="en-US" b="0">
                <a:latin typeface="微软雅黑" panose="020B0503020204020204" charset="-122"/>
                <a:ea typeface="微软雅黑" panose="020B0503020204020204" charset="-122"/>
                <a:cs typeface="微软雅黑" panose="020B0503020204020204" charset="-122"/>
              </a:rPr>
              <a:t>BaSO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为原料</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采用下列路线可制备粉状</a:t>
            </a:r>
            <a:r>
              <a:rPr lang="en-US" b="0">
                <a:latin typeface="微软雅黑" panose="020B0503020204020204" charset="-122"/>
                <a:ea typeface="微软雅黑" panose="020B0503020204020204" charset="-122"/>
                <a:cs typeface="微软雅黑" panose="020B0503020204020204" charset="-122"/>
              </a:rPr>
              <a:t>BaTiO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523" name="image511.jpeg"/>
          <p:cNvPicPr>
            <a:picLocks noChangeAspect="1"/>
          </p:cNvPicPr>
          <p:nvPr>
            <p:custDataLst>
              <p:tags r:id="rId1"/>
            </p:custDataLst>
          </p:nvPr>
        </p:nvPicPr>
        <p:blipFill>
          <a:blip r:embed="rId2"/>
          <a:stretch>
            <a:fillRect/>
          </a:stretch>
        </p:blipFill>
        <p:spPr>
          <a:xfrm>
            <a:off x="2907030" y="2272030"/>
            <a:ext cx="6209030" cy="3065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62" name="文本框 161"/>
          <p:cNvSpPr txBox="1"/>
          <p:nvPr/>
        </p:nvSpPr>
        <p:spPr>
          <a:xfrm>
            <a:off x="3968750" y="7506970"/>
            <a:ext cx="5080000" cy="368300"/>
          </a:xfrm>
          <a:prstGeom prst="rect">
            <a:avLst/>
          </a:prstGeom>
          <a:noFill/>
          <a:ln w="9525">
            <a:noFill/>
          </a:ln>
        </p:spPr>
        <p:txBody>
          <a:bodyPr>
            <a:spAutoFit/>
          </a:bodyPr>
          <a:p>
            <a:pPr indent="0"/>
            <a:r>
              <a:rPr lang="en-US" b="0">
                <a:solidFill>
                  <a:srgbClr val="ABD8DA"/>
                </a:solidFill>
                <a:latin typeface="NEU-BZ" charset="0"/>
                <a:ea typeface="宋体" panose="02010600030101010101" pitchFamily="2" charset="-122"/>
              </a:rPr>
              <a:t> </a:t>
            </a:r>
            <a:endParaRPr lang="en-US" altLang="en-US" b="0">
              <a:solidFill>
                <a:srgbClr val="ABD8DA"/>
              </a:solidFill>
              <a:latin typeface="NEU-BZ" charset="0"/>
              <a:ea typeface="宋体" panose="02010600030101010101" pitchFamily="2" charset="-122"/>
            </a:endParaRPr>
          </a:p>
        </p:txBody>
      </p:sp>
      <p:grpSp>
        <p:nvGrpSpPr>
          <p:cNvPr id="8" name="组合 7"/>
          <p:cNvGrpSpPr/>
          <p:nvPr/>
        </p:nvGrpSpPr>
        <p:grpSpPr>
          <a:xfrm>
            <a:off x="646430" y="1014730"/>
            <a:ext cx="10867390" cy="5405755"/>
            <a:chOff x="1018" y="1326"/>
            <a:chExt cx="17114" cy="8513"/>
          </a:xfrm>
        </p:grpSpPr>
        <p:sp>
          <p:nvSpPr>
            <p:cNvPr id="3" name="文本框 2"/>
            <p:cNvSpPr txBox="1"/>
            <p:nvPr/>
          </p:nvSpPr>
          <p:spPr>
            <a:xfrm>
              <a:off x="1018" y="1326"/>
              <a:ext cx="17114" cy="8513"/>
            </a:xfrm>
            <a:prstGeom prst="rect">
              <a:avLst/>
            </a:prstGeom>
            <a:noFill/>
            <a:ln w="9525">
              <a:noFill/>
            </a:ln>
          </p:spPr>
          <p:txBody>
            <a:bodyPr wrap="square">
              <a:spAutoFit/>
            </a:bodyPr>
            <a:p>
              <a:pPr indent="0">
                <a:lnSpc>
                  <a:spcPct val="120000"/>
                </a:lnSpc>
                <a:spcBef>
                  <a:spcPts val="0"/>
                </a:spcBef>
                <a:spcAft>
                  <a:spcPts val="0"/>
                </a:spcAft>
              </a:pPr>
              <a:r>
                <a:rPr lang="zh-CN" b="0">
                  <a:latin typeface="微软雅黑" panose="020B0503020204020204" charset="-122"/>
                  <a:ea typeface="微软雅黑" panose="020B0503020204020204" charset="-122"/>
                  <a:cs typeface="微软雅黑" panose="020B0503020204020204" charset="-122"/>
                </a:rPr>
                <a:t>回答下列问题</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焙烧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步骤中碳粉的主要作用是</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endParaRPr lang="en-US" b="0">
                <a:solidFill>
                  <a:srgbClr val="ABD8DA"/>
                </a:solidFill>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en-US" b="1">
                  <a:solidFill>
                    <a:srgbClr val="ABD8DA"/>
                  </a:solidFill>
                  <a:latin typeface="微软雅黑" panose="020B0503020204020204" charset="-122"/>
                  <a:ea typeface="微软雅黑" panose="020B0503020204020204" charset="-122"/>
                  <a:cs typeface="微软雅黑" panose="020B0503020204020204" charset="-122"/>
                </a:rPr>
                <a:t>BaSO</a:t>
              </a:r>
              <a:r>
                <a:rPr lang="en-US" b="1" baseline="-25000">
                  <a:solidFill>
                    <a:srgbClr val="ABD8DA"/>
                  </a:solidFill>
                  <a:latin typeface="微软雅黑" panose="020B0503020204020204" charset="-122"/>
                  <a:ea typeface="微软雅黑" panose="020B0503020204020204" charset="-122"/>
                  <a:cs typeface="微软雅黑" panose="020B0503020204020204" charset="-122"/>
                </a:rPr>
                <a:t>4</a:t>
              </a:r>
              <a:r>
                <a:rPr lang="zh-CN" b="1">
                  <a:solidFill>
                    <a:srgbClr val="ABD8DA"/>
                  </a:solidFill>
                  <a:latin typeface="微软雅黑" panose="020B0503020204020204" charset="-122"/>
                  <a:ea typeface="微软雅黑" panose="020B0503020204020204" charset="-122"/>
                  <a:cs typeface="微软雅黑" panose="020B0503020204020204" charset="-122"/>
                </a:rPr>
                <a:t>转变为</a:t>
              </a:r>
              <a:r>
                <a:rPr lang="en-US" b="1">
                  <a:solidFill>
                    <a:srgbClr val="ABD8DA"/>
                  </a:solidFill>
                  <a:latin typeface="微软雅黑" panose="020B0503020204020204" charset="-122"/>
                  <a:ea typeface="微软雅黑" panose="020B0503020204020204" charset="-122"/>
                  <a:cs typeface="微软雅黑" panose="020B0503020204020204" charset="-122"/>
                </a:rPr>
                <a:t>BaS,S</a:t>
              </a:r>
              <a:r>
                <a:rPr lang="zh-CN" b="1">
                  <a:solidFill>
                    <a:srgbClr val="ABD8DA"/>
                  </a:solidFill>
                  <a:latin typeface="微软雅黑" panose="020B0503020204020204" charset="-122"/>
                  <a:ea typeface="微软雅黑" panose="020B0503020204020204" charset="-122"/>
                  <a:cs typeface="微软雅黑" panose="020B0503020204020204" charset="-122"/>
                </a:rPr>
                <a:t>元素化合价降低</a:t>
              </a:r>
              <a:r>
                <a:rPr lang="en-US" b="1">
                  <a:solidFill>
                    <a:srgbClr val="ABD8DA"/>
                  </a:solidFill>
                  <a:latin typeface="微软雅黑" panose="020B0503020204020204" charset="-122"/>
                  <a:ea typeface="微软雅黑" panose="020B0503020204020204" charset="-122"/>
                  <a:cs typeface="微软雅黑" panose="020B0503020204020204" charset="-122"/>
                </a:rPr>
                <a:t>,</a:t>
              </a:r>
              <a:r>
                <a:rPr lang="zh-CN" b="1">
                  <a:solidFill>
                    <a:srgbClr val="ABD8DA"/>
                  </a:solidFill>
                  <a:latin typeface="微软雅黑" panose="020B0503020204020204" charset="-122"/>
                  <a:ea typeface="微软雅黑" panose="020B0503020204020204" charset="-122"/>
                  <a:cs typeface="微软雅黑" panose="020B0503020204020204" charset="-122"/>
                </a:rPr>
                <a:t>被碳粉还原</a:t>
              </a:r>
              <a:endParaRPr lang="en-US" b="1">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焙烧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后固体产物有</a:t>
              </a:r>
              <a:r>
                <a:rPr lang="en-US" b="0">
                  <a:latin typeface="微软雅黑" panose="020B0503020204020204" charset="-122"/>
                  <a:ea typeface="微软雅黑" panose="020B0503020204020204" charset="-122"/>
                  <a:cs typeface="微软雅黑" panose="020B0503020204020204" charset="-122"/>
                </a:rPr>
                <a:t>BaCl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、易溶于水的</a:t>
              </a:r>
              <a:r>
                <a:rPr lang="en-US" b="0">
                  <a:latin typeface="微软雅黑" panose="020B0503020204020204" charset="-122"/>
                  <a:ea typeface="微软雅黑" panose="020B0503020204020204" charset="-122"/>
                  <a:cs typeface="微软雅黑" panose="020B0503020204020204" charset="-122"/>
                </a:rPr>
                <a:t>BaS</a:t>
              </a:r>
              <a:r>
                <a:rPr lang="zh-CN" b="0">
                  <a:latin typeface="微软雅黑" panose="020B0503020204020204" charset="-122"/>
                  <a:ea typeface="微软雅黑" panose="020B0503020204020204" charset="-122"/>
                  <a:cs typeface="微软雅黑" panose="020B0503020204020204" charset="-122"/>
                </a:rPr>
                <a:t>和微溶于水的</a:t>
              </a:r>
              <a:r>
                <a:rPr lang="en-US" b="0">
                  <a:latin typeface="微软雅黑" panose="020B0503020204020204" charset="-122"/>
                  <a:ea typeface="微软雅黑" panose="020B0503020204020204" charset="-122"/>
                  <a:cs typeface="微软雅黑" panose="020B0503020204020204" charset="-122"/>
                </a:rPr>
                <a:t>CaS</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浸取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时主要反应的离子方程式为</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endParaRPr lang="en-US" b="0">
                <a:solidFill>
                  <a:srgbClr val="ABD8DA"/>
                </a:solidFill>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en-US" b="1">
                  <a:solidFill>
                    <a:srgbClr val="ABD8DA"/>
                  </a:solidFill>
                  <a:latin typeface="微软雅黑" panose="020B0503020204020204" charset="-122"/>
                  <a:ea typeface="微软雅黑" panose="020B0503020204020204" charset="-122"/>
                  <a:cs typeface="微软雅黑" panose="020B0503020204020204" charset="-122"/>
                </a:rPr>
                <a:t>BaS</a:t>
              </a:r>
              <a:r>
                <a:rPr lang="zh-CN" b="1">
                  <a:solidFill>
                    <a:srgbClr val="ABD8DA"/>
                  </a:solidFill>
                  <a:latin typeface="微软雅黑" panose="020B0503020204020204" charset="-122"/>
                  <a:ea typeface="微软雅黑" panose="020B0503020204020204" charset="-122"/>
                  <a:cs typeface="微软雅黑" panose="020B0503020204020204" charset="-122"/>
                </a:rPr>
                <a:t>与过量的</a:t>
              </a:r>
              <a:r>
                <a:rPr lang="en-US" b="1">
                  <a:solidFill>
                    <a:srgbClr val="ABD8DA"/>
                  </a:solidFill>
                  <a:latin typeface="微软雅黑" panose="020B0503020204020204" charset="-122"/>
                  <a:ea typeface="微软雅黑" panose="020B0503020204020204" charset="-122"/>
                  <a:cs typeface="微软雅黑" panose="020B0503020204020204" charset="-122"/>
                </a:rPr>
                <a:t>CaCl</a:t>
              </a:r>
              <a:r>
                <a:rPr lang="en-US" b="1" baseline="-25000">
                  <a:solidFill>
                    <a:srgbClr val="ABD8DA"/>
                  </a:solidFill>
                  <a:latin typeface="微软雅黑" panose="020B0503020204020204" charset="-122"/>
                  <a:ea typeface="微软雅黑" panose="020B0503020204020204" charset="-122"/>
                  <a:cs typeface="微软雅黑" panose="020B0503020204020204" charset="-122"/>
                </a:rPr>
                <a:t>2</a:t>
              </a:r>
              <a:r>
                <a:rPr lang="zh-CN" b="1">
                  <a:solidFill>
                    <a:srgbClr val="ABD8DA"/>
                  </a:solidFill>
                  <a:latin typeface="微软雅黑" panose="020B0503020204020204" charset="-122"/>
                  <a:ea typeface="微软雅黑" panose="020B0503020204020204" charset="-122"/>
                  <a:cs typeface="微软雅黑" panose="020B0503020204020204" charset="-122"/>
                </a:rPr>
                <a:t>可以发生复分解反应生成硫化钙沉淀</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酸化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步骤应选用的酸是</a:t>
              </a:r>
              <a:r>
                <a:rPr lang="zh-CN"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填序号</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a.</a:t>
              </a:r>
              <a:r>
                <a:rPr lang="zh-CN" b="0">
                  <a:latin typeface="微软雅黑" panose="020B0503020204020204" charset="-122"/>
                  <a:ea typeface="微软雅黑" panose="020B0503020204020204" charset="-122"/>
                  <a:cs typeface="微软雅黑" panose="020B0503020204020204" charset="-122"/>
                </a:rPr>
                <a:t>稀硫酸　　　　　　</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浓硫酸</a:t>
              </a:r>
              <a:r>
                <a:rPr lang="en-US" alt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盐酸	</a:t>
              </a:r>
              <a:r>
                <a:rPr lang="en-US" alt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d.</a:t>
              </a:r>
              <a:r>
                <a:rPr lang="zh-CN" b="0">
                  <a:latin typeface="微软雅黑" panose="020B0503020204020204" charset="-122"/>
                  <a:ea typeface="微软雅黑" panose="020B0503020204020204" charset="-122"/>
                  <a:cs typeface="微软雅黑" panose="020B0503020204020204" charset="-122"/>
                </a:rPr>
                <a:t>磷酸</a:t>
              </a:r>
              <a:endParaRPr lang="zh-CN"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a:t>
              </a:r>
              <a:r>
                <a:rPr lang="zh-CN" b="1">
                  <a:solidFill>
                    <a:srgbClr val="ABD8DA"/>
                  </a:solidFill>
                  <a:latin typeface="微软雅黑" panose="020B0503020204020204" charset="-122"/>
                  <a:ea typeface="微软雅黑" panose="020B0503020204020204" charset="-122"/>
                  <a:cs typeface="微软雅黑" panose="020B0503020204020204" charset="-122"/>
                  <a:sym typeface="+mn-ea"/>
                </a:rPr>
                <a:t>浸取</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a:t>
              </a:r>
              <a:r>
                <a:rPr lang="zh-CN" b="1">
                  <a:solidFill>
                    <a:srgbClr val="ABD8DA"/>
                  </a:solidFill>
                  <a:latin typeface="微软雅黑" panose="020B0503020204020204" charset="-122"/>
                  <a:ea typeface="微软雅黑" panose="020B0503020204020204" charset="-122"/>
                  <a:cs typeface="微软雅黑" panose="020B0503020204020204" charset="-122"/>
                  <a:sym typeface="+mn-ea"/>
                </a:rPr>
                <a:t>后滤液中溶质为</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BaCl</a:t>
              </a:r>
              <a:r>
                <a:rPr lang="en-US" b="1" baseline="-25000">
                  <a:solidFill>
                    <a:srgbClr val="ABD8DA"/>
                  </a:solidFill>
                  <a:latin typeface="微软雅黑" panose="020B0503020204020204" charset="-122"/>
                  <a:ea typeface="微软雅黑" panose="020B0503020204020204" charset="-122"/>
                  <a:cs typeface="微软雅黑" panose="020B0503020204020204" charset="-122"/>
                  <a:sym typeface="+mn-ea"/>
                </a:rPr>
                <a:t>2</a:t>
              </a:r>
              <a:r>
                <a:rPr lang="zh-CN" b="1">
                  <a:solidFill>
                    <a:srgbClr val="ABD8DA"/>
                  </a:solidFill>
                  <a:latin typeface="微软雅黑" panose="020B0503020204020204" charset="-122"/>
                  <a:ea typeface="微软雅黑" panose="020B0503020204020204" charset="-122"/>
                  <a:cs typeface="微软雅黑" panose="020B0503020204020204" charset="-122"/>
                  <a:sym typeface="+mn-ea"/>
                </a:rPr>
                <a:t>和</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BaS,</a:t>
              </a:r>
              <a:r>
                <a:rPr lang="zh-CN" b="1">
                  <a:solidFill>
                    <a:srgbClr val="ABD8DA"/>
                  </a:solidFill>
                  <a:latin typeface="微软雅黑" panose="020B0503020204020204" charset="-122"/>
                  <a:ea typeface="微软雅黑" panose="020B0503020204020204" charset="-122"/>
                  <a:cs typeface="微软雅黑" panose="020B0503020204020204" charset="-122"/>
                  <a:sym typeface="+mn-ea"/>
                </a:rPr>
                <a:t>继续加入</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HCl</a:t>
              </a:r>
              <a:r>
                <a:rPr lang="zh-CN" b="1">
                  <a:solidFill>
                    <a:srgbClr val="ABD8DA"/>
                  </a:solidFill>
                  <a:latin typeface="微软雅黑" panose="020B0503020204020204" charset="-122"/>
                  <a:ea typeface="微软雅黑" panose="020B0503020204020204" charset="-122"/>
                  <a:cs typeface="微软雅黑" panose="020B0503020204020204" charset="-122"/>
                  <a:sym typeface="+mn-ea"/>
                </a:rPr>
                <a:t>使溶质全部转化为</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BaCl</a:t>
              </a:r>
              <a:r>
                <a:rPr lang="en-US" b="1" baseline="-25000">
                  <a:solidFill>
                    <a:srgbClr val="ABD8DA"/>
                  </a:solidFill>
                  <a:latin typeface="微软雅黑" panose="020B0503020204020204" charset="-122"/>
                  <a:ea typeface="微软雅黑" panose="020B0503020204020204" charset="-122"/>
                  <a:cs typeface="微软雅黑" panose="020B0503020204020204" charset="-122"/>
                  <a:sym typeface="+mn-ea"/>
                </a:rPr>
                <a:t>2</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a:t>
              </a:r>
              <a:r>
                <a:rPr lang="zh-CN" b="1">
                  <a:solidFill>
                    <a:srgbClr val="ABD8DA"/>
                  </a:solidFill>
                  <a:latin typeface="微软雅黑" panose="020B0503020204020204" charset="-122"/>
                  <a:ea typeface="微软雅黑" panose="020B0503020204020204" charset="-122"/>
                  <a:cs typeface="微软雅黑" panose="020B0503020204020204" charset="-122"/>
                  <a:sym typeface="+mn-ea"/>
                </a:rPr>
                <a:t>便于后续处理</a:t>
              </a:r>
              <a:endParaRPr lang="en-US" b="1">
                <a:latin typeface="微软雅黑" panose="020B0503020204020204" charset="-122"/>
                <a:ea typeface="微软雅黑" panose="020B0503020204020204" charset="-122"/>
                <a:cs typeface="微软雅黑" panose="020B0503020204020204" charset="-122"/>
                <a:sym typeface="+mn-ea"/>
              </a:endParaRPr>
            </a:p>
            <a:p>
              <a:pPr indent="0">
                <a:lnSpc>
                  <a:spcPct val="120000"/>
                </a:lnSpc>
                <a:spcBef>
                  <a:spcPts val="0"/>
                </a:spcBef>
                <a:spcAft>
                  <a:spcPts val="0"/>
                </a:spcAft>
              </a:pPr>
              <a:r>
                <a:rPr lang="en-US">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如果焙烧后的</a:t>
              </a:r>
              <a:r>
                <a:rPr lang="zh-CN" u="wavy">
                  <a:latin typeface="微软雅黑" panose="020B0503020204020204" charset="-122"/>
                  <a:ea typeface="微软雅黑" panose="020B0503020204020204" charset="-122"/>
                  <a:cs typeface="微软雅黑" panose="020B0503020204020204" charset="-122"/>
                  <a:sym typeface="+mn-ea"/>
                </a:rPr>
                <a:t>产物</a:t>
              </a:r>
              <a:r>
                <a:rPr lang="zh-CN">
                  <a:latin typeface="微软雅黑" panose="020B0503020204020204" charset="-122"/>
                  <a:ea typeface="微软雅黑" panose="020B0503020204020204" charset="-122"/>
                  <a:cs typeface="微软雅黑" panose="020B0503020204020204" charset="-122"/>
                  <a:sym typeface="+mn-ea"/>
                </a:rPr>
                <a:t>直接用酸浸取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是否可行</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其原因是</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endParaRPr lang="zh-CN">
                <a:solidFill>
                  <a:srgbClr val="ABD8DA"/>
                </a:solidFill>
                <a:latin typeface="微软雅黑" panose="020B0503020204020204" charset="-122"/>
                <a:ea typeface="微软雅黑" panose="020B0503020204020204" charset="-122"/>
                <a:cs typeface="微软雅黑" panose="020B0503020204020204" charset="-122"/>
                <a:sym typeface="+mn-ea"/>
              </a:endParaRPr>
            </a:p>
            <a:p>
              <a:pPr indent="0">
                <a:lnSpc>
                  <a:spcPct val="120000"/>
                </a:lnSpc>
                <a:spcBef>
                  <a:spcPts val="0"/>
                </a:spcBef>
                <a:spcAft>
                  <a:spcPts val="0"/>
                </a:spcAft>
              </a:pPr>
              <a:r>
                <a:rPr lang="zh-CN" b="1">
                  <a:solidFill>
                    <a:srgbClr val="ABD8DA"/>
                  </a:solidFill>
                  <a:latin typeface="微软雅黑" panose="020B0503020204020204" charset="-122"/>
                  <a:ea typeface="微软雅黑" panose="020B0503020204020204" charset="-122"/>
                  <a:cs typeface="微软雅黑" panose="020B0503020204020204" charset="-122"/>
                  <a:sym typeface="+mn-ea"/>
                </a:rPr>
                <a:t>大量硫化物与酸反应生成的有毒气体</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H</a:t>
              </a:r>
              <a:r>
                <a:rPr lang="en-US" b="1" baseline="-25000">
                  <a:solidFill>
                    <a:srgbClr val="ABD8DA"/>
                  </a:solidFill>
                  <a:latin typeface="微软雅黑" panose="020B0503020204020204" charset="-122"/>
                  <a:ea typeface="微软雅黑" panose="020B0503020204020204" charset="-122"/>
                  <a:cs typeface="微软雅黑" panose="020B0503020204020204" charset="-122"/>
                  <a:sym typeface="+mn-ea"/>
                </a:rPr>
                <a:t>2</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S</a:t>
              </a:r>
              <a:r>
                <a:rPr lang="zh-CN" b="1">
                  <a:solidFill>
                    <a:srgbClr val="ABD8DA"/>
                  </a:solidFill>
                  <a:latin typeface="微软雅黑" panose="020B0503020204020204" charset="-122"/>
                  <a:ea typeface="微软雅黑" panose="020B0503020204020204" charset="-122"/>
                  <a:cs typeface="微软雅黑" panose="020B0503020204020204" charset="-122"/>
                  <a:sym typeface="+mn-ea"/>
                </a:rPr>
                <a:t>会污染空气</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a:t>
              </a:r>
              <a:r>
                <a:rPr lang="zh-CN" b="1">
                  <a:solidFill>
                    <a:srgbClr val="ABD8DA"/>
                  </a:solidFill>
                  <a:latin typeface="微软雅黑" panose="020B0503020204020204" charset="-122"/>
                  <a:ea typeface="微软雅黑" panose="020B0503020204020204" charset="-122"/>
                  <a:cs typeface="微软雅黑" panose="020B0503020204020204" charset="-122"/>
                  <a:sym typeface="+mn-ea"/>
                </a:rPr>
                <a:t>而且引入杂质钙离子</a:t>
              </a:r>
              <a:endParaRPr lang="en-US" b="1">
                <a:latin typeface="微软雅黑" panose="020B0503020204020204" charset="-122"/>
                <a:ea typeface="微软雅黑" panose="020B0503020204020204" charset="-122"/>
                <a:cs typeface="微软雅黑" panose="020B0503020204020204" charset="-122"/>
                <a:sym typeface="+mn-ea"/>
              </a:endParaRPr>
            </a:p>
            <a:p>
              <a:pPr indent="0">
                <a:lnSpc>
                  <a:spcPct val="120000"/>
                </a:lnSpc>
                <a:spcBef>
                  <a:spcPts val="0"/>
                </a:spcBef>
                <a:spcAft>
                  <a:spcPts val="0"/>
                </a:spcAft>
              </a:pPr>
              <a:r>
                <a:rPr lang="en-US">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沉淀</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步骤中生成</a:t>
              </a:r>
              <a:r>
                <a:rPr lang="en-US">
                  <a:latin typeface="微软雅黑" panose="020B0503020204020204" charset="-122"/>
                  <a:ea typeface="微软雅黑" panose="020B0503020204020204" charset="-122"/>
                  <a:cs typeface="微软雅黑" panose="020B0503020204020204" charset="-122"/>
                  <a:sym typeface="+mn-ea"/>
                </a:rPr>
                <a:t>BaTiO(C</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的化学方程式为</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(6)“</a:t>
              </a:r>
              <a:r>
                <a:rPr lang="zh-CN">
                  <a:latin typeface="微软雅黑" panose="020B0503020204020204" charset="-122"/>
                  <a:ea typeface="微软雅黑" panose="020B0503020204020204" charset="-122"/>
                  <a:cs typeface="微软雅黑" panose="020B0503020204020204" charset="-122"/>
                  <a:sym typeface="+mn-ea"/>
                </a:rPr>
                <a:t>热分解</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生成粉状钛酸钡</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产生的</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20000"/>
                </a:lnSpc>
                <a:spcBef>
                  <a:spcPts val="0"/>
                </a:spcBef>
                <a:spcAft>
                  <a:spcPts val="0"/>
                </a:spcAft>
              </a:pPr>
              <a:r>
                <a:rPr lang="zh-CN" b="1">
                  <a:solidFill>
                    <a:srgbClr val="ABD8DA"/>
                  </a:solidFill>
                  <a:latin typeface="微软雅黑" panose="020B0503020204020204" charset="-122"/>
                  <a:ea typeface="微软雅黑" panose="020B0503020204020204" charset="-122"/>
                  <a:cs typeface="微软雅黑" panose="020B0503020204020204" charset="-122"/>
                  <a:sym typeface="+mn-ea"/>
                </a:rPr>
                <a:t>写出化学方程式为</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BaTiO(C</a:t>
              </a:r>
              <a:r>
                <a:rPr lang="en-US" b="1" baseline="-25000">
                  <a:solidFill>
                    <a:srgbClr val="ABD8DA"/>
                  </a:solidFill>
                  <a:latin typeface="微软雅黑" panose="020B0503020204020204" charset="-122"/>
                  <a:ea typeface="微软雅黑" panose="020B0503020204020204" charset="-122"/>
                  <a:cs typeface="微软雅黑" panose="020B0503020204020204" charset="-122"/>
                  <a:sym typeface="+mn-ea"/>
                </a:rPr>
                <a:t>2</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O</a:t>
              </a:r>
              <a:r>
                <a:rPr lang="en-US" b="1" baseline="-25000">
                  <a:solidFill>
                    <a:srgbClr val="ABD8DA"/>
                  </a:solidFill>
                  <a:latin typeface="微软雅黑" panose="020B0503020204020204" charset="-122"/>
                  <a:ea typeface="微软雅黑" panose="020B0503020204020204" charset="-122"/>
                  <a:cs typeface="微软雅黑" panose="020B0503020204020204" charset="-122"/>
                  <a:sym typeface="+mn-ea"/>
                </a:rPr>
                <a:t>4</a:t>
              </a:r>
              <a:r>
                <a:rPr lang="en-US" b="1">
                  <a:solidFill>
                    <a:srgbClr val="ABD8DA"/>
                  </a:solidFill>
                  <a:latin typeface="微软雅黑" panose="020B0503020204020204" charset="-122"/>
                  <a:ea typeface="微软雅黑" panose="020B0503020204020204" charset="-122"/>
                  <a:cs typeface="微软雅黑" panose="020B0503020204020204" charset="-122"/>
                  <a:sym typeface="+mn-ea"/>
                </a:rPr>
                <a:t>)</a:t>
              </a:r>
              <a:r>
                <a:rPr lang="en-US" b="1" baseline="-25000">
                  <a:solidFill>
                    <a:srgbClr val="ABD8DA"/>
                  </a:solidFill>
                  <a:latin typeface="微软雅黑" panose="020B0503020204020204" charset="-122"/>
                  <a:ea typeface="微软雅黑" panose="020B0503020204020204" charset="-122"/>
                  <a:cs typeface="微软雅黑" panose="020B0503020204020204" charset="-122"/>
                  <a:sym typeface="+mn-ea"/>
                </a:rPr>
                <a:t>2             </a:t>
              </a:r>
              <a:r>
                <a:rPr lang="en-US" b="1">
                  <a:solidFill>
                    <a:srgbClr val="ABD8DA"/>
                  </a:solidFill>
                  <a:latin typeface="微软雅黑" panose="020B0503020204020204" charset="-122"/>
                  <a:ea typeface="微软雅黑" panose="020B0503020204020204" charset="-122"/>
                  <a:cs typeface="Times New Roman" panose="02020603050405020304" charset="0"/>
                  <a:sym typeface="+mn-ea"/>
                </a:rPr>
                <a:t>BaTiO</a:t>
              </a:r>
              <a:r>
                <a:rPr lang="en-US" b="1" baseline="-25000">
                  <a:solidFill>
                    <a:srgbClr val="ABD8DA"/>
                  </a:solidFill>
                  <a:latin typeface="微软雅黑" panose="020B0503020204020204" charset="-122"/>
                  <a:ea typeface="微软雅黑" panose="020B0503020204020204" charset="-122"/>
                  <a:cs typeface="Times New Roman" panose="02020603050405020304" charset="0"/>
                  <a:sym typeface="+mn-ea"/>
                </a:rPr>
                <a:t>3</a:t>
              </a:r>
              <a:r>
                <a:rPr lang="en-US" b="1">
                  <a:solidFill>
                    <a:srgbClr val="ABD8DA"/>
                  </a:solidFill>
                  <a:latin typeface="微软雅黑" panose="020B0503020204020204" charset="-122"/>
                  <a:ea typeface="微软雅黑" panose="020B0503020204020204" charset="-122"/>
                  <a:cs typeface="Times New Roman" panose="02020603050405020304" charset="0"/>
                  <a:sym typeface="+mn-ea"/>
                </a:rPr>
                <a:t>+2CO</a:t>
              </a:r>
              <a:r>
                <a:rPr lang="en-US" b="1" baseline="-25000">
                  <a:solidFill>
                    <a:srgbClr val="ABD8DA"/>
                  </a:solidFill>
                  <a:latin typeface="微软雅黑" panose="020B0503020204020204" charset="-122"/>
                  <a:ea typeface="微软雅黑" panose="020B0503020204020204" charset="-122"/>
                  <a:cs typeface="Times New Roman" panose="02020603050405020304" charset="0"/>
                  <a:sym typeface="+mn-ea"/>
                </a:rPr>
                <a:t>2</a:t>
              </a:r>
              <a:r>
                <a:rPr lang="en-US" b="1">
                  <a:solidFill>
                    <a:srgbClr val="ABD8DA"/>
                  </a:solidFill>
                  <a:latin typeface="微软雅黑" panose="020B0503020204020204" charset="-122"/>
                  <a:ea typeface="微软雅黑" panose="020B0503020204020204" charset="-122"/>
                  <a:sym typeface="+mn-ea"/>
                </a:rPr>
                <a:t>↑+2CO↑</a:t>
              </a:r>
              <a:endParaRPr lang="en-US" altLang="en-US" b="1" baseline="-25000">
                <a:solidFill>
                  <a:srgbClr val="ABD8DA"/>
                </a:solidFill>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7118" y="7615"/>
              <a:ext cx="1807" cy="656"/>
            </a:xfrm>
            <a:prstGeom prst="rect">
              <a:avLst/>
            </a:prstGeom>
          </p:spPr>
        </p:pic>
        <p:pic>
          <p:nvPicPr>
            <p:cNvPr id="524" name="image512.jpeg" descr="source:si_idm804227248;FounderCES"/>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6465" y="7995"/>
              <a:ext cx="653" cy="653"/>
            </a:xfrm>
            <a:prstGeom prst="rect">
              <a:avLst/>
            </a:prstGeom>
          </p:spPr>
        </p:pic>
      </p:grpSp>
      <p:sp>
        <p:nvSpPr>
          <p:cNvPr id="9" name="文本框 8"/>
          <p:cNvSpPr txBox="1"/>
          <p:nvPr/>
        </p:nvSpPr>
        <p:spPr>
          <a:xfrm>
            <a:off x="4699635" y="1313180"/>
            <a:ext cx="1596390"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还原硫酸钡</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pic>
        <p:nvPicPr>
          <p:cNvPr id="10" name="图片 9"/>
          <p:cNvPicPr>
            <a:picLocks noChangeAspect="1"/>
          </p:cNvPicPr>
          <p:nvPr/>
        </p:nvPicPr>
        <p:blipFill>
          <a:blip r:embed="rId5"/>
          <a:stretch>
            <a:fillRect/>
          </a:stretch>
        </p:blipFill>
        <p:spPr>
          <a:xfrm>
            <a:off x="1882775" y="2375535"/>
            <a:ext cx="1949450" cy="311150"/>
          </a:xfrm>
          <a:prstGeom prst="rect">
            <a:avLst/>
          </a:prstGeom>
        </p:spPr>
      </p:pic>
      <p:sp>
        <p:nvSpPr>
          <p:cNvPr id="11" name="文本框 10"/>
          <p:cNvSpPr txBox="1"/>
          <p:nvPr/>
        </p:nvSpPr>
        <p:spPr>
          <a:xfrm>
            <a:off x="3968750" y="2979420"/>
            <a:ext cx="1596390" cy="460375"/>
          </a:xfrm>
          <a:prstGeom prst="rect">
            <a:avLst/>
          </a:prstGeom>
          <a:noFill/>
          <a:ln w="9525">
            <a:noFill/>
          </a:ln>
        </p:spPr>
        <p:txBody>
          <a:bodyPr wrap="square">
            <a:spAutoFit/>
          </a:bodyPr>
          <a:p>
            <a:pPr indent="0"/>
            <a:r>
              <a:rPr lang="en-US" altLang="zh-CN" sz="2400" b="0">
                <a:solidFill>
                  <a:srgbClr val="FF0000"/>
                </a:solidFill>
                <a:latin typeface="微软雅黑" panose="020B0503020204020204" charset="-122"/>
                <a:ea typeface="微软雅黑" panose="020B0503020204020204" charset="-122"/>
                <a:cs typeface="方正书宋_GBK" panose="03000509000000000000" charset="-122"/>
              </a:rPr>
              <a:t>c</a:t>
            </a:r>
            <a:endParaRPr lang="en-US" altLang="zh-CN" sz="2400" b="0">
              <a:solidFill>
                <a:srgbClr val="FF0000"/>
              </a:solidFill>
              <a:latin typeface="微软雅黑" panose="020B0503020204020204" charset="-122"/>
              <a:ea typeface="微软雅黑" panose="020B0503020204020204" charset="-122"/>
              <a:cs typeface="方正书宋_GBK" panose="03000509000000000000" charset="-122"/>
            </a:endParaRPr>
          </a:p>
        </p:txBody>
      </p:sp>
      <p:sp>
        <p:nvSpPr>
          <p:cNvPr id="12" name="文本框 11"/>
          <p:cNvSpPr txBox="1"/>
          <p:nvPr/>
        </p:nvSpPr>
        <p:spPr>
          <a:xfrm>
            <a:off x="6296025" y="4004310"/>
            <a:ext cx="5080000" cy="645160"/>
          </a:xfrm>
          <a:prstGeom prst="rect">
            <a:avLst/>
          </a:prstGeom>
          <a:noFill/>
          <a:ln w="9525">
            <a:noFill/>
          </a:ln>
        </p:spPr>
        <p:txBody>
          <a:bodyPr>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不可行</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会产生大量硫化氢气体</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且溶液中含有较多的钙离子</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浓缩得不到较纯的钡盐</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grpSp>
        <p:nvGrpSpPr>
          <p:cNvPr id="15" name="组合 14"/>
          <p:cNvGrpSpPr/>
          <p:nvPr/>
        </p:nvGrpSpPr>
        <p:grpSpPr>
          <a:xfrm>
            <a:off x="6099175" y="4684395"/>
            <a:ext cx="5549265" cy="650875"/>
            <a:chOff x="9605" y="7377"/>
            <a:chExt cx="8739" cy="1025"/>
          </a:xfrm>
        </p:grpSpPr>
        <p:pic>
          <p:nvPicPr>
            <p:cNvPr id="13" name="图片 12"/>
            <p:cNvPicPr>
              <a:picLocks noChangeAspect="1"/>
            </p:cNvPicPr>
            <p:nvPr>
              <p:custDataLst>
                <p:tags r:id="rId6"/>
              </p:custDataLst>
            </p:nvPr>
          </p:nvPicPr>
          <p:blipFill>
            <a:blip r:embed="rId7"/>
            <a:stretch>
              <a:fillRect/>
            </a:stretch>
          </p:blipFill>
          <p:spPr>
            <a:xfrm>
              <a:off x="9605" y="7377"/>
              <a:ext cx="5990" cy="510"/>
            </a:xfrm>
            <a:prstGeom prst="rect">
              <a:avLst/>
            </a:prstGeom>
          </p:spPr>
        </p:pic>
        <p:pic>
          <p:nvPicPr>
            <p:cNvPr id="14" name="图片 13"/>
            <p:cNvPicPr>
              <a:picLocks noChangeAspect="1"/>
            </p:cNvPicPr>
            <p:nvPr>
              <p:custDataLst>
                <p:tags r:id="rId8"/>
              </p:custDataLst>
            </p:nvPr>
          </p:nvPicPr>
          <p:blipFill>
            <a:blip r:embed="rId9"/>
            <a:stretch>
              <a:fillRect/>
            </a:stretch>
          </p:blipFill>
          <p:spPr>
            <a:xfrm>
              <a:off x="13314" y="7942"/>
              <a:ext cx="5030" cy="460"/>
            </a:xfrm>
            <a:prstGeom prst="rect">
              <a:avLst/>
            </a:prstGeom>
          </p:spPr>
        </p:pic>
      </p:grpSp>
      <p:sp>
        <p:nvSpPr>
          <p:cNvPr id="16" name="文本框 15"/>
          <p:cNvSpPr txBox="1"/>
          <p:nvPr/>
        </p:nvSpPr>
        <p:spPr>
          <a:xfrm>
            <a:off x="5959475" y="4966970"/>
            <a:ext cx="96456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1</a:t>
            </a:r>
            <a:r>
              <a:rPr lang="en-US" b="0">
                <a:solidFill>
                  <a:srgbClr val="FF0000"/>
                </a:solidFill>
                <a:latin typeface="微软雅黑" panose="020B0503020204020204" charset="-122"/>
                <a:ea typeface="微软雅黑" panose="020B0503020204020204" charset="-122"/>
                <a:cs typeface="方正书宋_GBK" panose="03000509000000000000" charset="-122"/>
              </a:rPr>
              <a:t>∶</a:t>
            </a:r>
            <a:r>
              <a:rPr lang="en-US" b="0">
                <a:solidFill>
                  <a:srgbClr val="FF0000"/>
                </a:solidFill>
                <a:latin typeface="微软雅黑" panose="020B0503020204020204" charset="-122"/>
                <a:ea typeface="微软雅黑" panose="020B0503020204020204" charset="-122"/>
                <a:cs typeface="Times New Roman" panose="02020603050405020304" charset="0"/>
              </a:rPr>
              <a:t>1</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6"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62" name="文本框 161"/>
          <p:cNvSpPr txBox="1"/>
          <p:nvPr/>
        </p:nvSpPr>
        <p:spPr>
          <a:xfrm>
            <a:off x="3968750" y="7506970"/>
            <a:ext cx="5080000" cy="368300"/>
          </a:xfrm>
          <a:prstGeom prst="rect">
            <a:avLst/>
          </a:prstGeom>
          <a:noFill/>
          <a:ln w="9525">
            <a:noFill/>
          </a:ln>
        </p:spPr>
        <p:txBody>
          <a:bodyPr>
            <a:spAutoFit/>
          </a:bodyPr>
          <a:p>
            <a:pPr indent="0"/>
            <a:r>
              <a:rPr lang="en-US" b="0">
                <a:solidFill>
                  <a:srgbClr val="ABD8DA"/>
                </a:solidFill>
                <a:latin typeface="NEU-BZ" charset="0"/>
                <a:ea typeface="宋体" panose="02010600030101010101" pitchFamily="2" charset="-122"/>
              </a:rPr>
              <a:t> </a:t>
            </a:r>
            <a:endParaRPr lang="en-US" altLang="en-US" b="0">
              <a:solidFill>
                <a:srgbClr val="ABD8DA"/>
              </a:solidFill>
              <a:latin typeface="NEU-BZ" charset="0"/>
              <a:ea typeface="宋体" panose="02010600030101010101" pitchFamily="2" charset="-122"/>
            </a:endParaRPr>
          </a:p>
        </p:txBody>
      </p:sp>
      <p:sp>
        <p:nvSpPr>
          <p:cNvPr id="4" name="文本框 3"/>
          <p:cNvSpPr txBox="1"/>
          <p:nvPr/>
        </p:nvSpPr>
        <p:spPr>
          <a:xfrm>
            <a:off x="1284605" y="1619885"/>
            <a:ext cx="9605010" cy="1753235"/>
          </a:xfrm>
          <a:prstGeom prst="rect">
            <a:avLst/>
          </a:prstGeom>
          <a:noFill/>
          <a:ln w="9525">
            <a:noFill/>
          </a:ln>
        </p:spPr>
        <p:txBody>
          <a:bodyPr wrap="square">
            <a:spAutoFit/>
          </a:bodyPr>
          <a:p>
            <a:pPr indent="0">
              <a:lnSpc>
                <a:spcPct val="200000"/>
              </a:lnSpc>
            </a:pPr>
            <a:r>
              <a:rPr lang="zh-CN" b="0">
                <a:latin typeface="微软雅黑" panose="020B0503020204020204" charset="-122"/>
                <a:ea typeface="微软雅黑" panose="020B0503020204020204" charset="-122"/>
                <a:cs typeface="微软雅黑" panose="020B0503020204020204" charset="-122"/>
              </a:rPr>
              <a:t>【解析】烧渣经水浸取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过滤后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滤渣中有碳粉和</a:t>
            </a:r>
            <a:r>
              <a:rPr lang="en-US" b="0">
                <a:latin typeface="微软雅黑" panose="020B0503020204020204" charset="-122"/>
                <a:ea typeface="微软雅黑" panose="020B0503020204020204" charset="-122"/>
                <a:cs typeface="微软雅黑" panose="020B0503020204020204" charset="-122"/>
              </a:rPr>
              <a:t>CaS,</a:t>
            </a:r>
            <a:r>
              <a:rPr lang="zh-CN" b="0">
                <a:latin typeface="微软雅黑" panose="020B0503020204020204" charset="-122"/>
                <a:ea typeface="微软雅黑" panose="020B0503020204020204" charset="-122"/>
                <a:cs typeface="微软雅黑" panose="020B0503020204020204" charset="-122"/>
              </a:rPr>
              <a:t>滤液中有</a:t>
            </a:r>
            <a:r>
              <a:rPr lang="en-US" b="0">
                <a:latin typeface="微软雅黑" panose="020B0503020204020204" charset="-122"/>
                <a:ea typeface="微软雅黑" panose="020B0503020204020204" charset="-122"/>
                <a:cs typeface="微软雅黑" panose="020B0503020204020204" charset="-122"/>
              </a:rPr>
              <a:t>BaCl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和少量</a:t>
            </a:r>
            <a:r>
              <a:rPr lang="en-US" b="0">
                <a:latin typeface="微软雅黑" panose="020B0503020204020204" charset="-122"/>
                <a:ea typeface="微软雅黑" panose="020B0503020204020204" charset="-122"/>
                <a:cs typeface="微软雅黑" panose="020B0503020204020204" charset="-122"/>
              </a:rPr>
              <a:t>BaS,</a:t>
            </a:r>
            <a:r>
              <a:rPr lang="zh-CN" b="0">
                <a:latin typeface="微软雅黑" panose="020B0503020204020204" charset="-122"/>
                <a:ea typeface="微软雅黑" panose="020B0503020204020204" charset="-122"/>
                <a:cs typeface="微软雅黑" panose="020B0503020204020204" charset="-122"/>
              </a:rPr>
              <a:t>滤液经酸化后除去</a:t>
            </a:r>
            <a:r>
              <a:rPr lang="en-US" b="0">
                <a:latin typeface="微软雅黑" panose="020B0503020204020204" charset="-122"/>
                <a:ea typeface="微软雅黑" panose="020B0503020204020204" charset="-122"/>
                <a:cs typeface="微软雅黑" panose="020B0503020204020204" charset="-122"/>
              </a:rPr>
              <a:t>S</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浓缩结晶得到</a:t>
            </a:r>
            <a:r>
              <a:rPr lang="en-US" b="0">
                <a:latin typeface="微软雅黑" panose="020B0503020204020204" charset="-122"/>
                <a:ea typeface="微软雅黑" panose="020B0503020204020204" charset="-122"/>
                <a:cs typeface="微软雅黑" panose="020B0503020204020204" charset="-122"/>
              </a:rPr>
              <a:t>BaCl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晶体</a:t>
            </a:r>
            <a:r>
              <a:rPr lang="en-US" b="0">
                <a:latin typeface="微软雅黑" panose="020B0503020204020204" charset="-122"/>
                <a:ea typeface="微软雅黑" panose="020B0503020204020204" charset="-122"/>
                <a:cs typeface="微软雅黑" panose="020B0503020204020204" charset="-122"/>
              </a:rPr>
              <a:t>;BaCl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晶体溶于水后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加入</a:t>
            </a:r>
            <a:r>
              <a:rPr lang="en-US" b="0">
                <a:latin typeface="微软雅黑" panose="020B0503020204020204" charset="-122"/>
                <a:ea typeface="微软雅黑" panose="020B0503020204020204" charset="-122"/>
                <a:cs typeface="微软雅黑" panose="020B0503020204020204" charset="-122"/>
              </a:rPr>
              <a:t>TiCl</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将钡离子充分沉淀得到</a:t>
            </a:r>
            <a:r>
              <a:rPr lang="en-US" b="0">
                <a:latin typeface="微软雅黑" panose="020B0503020204020204" charset="-122"/>
                <a:ea typeface="微软雅黑" panose="020B0503020204020204" charset="-122"/>
                <a:cs typeface="微软雅黑" panose="020B0503020204020204" charset="-122"/>
              </a:rPr>
              <a:t>BaTiO</a:t>
            </a:r>
            <a:r>
              <a:rPr lang="en-US" b="0">
                <a:latin typeface="微软雅黑" panose="020B0503020204020204" charset="-122"/>
                <a:ea typeface="微软雅黑" panose="020B0503020204020204" charset="-122"/>
                <a:cs typeface="微软雅黑" panose="020B0503020204020204" charset="-122"/>
              </a:rPr>
              <a:t>(C</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;BaTiO</a:t>
            </a:r>
            <a:r>
              <a:rPr lang="en-US" b="0">
                <a:latin typeface="微软雅黑" panose="020B0503020204020204" charset="-122"/>
                <a:ea typeface="微软雅黑" panose="020B0503020204020204" charset="-122"/>
                <a:cs typeface="微软雅黑" panose="020B0503020204020204" charset="-122"/>
              </a:rPr>
              <a:t>(C</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经热分解得到</a:t>
            </a:r>
            <a:r>
              <a:rPr lang="en-US" b="0">
                <a:latin typeface="微软雅黑" panose="020B0503020204020204" charset="-122"/>
                <a:ea typeface="微软雅黑" panose="020B0503020204020204" charset="-122"/>
                <a:cs typeface="微软雅黑" panose="020B0503020204020204" charset="-122"/>
              </a:rPr>
              <a:t>BaTiO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1" name="文本框 100"/>
          <p:cNvSpPr txBox="1"/>
          <p:nvPr/>
        </p:nvSpPr>
        <p:spPr>
          <a:xfrm>
            <a:off x="581025" y="937260"/>
            <a:ext cx="11071225" cy="922020"/>
          </a:xfrm>
          <a:prstGeom prst="rect">
            <a:avLst/>
          </a:prstGeom>
          <a:noFill/>
          <a:ln w="9525">
            <a:noFill/>
          </a:ln>
        </p:spPr>
        <p:txBody>
          <a:bodyPr wrap="square">
            <a:spAutoFit/>
          </a:bodyPr>
          <a:p>
            <a:pPr indent="0">
              <a:lnSpc>
                <a:spcPct val="150000"/>
              </a:lnSpc>
            </a:pPr>
            <a:r>
              <a:rPr lang="en-US" altLang="en-US" b="0">
                <a:latin typeface="微软雅黑" panose="020B0503020204020204" charset="-122"/>
                <a:ea typeface="微软雅黑" panose="020B0503020204020204" charset="-122"/>
                <a:cs typeface="微软雅黑" panose="020B0503020204020204" charset="-122"/>
              </a:rPr>
              <a:t>(2)氯水性质的多重性</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latin typeface="微软雅黑" panose="020B0503020204020204" charset="-122"/>
                <a:ea typeface="微软雅黑" panose="020B0503020204020204" charset="-122"/>
                <a:cs typeface="微软雅黑" panose="020B0503020204020204" charset="-122"/>
              </a:rPr>
              <a:t>新制氯水的多种成分决定了它具有多重性质,在不同的化学反应中,氯水中参与反应的微粒不同。</a:t>
            </a:r>
            <a:endParaRPr lang="en-US" altLang="en-US"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986155" y="2082165"/>
          <a:ext cx="10304780" cy="3536315"/>
        </p:xfrm>
        <a:graphic>
          <a:graphicData uri="http://schemas.openxmlformats.org/drawingml/2006/table">
            <a:tbl>
              <a:tblPr/>
              <a:tblGrid>
                <a:gridCol w="1807845"/>
                <a:gridCol w="2410460"/>
                <a:gridCol w="2009140"/>
                <a:gridCol w="4077335"/>
              </a:tblGrid>
              <a:tr h="648335">
                <a:tc>
                  <a:txBody>
                    <a:bodyPr/>
                    <a:p>
                      <a:pPr indent="0" algn="ctr">
                        <a:buNone/>
                      </a:pPr>
                      <a:r>
                        <a:rPr lang="en-US" sz="1800" b="0">
                          <a:latin typeface="微软雅黑" panose="020B0503020204020204" charset="-122"/>
                          <a:ea typeface="微软雅黑" panose="020B0503020204020204" charset="-122"/>
                          <a:cs typeface="Calibri" panose="020F0502020204030204" charset="0"/>
                        </a:rPr>
                        <a:t>参与反应的微粒</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所加试剂(或材料)</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实验现象</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离子方程式或解释</a:t>
                      </a:r>
                      <a:endParaRPr lang="en-US" altLang="en-US" sz="18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64820">
                <a:tc>
                  <a:txBody>
                    <a:bodyPr/>
                    <a:p>
                      <a:pPr indent="0" algn="ctr">
                        <a:buNone/>
                      </a:pPr>
                      <a:r>
                        <a:rPr lang="en-US" sz="1800" b="0">
                          <a:latin typeface="微软雅黑" panose="020B0503020204020204" charset="-122"/>
                          <a:ea typeface="微软雅黑" panose="020B0503020204020204" charset="-122"/>
                          <a:cs typeface="NEU-BZ" charset="0"/>
                        </a:rPr>
                        <a:t>Cl</a:t>
                      </a:r>
                      <a:r>
                        <a:rPr lang="en-US" sz="1800" b="0" baseline="30000">
                          <a:latin typeface="微软雅黑" panose="020B0503020204020204" charset="-122"/>
                          <a:ea typeface="微软雅黑" panose="020B0503020204020204" charset="-122"/>
                          <a:cs typeface="NEU-BZ" charset="0"/>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硝酸酸化的AgNO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溶液</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白色沉淀</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Cl</a:t>
                      </a:r>
                      <a:r>
                        <a:rPr lang="en-US" sz="1800" b="0" baseline="3000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NEU-BZ" charset="0"/>
                        </a:rPr>
                        <a:t>+Ag</a:t>
                      </a:r>
                      <a:r>
                        <a:rPr lang="en-US" sz="1800" b="0" baseline="30000">
                          <a:latin typeface="微软雅黑" panose="020B0503020204020204" charset="-122"/>
                          <a:ea typeface="微软雅黑" panose="020B0503020204020204" charset="-122"/>
                          <a:cs typeface="NEU-BZ" charset="0"/>
                        </a:rPr>
                        <a:t>+                  </a:t>
                      </a:r>
                      <a:r>
                        <a:rPr lang="en-US" sz="1800" b="0">
                          <a:latin typeface="微软雅黑" panose="020B0503020204020204" charset="-122"/>
                          <a:ea typeface="微软雅黑" panose="020B0503020204020204" charset="-122"/>
                          <a:cs typeface="NEU-BZ" charset="0"/>
                        </a:rPr>
                        <a:t>AgCl↓</a:t>
                      </a:r>
                      <a:endParaRPr lang="en-US" altLang="en-US" sz="1800" b="0">
                        <a:latin typeface="微软雅黑" panose="020B0503020204020204" charset="-122"/>
                        <a:ea typeface="微软雅黑" panose="020B0503020204020204" charset="-122"/>
                        <a:cs typeface="NEU-BZ"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64820">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30000">
                          <a:latin typeface="微软雅黑" panose="020B0503020204020204" charset="-122"/>
                          <a:ea typeface="微软雅黑" panose="020B0503020204020204" charset="-122"/>
                          <a:cs typeface="NEU-BZ" charset="0"/>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Na</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CO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固体</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有气泡产生</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2H</a:t>
                      </a:r>
                      <a:r>
                        <a:rPr lang="en-US" sz="1800" b="0" baseline="3000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NEU-BZ" charset="0"/>
                        </a:rPr>
                        <a:t>+C              CO</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22910">
                <a:tc>
                  <a:txBody>
                    <a:bodyPr/>
                    <a:p>
                      <a:pPr indent="0" algn="ctr">
                        <a:buNone/>
                      </a:pPr>
                      <a:r>
                        <a:rPr lang="en-US" sz="1800" b="0">
                          <a:latin typeface="微软雅黑" panose="020B0503020204020204" charset="-122"/>
                          <a:ea typeface="微软雅黑" panose="020B0503020204020204" charset="-122"/>
                          <a:cs typeface="NEU-BZ" charset="0"/>
                        </a:rPr>
                        <a:t>HClO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有色布条</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布条颜色褪去</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HClO具有漂白性</a:t>
                      </a:r>
                      <a:endParaRPr lang="en-US" altLang="en-US" sz="18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47700">
                <a:tc>
                  <a:txBody>
                    <a:bodyPr/>
                    <a:p>
                      <a:pPr indent="0" algn="ctr">
                        <a:buNone/>
                      </a:pPr>
                      <a:r>
                        <a:rPr lang="en-US" sz="1800" b="0">
                          <a:latin typeface="微软雅黑" panose="020B0503020204020204" charset="-122"/>
                          <a:ea typeface="微软雅黑" panose="020B0503020204020204" charset="-122"/>
                          <a:cs typeface="NEU-BZ" charset="0"/>
                        </a:rPr>
                        <a:t>Cl</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FeCl</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溶液</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溶液由浅黄绿色变为棕黄色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2Fe</a:t>
                      </a:r>
                      <a:r>
                        <a:rPr lang="en-US" sz="1800" b="0" baseline="30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+Cl</a:t>
                      </a:r>
                      <a:r>
                        <a:rPr lang="en-US" sz="1800" b="0" baseline="-25000">
                          <a:latin typeface="微软雅黑" panose="020B0503020204020204" charset="-122"/>
                          <a:ea typeface="微软雅黑" panose="020B0503020204020204" charset="-122"/>
                          <a:cs typeface="NEU-BZ" charset="0"/>
                        </a:rPr>
                        <a:t>2                </a:t>
                      </a:r>
                      <a:r>
                        <a:rPr lang="en-US" sz="1800" b="0">
                          <a:latin typeface="微软雅黑" panose="020B0503020204020204" charset="-122"/>
                          <a:ea typeface="微软雅黑" panose="020B0503020204020204" charset="-122"/>
                          <a:cs typeface="NEU-BZ" charset="0"/>
                        </a:rPr>
                        <a:t>2Fe</a:t>
                      </a:r>
                      <a:r>
                        <a:rPr lang="en-US" sz="1800" b="0" baseline="30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+2Cl</a:t>
                      </a:r>
                      <a:r>
                        <a:rPr lang="en-US" sz="1800" b="0" baseline="30000">
                          <a:latin typeface="微软雅黑" panose="020B0503020204020204" charset="-122"/>
                          <a:ea typeface="微软雅黑" panose="020B0503020204020204" charset="-122"/>
                          <a:cs typeface="NEU-BZ" charset="0"/>
                        </a:rPr>
                        <a:t>-</a:t>
                      </a:r>
                      <a:endParaRPr lang="en-US" altLang="en-US" sz="1800" b="0">
                        <a:latin typeface="微软雅黑" panose="020B0503020204020204" charset="-122"/>
                        <a:ea typeface="微软雅黑" panose="020B0503020204020204" charset="-122"/>
                        <a:cs typeface="NEU-BZ"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65455">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Cl</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SO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溶液浅黄绿色褪去</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SO</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+Cl</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+2H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         4H</a:t>
                      </a:r>
                      <a:r>
                        <a:rPr lang="en-US" sz="1800" b="0" baseline="3000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NEU-BZ" charset="0"/>
                        </a:rPr>
                        <a:t>+2Cl</a:t>
                      </a:r>
                      <a:r>
                        <a:rPr lang="en-US" sz="1800" b="0" baseline="3000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NEU-BZ" charset="0"/>
                        </a:rPr>
                        <a:t>+S</a:t>
                      </a:r>
                      <a:endParaRPr lang="en-US" altLang="en-US" sz="1800" b="0">
                        <a:latin typeface="微软雅黑" panose="020B0503020204020204" charset="-122"/>
                        <a:ea typeface="微软雅黑" panose="020B0503020204020204" charset="-122"/>
                        <a:cs typeface="NEU-BZ"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22275">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H</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、HClO</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石蕊试液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溶液先变红后褪色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氯水显酸性,HClO具有漂白性</a:t>
                      </a:r>
                      <a:endParaRPr lang="en-US" altLang="en-US" sz="18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37" name="image525.jpeg" descr="source:si_idm1053189488;FounderCES"/>
          <p:cNvPicPr>
            <a:picLocks noChangeAspect="1"/>
          </p:cNvPicPr>
          <p:nvPr>
            <p:custDataLst>
              <p:tags r:id="rId2"/>
            </p:custDataLst>
          </p:nvPr>
        </p:nvPicPr>
        <p:blipFill>
          <a:blip r:embed="rId3"/>
          <a:stretch>
            <a:fillRect/>
          </a:stretch>
        </p:blipFill>
        <p:spPr>
          <a:xfrm>
            <a:off x="8203565" y="2793365"/>
            <a:ext cx="546100" cy="390525"/>
          </a:xfrm>
          <a:prstGeom prst="rect">
            <a:avLst/>
          </a:prstGeom>
        </p:spPr>
      </p:pic>
      <p:pic>
        <p:nvPicPr>
          <p:cNvPr id="11" name="image525.jpeg" descr="source:si_idm1053189488;FounderCES"/>
          <p:cNvPicPr>
            <a:picLocks noChangeAspect="1"/>
          </p:cNvPicPr>
          <p:nvPr>
            <p:custDataLst>
              <p:tags r:id="rId4"/>
            </p:custDataLst>
          </p:nvPr>
        </p:nvPicPr>
        <p:blipFill>
          <a:blip r:embed="rId3"/>
          <a:stretch>
            <a:fillRect/>
          </a:stretch>
        </p:blipFill>
        <p:spPr>
          <a:xfrm>
            <a:off x="8337550" y="3216275"/>
            <a:ext cx="546100" cy="390525"/>
          </a:xfrm>
          <a:prstGeom prst="rect">
            <a:avLst/>
          </a:prstGeom>
        </p:spPr>
      </p:pic>
      <p:pic>
        <p:nvPicPr>
          <p:cNvPr id="105" name="图片 104"/>
          <p:cNvPicPr/>
          <p:nvPr>
            <p:custDataLst>
              <p:tags r:id="rId5"/>
            </p:custDataLst>
          </p:nvPr>
        </p:nvPicPr>
        <p:blipFill>
          <a:blip r:embed="rId6"/>
          <a:stretch>
            <a:fillRect/>
          </a:stretch>
        </p:blipFill>
        <p:spPr>
          <a:xfrm>
            <a:off x="7977505" y="3251200"/>
            <a:ext cx="377190" cy="319405"/>
          </a:xfrm>
          <a:prstGeom prst="rect">
            <a:avLst/>
          </a:prstGeom>
          <a:noFill/>
          <a:ln w="9525">
            <a:noFill/>
          </a:ln>
        </p:spPr>
      </p:pic>
      <p:pic>
        <p:nvPicPr>
          <p:cNvPr id="15" name="image525.jpeg" descr="source:si_idm1053189488;FounderCES"/>
          <p:cNvPicPr>
            <a:picLocks noChangeAspect="1"/>
          </p:cNvPicPr>
          <p:nvPr>
            <p:custDataLst>
              <p:tags r:id="rId7"/>
            </p:custDataLst>
          </p:nvPr>
        </p:nvPicPr>
        <p:blipFill>
          <a:blip r:embed="rId3"/>
          <a:stretch>
            <a:fillRect/>
          </a:stretch>
        </p:blipFill>
        <p:spPr>
          <a:xfrm>
            <a:off x="8354695" y="4184015"/>
            <a:ext cx="546100" cy="390525"/>
          </a:xfrm>
          <a:prstGeom prst="rect">
            <a:avLst/>
          </a:prstGeom>
        </p:spPr>
      </p:pic>
      <p:pic>
        <p:nvPicPr>
          <p:cNvPr id="106" name="图片 105"/>
          <p:cNvPicPr/>
          <p:nvPr>
            <p:custDataLst>
              <p:tags r:id="rId8"/>
            </p:custDataLst>
          </p:nvPr>
        </p:nvPicPr>
        <p:blipFill>
          <a:blip r:embed="rId9"/>
          <a:stretch>
            <a:fillRect/>
          </a:stretch>
        </p:blipFill>
        <p:spPr>
          <a:xfrm>
            <a:off x="10767060" y="4787265"/>
            <a:ext cx="408940" cy="320675"/>
          </a:xfrm>
          <a:prstGeom prst="rect">
            <a:avLst/>
          </a:prstGeom>
          <a:noFill/>
          <a:ln w="9525">
            <a:noFill/>
          </a:ln>
        </p:spPr>
      </p:pic>
      <p:pic>
        <p:nvPicPr>
          <p:cNvPr id="16" name="image525.jpeg" descr="source:si_idm1053189488;FounderCES"/>
          <p:cNvPicPr>
            <a:picLocks noChangeAspect="1"/>
          </p:cNvPicPr>
          <p:nvPr>
            <p:custDataLst>
              <p:tags r:id="rId10"/>
            </p:custDataLst>
          </p:nvPr>
        </p:nvPicPr>
        <p:blipFill>
          <a:blip r:embed="rId3"/>
          <a:stretch>
            <a:fillRect/>
          </a:stretch>
        </p:blipFill>
        <p:spPr>
          <a:xfrm>
            <a:off x="8883650" y="4770120"/>
            <a:ext cx="546100" cy="390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57" name="文本框 156"/>
          <p:cNvSpPr txBox="1"/>
          <p:nvPr/>
        </p:nvSpPr>
        <p:spPr>
          <a:xfrm>
            <a:off x="487680" y="864870"/>
            <a:ext cx="11176635" cy="506730"/>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(2)趋势题型:回收类工艺流程</a:t>
            </a:r>
            <a:endParaRPr>
              <a:latin typeface="微软雅黑" panose="020B0503020204020204" charset="-122"/>
              <a:ea typeface="微软雅黑" panose="020B0503020204020204" charset="-122"/>
              <a:cs typeface="微软雅黑" panose="020B0503020204020204" charset="-122"/>
            </a:endParaRPr>
          </a:p>
        </p:txBody>
      </p:sp>
      <p:sp>
        <p:nvSpPr>
          <p:cNvPr id="160" name="文本框 159"/>
          <p:cNvSpPr txBox="1"/>
          <p:nvPr/>
        </p:nvSpPr>
        <p:spPr>
          <a:xfrm>
            <a:off x="488950" y="1303655"/>
            <a:ext cx="11175365" cy="922020"/>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3</a:t>
            </a:r>
            <a:r>
              <a:rPr lang="en-US" b="0">
                <a:latin typeface="仿宋" panose="02010609060101010101" charset="-122"/>
                <a:ea typeface="仿宋" panose="02010609060101010101" charset="-122"/>
                <a:cs typeface="仿宋" panose="02010609060101010101" charset="-122"/>
              </a:rPr>
              <a:t> </a:t>
            </a:r>
            <a:r>
              <a:rPr lang="en-US">
                <a:latin typeface="NEU-BZ" charset="0"/>
                <a:cs typeface="方正仿宋_GBK" panose="03000509000000000000" charset="-122"/>
                <a:sym typeface="+mn-ea"/>
              </a:rPr>
              <a:t> </a:t>
            </a:r>
            <a:r>
              <a:rPr lang="en-US">
                <a:latin typeface="仿宋" panose="02010609060101010101" charset="-122"/>
                <a:ea typeface="仿宋" panose="02010609060101010101" charset="-122"/>
                <a:cs typeface="仿宋" panose="02010609060101010101" charset="-122"/>
                <a:sym typeface="+mn-ea"/>
              </a:rPr>
              <a:t>[</a:t>
            </a:r>
            <a:r>
              <a:rPr lang="zh-CN">
                <a:latin typeface="仿宋" panose="02010609060101010101" charset="-122"/>
                <a:ea typeface="仿宋" panose="02010609060101010101" charset="-122"/>
                <a:cs typeface="仿宋" panose="02010609060101010101" charset="-122"/>
                <a:sym typeface="+mn-ea"/>
              </a:rPr>
              <a:t>湖北</a:t>
            </a:r>
            <a:r>
              <a:rPr lang="en-US">
                <a:latin typeface="仿宋" panose="02010609060101010101" charset="-122"/>
                <a:ea typeface="仿宋" panose="02010609060101010101" charset="-122"/>
                <a:cs typeface="仿宋" panose="02010609060101010101" charset="-122"/>
                <a:sym typeface="+mn-ea"/>
              </a:rPr>
              <a:t>2023</a:t>
            </a:r>
            <a:r>
              <a:rPr lang="en-US" i="1">
                <a:latin typeface="仿宋" panose="02010609060101010101" charset="-122"/>
                <a:ea typeface="仿宋" panose="02010609060101010101" charset="-122"/>
                <a:cs typeface="仿宋" panose="02010609060101010101" charset="-122"/>
                <a:sym typeface="+mn-ea"/>
              </a:rPr>
              <a:t>·</a:t>
            </a:r>
            <a:r>
              <a:rPr lang="en-US">
                <a:latin typeface="仿宋" panose="02010609060101010101" charset="-122"/>
                <a:ea typeface="仿宋" panose="02010609060101010101" charset="-122"/>
                <a:cs typeface="仿宋" panose="02010609060101010101" charset="-122"/>
                <a:sym typeface="+mn-ea"/>
              </a:rPr>
              <a:t>16</a:t>
            </a:r>
            <a:r>
              <a:rPr lang="en-US">
                <a:latin typeface="仿宋" panose="02010609060101010101" charset="-122"/>
                <a:ea typeface="仿宋" panose="02010609060101010101" charset="-122"/>
                <a:cs typeface="仿宋" panose="02010609060101010101" charset="-122"/>
                <a:sym typeface="+mn-ea"/>
              </a:rPr>
              <a:t>,13</a:t>
            </a:r>
            <a:r>
              <a:rPr lang="zh-CN">
                <a:latin typeface="仿宋" panose="02010609060101010101" charset="-122"/>
                <a:ea typeface="仿宋" panose="02010609060101010101" charset="-122"/>
                <a:cs typeface="仿宋" panose="02010609060101010101" charset="-122"/>
                <a:sym typeface="+mn-ea"/>
              </a:rPr>
              <a:t>分</a:t>
            </a:r>
            <a:r>
              <a:rPr lang="en-US">
                <a:latin typeface="仿宋" panose="02010609060101010101" charset="-122"/>
                <a:ea typeface="仿宋" panose="02010609060101010101" charset="-122"/>
                <a:cs typeface="仿宋" panose="02010609060101010101" charset="-122"/>
                <a:sym typeface="+mn-ea"/>
              </a:rPr>
              <a:t>]</a:t>
            </a:r>
            <a:r>
              <a:rPr lang="en-US">
                <a:latin typeface="微软雅黑" panose="020B0503020204020204" charset="-122"/>
                <a:ea typeface="微软雅黑" panose="020B0503020204020204" charset="-122"/>
                <a:cs typeface="微软雅黑" panose="020B0503020204020204" charset="-122"/>
                <a:sym typeface="+mn-ea"/>
              </a:rPr>
              <a:t>SiCl</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是生产多晶硅的副产物。利用</a:t>
            </a:r>
            <a:r>
              <a:rPr lang="en-US">
                <a:latin typeface="微软雅黑" panose="020B0503020204020204" charset="-122"/>
                <a:ea typeface="微软雅黑" panose="020B0503020204020204" charset="-122"/>
                <a:cs typeface="微软雅黑" panose="020B0503020204020204" charset="-122"/>
                <a:sym typeface="+mn-ea"/>
              </a:rPr>
              <a:t>SiCl</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对废弃的锂电池正极材料</a:t>
            </a:r>
            <a:r>
              <a:rPr lang="en-US">
                <a:latin typeface="微软雅黑" panose="020B0503020204020204" charset="-122"/>
                <a:ea typeface="微软雅黑" panose="020B0503020204020204" charset="-122"/>
                <a:cs typeface="微软雅黑" panose="020B0503020204020204" charset="-122"/>
                <a:sym typeface="+mn-ea"/>
              </a:rPr>
              <a:t>LiCoO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进行氯化处理以回收</a:t>
            </a:r>
            <a:r>
              <a:rPr lang="en-US">
                <a:latin typeface="微软雅黑" panose="020B0503020204020204" charset="-122"/>
                <a:ea typeface="微软雅黑" panose="020B0503020204020204" charset="-122"/>
                <a:cs typeface="微软雅黑" panose="020B0503020204020204" charset="-122"/>
                <a:sym typeface="+mn-ea"/>
              </a:rPr>
              <a:t>Li</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Co</a:t>
            </a:r>
            <a:r>
              <a:rPr lang="zh-CN">
                <a:latin typeface="微软雅黑" panose="020B0503020204020204" charset="-122"/>
                <a:ea typeface="微软雅黑" panose="020B0503020204020204" charset="-122"/>
                <a:cs typeface="微软雅黑" panose="020B0503020204020204" charset="-122"/>
                <a:sym typeface="+mn-ea"/>
              </a:rPr>
              <a:t>等金属</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工艺路线如下</a:t>
            </a:r>
            <a:r>
              <a:rPr lang="en-US">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162" name="文本框 161"/>
          <p:cNvSpPr txBox="1"/>
          <p:nvPr/>
        </p:nvSpPr>
        <p:spPr>
          <a:xfrm>
            <a:off x="3556000" y="2829560"/>
            <a:ext cx="5080000" cy="368300"/>
          </a:xfrm>
          <a:prstGeom prst="rect">
            <a:avLst/>
          </a:prstGeom>
          <a:noFill/>
          <a:ln w="9525">
            <a:noFill/>
          </a:ln>
        </p:spPr>
        <p:txBody>
          <a:bodyPr>
            <a:spAutoFit/>
          </a:bodyPr>
          <a:p>
            <a:pPr indent="0"/>
            <a:endParaRPr lang="en-US" altLang="en-US" b="0">
              <a:latin typeface="方正书宋_GBK" panose="03000509000000000000" charset="-122"/>
              <a:ea typeface="宋体" panose="02010600030101010101" pitchFamily="2" charset="-122"/>
              <a:cs typeface="Times New Roman" panose="02020603050405020304" charset="0"/>
            </a:endParaRPr>
          </a:p>
        </p:txBody>
      </p:sp>
      <p:pic>
        <p:nvPicPr>
          <p:cNvPr id="528" name="image516.jpeg"/>
          <p:cNvPicPr>
            <a:picLocks noChangeAspect="1"/>
          </p:cNvPicPr>
          <p:nvPr>
            <p:custDataLst>
              <p:tags r:id="rId1"/>
            </p:custDataLst>
          </p:nvPr>
        </p:nvPicPr>
        <p:blipFill>
          <a:blip r:embed="rId2"/>
          <a:stretch>
            <a:fillRect/>
          </a:stretch>
        </p:blipFill>
        <p:spPr>
          <a:xfrm>
            <a:off x="2851150" y="2418715"/>
            <a:ext cx="6773545" cy="2828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488315" y="842010"/>
            <a:ext cx="11085830" cy="4448810"/>
          </a:xfrm>
          <a:prstGeom prst="rect">
            <a:avLst/>
          </a:prstGeom>
          <a:noFill/>
          <a:ln w="9525">
            <a:noFill/>
          </a:ln>
        </p:spPr>
        <p:txBody>
          <a:bodyPr wrap="square">
            <a:spAutoFit/>
          </a:bodyPr>
          <a:p>
            <a:pPr indent="0">
              <a:lnSpc>
                <a:spcPct val="120000"/>
              </a:lnSpc>
              <a:spcBef>
                <a:spcPts val="0"/>
              </a:spcBef>
              <a:spcAft>
                <a:spcPts val="0"/>
              </a:spcAft>
            </a:pPr>
            <a:r>
              <a:rPr lang="zh-CN" sz="2000" b="0">
                <a:latin typeface="微软雅黑" panose="020B0503020204020204" charset="-122"/>
                <a:ea typeface="微软雅黑" panose="020B0503020204020204" charset="-122"/>
                <a:cs typeface="微软雅黑" panose="020B0503020204020204" charset="-122"/>
              </a:rPr>
              <a:t>回答下列问题</a:t>
            </a:r>
            <a:r>
              <a:rPr lang="en-US" sz="2000" b="0">
                <a:latin typeface="微软雅黑" panose="020B0503020204020204" charset="-122"/>
                <a:ea typeface="微软雅黑" panose="020B0503020204020204" charset="-122"/>
                <a:cs typeface="微软雅黑" panose="020B0503020204020204" charset="-122"/>
              </a:rPr>
              <a:t>:(1)Co</a:t>
            </a:r>
            <a:r>
              <a:rPr lang="zh-CN" sz="2000" b="0">
                <a:latin typeface="微软雅黑" panose="020B0503020204020204" charset="-122"/>
                <a:ea typeface="微软雅黑" panose="020B0503020204020204" charset="-122"/>
                <a:cs typeface="微软雅黑" panose="020B0503020204020204" charset="-122"/>
              </a:rPr>
              <a:t>位于元素周期表第</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周期</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第</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族。</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烧渣是</a:t>
            </a:r>
            <a:r>
              <a:rPr lang="en-US" sz="2000" b="0">
                <a:latin typeface="微软雅黑" panose="020B0503020204020204" charset="-122"/>
                <a:ea typeface="微软雅黑" panose="020B0503020204020204" charset="-122"/>
                <a:cs typeface="微软雅黑" panose="020B0503020204020204" charset="-122"/>
              </a:rPr>
              <a:t>LiCl</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CoCl</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SiO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的混合物</a:t>
            </a:r>
            <a:r>
              <a:rPr lang="en-US" sz="2000" b="0">
                <a:latin typeface="微软雅黑" panose="020B0503020204020204" charset="-122"/>
                <a:ea typeface="微软雅黑" panose="020B0503020204020204" charset="-122"/>
                <a:cs typeface="微软雅黑" panose="020B0503020204020204" charset="-122"/>
              </a:rPr>
              <a:t>,“500 ℃</a:t>
            </a:r>
            <a:r>
              <a:rPr lang="zh-CN" sz="2000" b="0">
                <a:latin typeface="微软雅黑" panose="020B0503020204020204" charset="-122"/>
                <a:ea typeface="微软雅黑" panose="020B0503020204020204" charset="-122"/>
                <a:cs typeface="微软雅黑" panose="020B0503020204020204" charset="-122"/>
              </a:rPr>
              <a:t>焙烧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后剩余的</a:t>
            </a:r>
            <a:r>
              <a:rPr lang="en-US" sz="2000" b="0">
                <a:latin typeface="微软雅黑" panose="020B0503020204020204" charset="-122"/>
                <a:ea typeface="微软雅黑" panose="020B0503020204020204" charset="-122"/>
                <a:cs typeface="微软雅黑" panose="020B0503020204020204" charset="-122"/>
              </a:rPr>
              <a:t>SiCl</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应先除去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否则水浸时会产生</a:t>
            </a:r>
            <a:r>
              <a:rPr lang="zh-CN" sz="2000" b="0" u="wavy">
                <a:latin typeface="微软雅黑" panose="020B0503020204020204" charset="-122"/>
                <a:ea typeface="微软雅黑" panose="020B0503020204020204" charset="-122"/>
                <a:cs typeface="微软雅黑" panose="020B0503020204020204" charset="-122"/>
              </a:rPr>
              <a:t>大量烟雾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用化学方程式表示其原因</a:t>
            </a:r>
            <a:r>
              <a:rPr lang="en-US" sz="2000" b="0">
                <a:latin typeface="微软雅黑" panose="020B0503020204020204" charset="-122"/>
                <a:ea typeface="微软雅黑" panose="020B0503020204020204" charset="-122"/>
                <a:cs typeface="微软雅黑" panose="020B0503020204020204" charset="-122"/>
              </a:rPr>
              <a:t>:</a:t>
            </a:r>
            <a:r>
              <a:rPr lang="en-US" sz="2000" b="0" u="sng">
                <a:latin typeface="微软雅黑" panose="020B0503020204020204" charset="-122"/>
                <a:ea typeface="微软雅黑" panose="020B0503020204020204" charset="-122"/>
                <a:cs typeface="微软雅黑" panose="020B0503020204020204" charset="-122"/>
              </a:rPr>
              <a:t>	                                               </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endParaRPr lang="zh-CN" b="0">
              <a:solidFill>
                <a:srgbClr val="ABD8DA"/>
              </a:solidFill>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zh-CN" b="0">
                <a:solidFill>
                  <a:schemeClr val="accent1">
                    <a:lumMod val="75000"/>
                  </a:schemeClr>
                </a:solidFill>
                <a:latin typeface="微软雅黑" panose="020B0503020204020204" charset="-122"/>
                <a:ea typeface="微软雅黑" panose="020B0503020204020204" charset="-122"/>
                <a:cs typeface="微软雅黑" panose="020B0503020204020204" charset="-122"/>
              </a:rPr>
              <a:t>由此判断</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,SiCl</a:t>
            </a:r>
            <a:r>
              <a:rPr lang="en-US" b="0" baseline="-25000">
                <a:solidFill>
                  <a:schemeClr val="accent1">
                    <a:lumMod val="75000"/>
                  </a:schemeClr>
                </a:solidFill>
                <a:latin typeface="微软雅黑" panose="020B0503020204020204" charset="-122"/>
                <a:ea typeface="微软雅黑" panose="020B0503020204020204" charset="-122"/>
                <a:cs typeface="微软雅黑" panose="020B0503020204020204" charset="-122"/>
              </a:rPr>
              <a:t>4</a:t>
            </a:r>
            <a:r>
              <a:rPr lang="zh-CN" b="0">
                <a:solidFill>
                  <a:schemeClr val="accent1">
                    <a:lumMod val="75000"/>
                  </a:schemeClr>
                </a:solidFill>
                <a:latin typeface="微软雅黑" panose="020B0503020204020204" charset="-122"/>
                <a:ea typeface="微软雅黑" panose="020B0503020204020204" charset="-122"/>
                <a:cs typeface="微软雅黑" panose="020B0503020204020204" charset="-122"/>
              </a:rPr>
              <a:t>遇水剧烈水解</a:t>
            </a:r>
            <a:r>
              <a:rPr lang="en-US" sz="2000" b="0">
                <a:latin typeface="微软雅黑" panose="020B0503020204020204" charset="-122"/>
                <a:ea typeface="微软雅黑" panose="020B0503020204020204" charset="-122"/>
                <a:cs typeface="微软雅黑" panose="020B0503020204020204" charset="-122"/>
              </a:rPr>
              <a:t>(3)</a:t>
            </a:r>
            <a:r>
              <a:rPr lang="zh-CN" sz="2000" b="0">
                <a:latin typeface="微软雅黑" panose="020B0503020204020204" charset="-122"/>
                <a:ea typeface="微软雅黑" panose="020B0503020204020204" charset="-122"/>
                <a:cs typeface="微软雅黑" panose="020B0503020204020204" charset="-122"/>
              </a:rPr>
              <a:t>鉴别洗净的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滤饼</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和固体</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常用方法的名称是</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a:t>
            </a:r>
            <a:r>
              <a:rPr lang="zh-CN" b="0">
                <a:solidFill>
                  <a:schemeClr val="accent1">
                    <a:lumMod val="75000"/>
                  </a:schemeClr>
                </a:solidFill>
                <a:latin typeface="微软雅黑" panose="020B0503020204020204" charset="-122"/>
                <a:ea typeface="微软雅黑" panose="020B0503020204020204" charset="-122"/>
                <a:cs typeface="微软雅黑" panose="020B0503020204020204" charset="-122"/>
              </a:rPr>
              <a:t>滤饼</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3”</a:t>
            </a:r>
            <a:r>
              <a:rPr lang="zh-CN" b="0">
                <a:solidFill>
                  <a:schemeClr val="accent1">
                    <a:lumMod val="75000"/>
                  </a:schemeClr>
                </a:solidFill>
                <a:latin typeface="微软雅黑" panose="020B0503020204020204" charset="-122"/>
                <a:ea typeface="微软雅黑" panose="020B0503020204020204" charset="-122"/>
                <a:cs typeface="微软雅黑" panose="020B0503020204020204" charset="-122"/>
              </a:rPr>
              <a:t>的主要成分为</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Li</a:t>
            </a:r>
            <a:r>
              <a:rPr lang="en-US" b="0" baseline="-25000">
                <a:solidFill>
                  <a:schemeClr val="accent1">
                    <a:lumMod val="75000"/>
                  </a:schemeClr>
                </a:solidFill>
                <a:latin typeface="微软雅黑" panose="020B0503020204020204" charset="-122"/>
                <a:ea typeface="微软雅黑" panose="020B0503020204020204" charset="-122"/>
                <a:cs typeface="微软雅黑" panose="020B0503020204020204" charset="-122"/>
              </a:rPr>
              <a:t>2</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CO</a:t>
            </a:r>
            <a:r>
              <a:rPr lang="en-US" b="0" baseline="-25000">
                <a:solidFill>
                  <a:schemeClr val="accent1">
                    <a:lumMod val="75000"/>
                  </a:schemeClr>
                </a:solidFill>
                <a:latin typeface="微软雅黑" panose="020B0503020204020204" charset="-122"/>
                <a:ea typeface="微软雅黑" panose="020B0503020204020204" charset="-122"/>
                <a:cs typeface="微软雅黑" panose="020B0503020204020204" charset="-122"/>
              </a:rPr>
              <a:t>3 </a:t>
            </a:r>
            <a:endParaRPr lang="en-US" sz="2000" b="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已知</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sp</a:t>
            </a:r>
            <a:r>
              <a:rPr lang="en-US" sz="2000" b="0">
                <a:latin typeface="微软雅黑" panose="020B0503020204020204" charset="-122"/>
                <a:ea typeface="微软雅黑" panose="020B0503020204020204" charset="-122"/>
                <a:cs typeface="微软雅黑" panose="020B0503020204020204" charset="-122"/>
              </a:rPr>
              <a:t>[Co(OH)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]=5.9×10</a:t>
            </a:r>
            <a:r>
              <a:rPr lang="en-US" sz="2000" b="0" baseline="30000">
                <a:latin typeface="微软雅黑" panose="020B0503020204020204" charset="-122"/>
                <a:ea typeface="微软雅黑" panose="020B0503020204020204" charset="-122"/>
                <a:cs typeface="微软雅黑" panose="020B0503020204020204" charset="-122"/>
              </a:rPr>
              <a:t>-15</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沉钴过滤</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pH</a:t>
            </a:r>
            <a:r>
              <a:rPr lang="zh-CN" sz="2000" b="0">
                <a:latin typeface="微软雅黑" panose="020B0503020204020204" charset="-122"/>
                <a:ea typeface="微软雅黑" panose="020B0503020204020204" charset="-122"/>
                <a:cs typeface="微软雅黑" panose="020B0503020204020204" charset="-122"/>
              </a:rPr>
              <a:t>控制为</a:t>
            </a:r>
            <a:r>
              <a:rPr lang="en-US" sz="2000" b="0">
                <a:latin typeface="微软雅黑" panose="020B0503020204020204" charset="-122"/>
                <a:ea typeface="微软雅黑" panose="020B0503020204020204" charset="-122"/>
                <a:cs typeface="微软雅黑" panose="020B0503020204020204" charset="-122"/>
              </a:rPr>
              <a:t>10.0,</a:t>
            </a:r>
            <a:r>
              <a:rPr lang="zh-CN" sz="2000" b="0">
                <a:latin typeface="微软雅黑" panose="020B0503020204020204" charset="-122"/>
                <a:ea typeface="微软雅黑" panose="020B0503020204020204" charset="-122"/>
                <a:cs typeface="微软雅黑" panose="020B0503020204020204" charset="-122"/>
              </a:rPr>
              <a:t>则溶液中</a:t>
            </a:r>
            <a:r>
              <a:rPr lang="en-US" sz="2000" b="0">
                <a:latin typeface="微软雅黑" panose="020B0503020204020204" charset="-122"/>
                <a:ea typeface="微软雅黑" panose="020B0503020204020204" charset="-122"/>
                <a:cs typeface="微软雅黑" panose="020B0503020204020204" charset="-122"/>
              </a:rPr>
              <a:t>Co</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浓度为</a:t>
            </a:r>
            <a:r>
              <a:rPr lang="zh-CN" sz="2000" b="0" u="sng">
                <a:latin typeface="微软雅黑" panose="020B0503020204020204" charset="-122"/>
                <a:ea typeface="微软雅黑" panose="020B0503020204020204" charset="-122"/>
                <a:cs typeface="微软雅黑" panose="020B0503020204020204" charset="-122"/>
              </a:rPr>
              <a:t>　</a:t>
            </a:r>
            <a:r>
              <a:rPr lang="en-US" altLang="zh-CN" sz="2000" b="0" u="sng">
                <a:latin typeface="微软雅黑" panose="020B0503020204020204" charset="-122"/>
                <a:ea typeface="微软雅黑" panose="020B0503020204020204" charset="-122"/>
                <a:cs typeface="微软雅黑" panose="020B0503020204020204" charset="-122"/>
              </a:rPr>
              <a:t>            </a:t>
            </a:r>
            <a:r>
              <a:rPr lang="en-US" alt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mol·L</a:t>
            </a:r>
            <a:r>
              <a:rPr lang="en-US" sz="2000" b="0" baseline="3000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“850 ℃</a:t>
            </a:r>
            <a:r>
              <a:rPr lang="zh-CN" sz="2000" b="0">
                <a:latin typeface="微软雅黑" panose="020B0503020204020204" charset="-122"/>
                <a:ea typeface="微软雅黑" panose="020B0503020204020204" charset="-122"/>
                <a:cs typeface="微软雅黑" panose="020B0503020204020204" charset="-122"/>
              </a:rPr>
              <a:t>煅烧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时的化学方程式为</a:t>
            </a:r>
            <a:r>
              <a:rPr lang="en-US" sz="2000" b="0" u="sng">
                <a:latin typeface="微软雅黑" panose="020B0503020204020204" charset="-122"/>
                <a:ea typeface="微软雅黑" panose="020B0503020204020204" charset="-122"/>
                <a:cs typeface="微软雅黑" panose="020B0503020204020204" charset="-122"/>
              </a:rPr>
              <a:t>	                                          </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endParaRPr lang="zh-CN" b="0">
              <a:solidFill>
                <a:srgbClr val="ABD8DA"/>
              </a:solidFill>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zh-CN" b="0">
                <a:solidFill>
                  <a:schemeClr val="accent1">
                    <a:lumMod val="75000"/>
                  </a:schemeClr>
                </a:solidFill>
                <a:latin typeface="微软雅黑" panose="020B0503020204020204" charset="-122"/>
                <a:ea typeface="微软雅黑" panose="020B0503020204020204" charset="-122"/>
                <a:cs typeface="微软雅黑" panose="020B0503020204020204" charset="-122"/>
              </a:rPr>
              <a:t>反应物为</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Co(OH)</a:t>
            </a:r>
            <a:r>
              <a:rPr lang="en-US" b="0" baseline="-25000">
                <a:solidFill>
                  <a:schemeClr val="accent1">
                    <a:lumMod val="75000"/>
                  </a:schemeClr>
                </a:solidFill>
                <a:latin typeface="微软雅黑" panose="020B0503020204020204" charset="-122"/>
                <a:ea typeface="微软雅黑" panose="020B0503020204020204" charset="-122"/>
                <a:cs typeface="微软雅黑" panose="020B0503020204020204" charset="-122"/>
              </a:rPr>
              <a:t>2</a:t>
            </a:r>
            <a:r>
              <a:rPr lang="zh-CN" b="0">
                <a:solidFill>
                  <a:schemeClr val="accent1">
                    <a:lumMod val="75000"/>
                  </a:schemeClr>
                </a:solidFill>
                <a:latin typeface="微软雅黑" panose="020B0503020204020204" charset="-122"/>
                <a:ea typeface="微软雅黑" panose="020B0503020204020204" charset="-122"/>
                <a:cs typeface="微软雅黑" panose="020B0503020204020204" charset="-122"/>
              </a:rPr>
              <a:t>和</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O</a:t>
            </a:r>
            <a:r>
              <a:rPr lang="en-US" b="0" baseline="-25000">
                <a:solidFill>
                  <a:schemeClr val="accent1">
                    <a:lumMod val="75000"/>
                  </a:schemeClr>
                </a:solidFill>
                <a:latin typeface="微软雅黑" panose="020B0503020204020204" charset="-122"/>
                <a:ea typeface="微软雅黑" panose="020B0503020204020204" charset="-122"/>
                <a:cs typeface="微软雅黑" panose="020B0503020204020204" charset="-122"/>
              </a:rPr>
              <a:t>2</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a:t>
            </a:r>
            <a:r>
              <a:rPr lang="zh-CN" b="0">
                <a:solidFill>
                  <a:schemeClr val="accent1">
                    <a:lumMod val="75000"/>
                  </a:schemeClr>
                </a:solidFill>
                <a:latin typeface="微软雅黑" panose="020B0503020204020204" charset="-122"/>
                <a:ea typeface="微软雅黑" panose="020B0503020204020204" charset="-122"/>
                <a:cs typeface="微软雅黑" panose="020B0503020204020204" charset="-122"/>
              </a:rPr>
              <a:t>生成物为</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Co</a:t>
            </a:r>
            <a:r>
              <a:rPr lang="en-US" b="0" baseline="-25000">
                <a:solidFill>
                  <a:schemeClr val="accent1">
                    <a:lumMod val="75000"/>
                  </a:schemeClr>
                </a:solidFill>
                <a:latin typeface="微软雅黑" panose="020B0503020204020204" charset="-122"/>
                <a:ea typeface="微软雅黑" panose="020B0503020204020204" charset="-122"/>
                <a:cs typeface="微软雅黑" panose="020B0503020204020204" charset="-122"/>
              </a:rPr>
              <a:t>3</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O</a:t>
            </a:r>
            <a:r>
              <a:rPr lang="en-US" b="0" baseline="-25000">
                <a:solidFill>
                  <a:schemeClr val="accent1">
                    <a:lumMod val="75000"/>
                  </a:schemeClr>
                </a:solidFill>
                <a:latin typeface="微软雅黑" panose="020B0503020204020204" charset="-122"/>
                <a:ea typeface="微软雅黑" panose="020B0503020204020204" charset="-122"/>
                <a:cs typeface="微软雅黑" panose="020B0503020204020204" charset="-122"/>
              </a:rPr>
              <a:t>4</a:t>
            </a:r>
            <a:r>
              <a:rPr lang="zh-CN" b="0">
                <a:solidFill>
                  <a:schemeClr val="accent1">
                    <a:lumMod val="75000"/>
                  </a:schemeClr>
                </a:solidFill>
                <a:latin typeface="微软雅黑" panose="020B0503020204020204" charset="-122"/>
                <a:ea typeface="微软雅黑" panose="020B0503020204020204" charset="-122"/>
                <a:cs typeface="微软雅黑" panose="020B0503020204020204" charset="-122"/>
              </a:rPr>
              <a:t>和</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H</a:t>
            </a:r>
            <a:r>
              <a:rPr lang="en-US" b="0" baseline="-25000">
                <a:solidFill>
                  <a:schemeClr val="accent1">
                    <a:lumMod val="75000"/>
                  </a:schemeClr>
                </a:solidFill>
                <a:latin typeface="微软雅黑" panose="020B0503020204020204" charset="-122"/>
                <a:ea typeface="微软雅黑" panose="020B0503020204020204" charset="-122"/>
                <a:cs typeface="微软雅黑" panose="020B0503020204020204" charset="-122"/>
              </a:rPr>
              <a:t>2</a:t>
            </a:r>
            <a:r>
              <a:rPr lang="en-US" b="0">
                <a:solidFill>
                  <a:schemeClr val="accent1">
                    <a:lumMod val="75000"/>
                  </a:schemeClr>
                </a:solidFill>
                <a:latin typeface="微软雅黑" panose="020B0503020204020204" charset="-122"/>
                <a:ea typeface="微软雅黑" panose="020B0503020204020204" charset="-122"/>
                <a:cs typeface="微软雅黑" panose="020B0503020204020204" charset="-122"/>
              </a:rPr>
              <a:t>O,</a:t>
            </a:r>
            <a:r>
              <a:rPr lang="zh-CN" b="0">
                <a:solidFill>
                  <a:schemeClr val="accent1">
                    <a:lumMod val="75000"/>
                  </a:schemeClr>
                </a:solidFill>
                <a:latin typeface="微软雅黑" panose="020B0503020204020204" charset="-122"/>
                <a:ea typeface="微软雅黑" panose="020B0503020204020204" charset="-122"/>
                <a:cs typeface="微软雅黑" panose="020B0503020204020204" charset="-122"/>
              </a:rPr>
              <a:t>根据得失电子守恒、原子守恒写出化学方程式</a:t>
            </a:r>
            <a:r>
              <a:rPr lang="en-US" sz="2000" b="0">
                <a:latin typeface="微软雅黑" panose="020B0503020204020204" charset="-122"/>
                <a:ea typeface="微软雅黑" panose="020B0503020204020204" charset="-122"/>
                <a:cs typeface="微软雅黑" panose="020B0503020204020204" charset="-122"/>
              </a:rPr>
              <a:t>(5)</a:t>
            </a:r>
            <a:r>
              <a:rPr lang="zh-CN" sz="2000" b="0">
                <a:latin typeface="微软雅黑" panose="020B0503020204020204" charset="-122"/>
                <a:ea typeface="微软雅黑" panose="020B0503020204020204" charset="-122"/>
                <a:cs typeface="微软雅黑" panose="020B0503020204020204" charset="-122"/>
              </a:rPr>
              <a:t>导致</a:t>
            </a:r>
            <a:r>
              <a:rPr lang="en-US" sz="2000" b="0">
                <a:latin typeface="微软雅黑" panose="020B0503020204020204" charset="-122"/>
                <a:ea typeface="微软雅黑" panose="020B0503020204020204" charset="-122"/>
                <a:cs typeface="微软雅黑" panose="020B0503020204020204" charset="-122"/>
              </a:rPr>
              <a:t>SiCl</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比</a:t>
            </a:r>
            <a:r>
              <a:rPr lang="en-US" sz="2000" b="0">
                <a:latin typeface="微软雅黑" panose="020B0503020204020204" charset="-122"/>
                <a:ea typeface="微软雅黑" panose="020B0503020204020204" charset="-122"/>
                <a:cs typeface="微软雅黑" panose="020B0503020204020204" charset="-122"/>
              </a:rPr>
              <a:t>CCl</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易水解的因素有</a:t>
            </a:r>
            <a:r>
              <a:rPr lang="zh-CN" sz="2000" b="0" u="sng">
                <a:latin typeface="微软雅黑" panose="020B0503020204020204" charset="-122"/>
                <a:ea typeface="微软雅黑" panose="020B0503020204020204" charset="-122"/>
                <a:cs typeface="微软雅黑" panose="020B0503020204020204" charset="-122"/>
              </a:rPr>
              <a:t>　　　</a:t>
            </a:r>
            <a:r>
              <a:rPr lang="en-US" sz="2000" b="0" u="sng">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填序号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a.Si—Cl</a:t>
            </a:r>
            <a:r>
              <a:rPr lang="zh-CN" sz="2000" b="0">
                <a:latin typeface="微软雅黑" panose="020B0503020204020204" charset="-122"/>
                <a:ea typeface="微软雅黑" panose="020B0503020204020204" charset="-122"/>
                <a:cs typeface="微软雅黑" panose="020B0503020204020204" charset="-122"/>
              </a:rPr>
              <a:t>键极性更大</a:t>
            </a:r>
            <a:r>
              <a:rPr lang="en-US" alt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b.Si</a:t>
            </a:r>
            <a:r>
              <a:rPr lang="zh-CN" sz="2000" b="0">
                <a:latin typeface="微软雅黑" panose="020B0503020204020204" charset="-122"/>
                <a:ea typeface="微软雅黑" panose="020B0503020204020204" charset="-122"/>
                <a:cs typeface="微软雅黑" panose="020B0503020204020204" charset="-122"/>
              </a:rPr>
              <a:t>的原子半径更大</a:t>
            </a:r>
            <a:r>
              <a:rPr lang="en-US" sz="2000" b="0">
                <a:latin typeface="微软雅黑" panose="020B0503020204020204" charset="-122"/>
                <a:ea typeface="微软雅黑" panose="020B0503020204020204" charset="-122"/>
                <a:cs typeface="微软雅黑" panose="020B0503020204020204" charset="-122"/>
              </a:rPr>
              <a:t>c.Si—Cl</a:t>
            </a:r>
            <a:r>
              <a:rPr lang="zh-CN" sz="2000" b="0">
                <a:latin typeface="微软雅黑" panose="020B0503020204020204" charset="-122"/>
                <a:ea typeface="微软雅黑" panose="020B0503020204020204" charset="-122"/>
                <a:cs typeface="微软雅黑" panose="020B0503020204020204" charset="-122"/>
              </a:rPr>
              <a:t>键键能更大</a:t>
            </a:r>
            <a:r>
              <a:rPr lang="en-US" alt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d.Si</a:t>
            </a:r>
            <a:r>
              <a:rPr lang="zh-CN" sz="2000" b="0">
                <a:latin typeface="微软雅黑" panose="020B0503020204020204" charset="-122"/>
                <a:ea typeface="微软雅黑" panose="020B0503020204020204" charset="-122"/>
                <a:cs typeface="微软雅黑" panose="020B0503020204020204" charset="-122"/>
              </a:rPr>
              <a:t>有更多的价层轨道</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17" name="组合 16"/>
          <p:cNvGrpSpPr/>
          <p:nvPr/>
        </p:nvGrpSpPr>
        <p:grpSpPr>
          <a:xfrm>
            <a:off x="5615305" y="3366135"/>
            <a:ext cx="4021455" cy="393700"/>
            <a:chOff x="8843" y="5301"/>
            <a:chExt cx="6333" cy="620"/>
          </a:xfrm>
        </p:grpSpPr>
        <p:pic>
          <p:nvPicPr>
            <p:cNvPr id="15" name="图片 14"/>
            <p:cNvPicPr>
              <a:picLocks noChangeAspect="1"/>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8843" y="5301"/>
              <a:ext cx="5180" cy="620"/>
            </a:xfrm>
            <a:prstGeom prst="rect">
              <a:avLst/>
            </a:prstGeom>
          </p:spPr>
        </p:pic>
        <p:pic>
          <p:nvPicPr>
            <p:cNvPr id="16" name="图片 15"/>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tretch>
              <a:fillRect/>
            </a:stretch>
          </p:blipFill>
          <p:spPr>
            <a:xfrm>
              <a:off x="14056" y="5486"/>
              <a:ext cx="1120" cy="410"/>
            </a:xfrm>
            <a:prstGeom prst="rect">
              <a:avLst/>
            </a:prstGeom>
          </p:spPr>
        </p:pic>
      </p:grpSp>
      <p:sp>
        <p:nvSpPr>
          <p:cNvPr id="18" name="文本框 17"/>
          <p:cNvSpPr txBox="1"/>
          <p:nvPr/>
        </p:nvSpPr>
        <p:spPr>
          <a:xfrm>
            <a:off x="4654550" y="4051935"/>
            <a:ext cx="121094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abd</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100" name="文本框 99"/>
          <p:cNvSpPr txBox="1"/>
          <p:nvPr/>
        </p:nvSpPr>
        <p:spPr>
          <a:xfrm>
            <a:off x="3514725" y="1251585"/>
            <a:ext cx="824865"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四</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sp>
        <p:nvSpPr>
          <p:cNvPr id="4" name="文本框 3"/>
          <p:cNvSpPr txBox="1"/>
          <p:nvPr/>
        </p:nvSpPr>
        <p:spPr>
          <a:xfrm>
            <a:off x="5304155" y="1251585"/>
            <a:ext cx="824865"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Ⅷ</a:t>
            </a:r>
            <a:endParaRPr lang="zh-CN" b="0">
              <a:solidFill>
                <a:srgbClr val="FF0000"/>
              </a:solidFill>
              <a:latin typeface="微软雅黑" panose="020B0503020204020204" charset="-122"/>
              <a:ea typeface="微软雅黑" panose="020B0503020204020204" charset="-122"/>
              <a:cs typeface="方正书宋_GBK" panose="03000509000000000000" charset="-122"/>
            </a:endParaRPr>
          </a:p>
        </p:txBody>
      </p:sp>
      <p:grpSp>
        <p:nvGrpSpPr>
          <p:cNvPr id="10" name="组合 9"/>
          <p:cNvGrpSpPr/>
          <p:nvPr/>
        </p:nvGrpSpPr>
        <p:grpSpPr>
          <a:xfrm>
            <a:off x="4585335" y="2029460"/>
            <a:ext cx="7048500" cy="266700"/>
            <a:chOff x="7221" y="3196"/>
            <a:chExt cx="11100" cy="420"/>
          </a:xfrm>
        </p:grpSpPr>
        <p:pic>
          <p:nvPicPr>
            <p:cNvPr id="8" name="图片 7"/>
            <p:cNvPicPr>
              <a:picLocks noChangeAspect="1"/>
            </p:cNvPicPr>
            <p:nvPr>
              <p:custDataLst>
                <p:tags r:id="rId5"/>
              </p:custDataLst>
            </p:nvPr>
          </p:nvPicPr>
          <p:blipFill>
            <a:blip r:embed="rId6"/>
            <a:stretch>
              <a:fillRect/>
            </a:stretch>
          </p:blipFill>
          <p:spPr>
            <a:xfrm>
              <a:off x="7221" y="3196"/>
              <a:ext cx="7100" cy="420"/>
            </a:xfrm>
            <a:prstGeom prst="rect">
              <a:avLst/>
            </a:prstGeom>
          </p:spPr>
        </p:pic>
        <p:pic>
          <p:nvPicPr>
            <p:cNvPr id="9" name="图片 8"/>
            <p:cNvPicPr>
              <a:picLocks noChangeAspect="1"/>
            </p:cNvPicPr>
            <p:nvPr>
              <p:custDataLst>
                <p:tags r:id="rId7"/>
              </p:custDataLst>
            </p:nvPr>
          </p:nvPicPr>
          <p:blipFill>
            <a:blip r:embed="rId8"/>
            <a:stretch>
              <a:fillRect/>
            </a:stretch>
          </p:blipFill>
          <p:spPr>
            <a:xfrm>
              <a:off x="14321" y="3196"/>
              <a:ext cx="4000" cy="420"/>
            </a:xfrm>
            <a:prstGeom prst="rect">
              <a:avLst/>
            </a:prstGeom>
          </p:spPr>
        </p:pic>
      </p:grpSp>
      <p:sp>
        <p:nvSpPr>
          <p:cNvPr id="11" name="文本框 10"/>
          <p:cNvSpPr txBox="1"/>
          <p:nvPr/>
        </p:nvSpPr>
        <p:spPr>
          <a:xfrm>
            <a:off x="7005320" y="2705735"/>
            <a:ext cx="1217295"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焰色试验</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cxnSp>
        <p:nvCxnSpPr>
          <p:cNvPr id="12" name="直接连接符 11"/>
          <p:cNvCxnSpPr/>
          <p:nvPr/>
        </p:nvCxnSpPr>
        <p:spPr>
          <a:xfrm>
            <a:off x="10401935" y="3366135"/>
            <a:ext cx="1012190" cy="0"/>
          </a:xfrm>
          <a:prstGeom prst="line">
            <a:avLst/>
          </a:prstGeom>
        </p:spPr>
        <p:style>
          <a:lnRef idx="2">
            <a:prstClr val="black"/>
          </a:lnRef>
          <a:fillRef idx="0">
            <a:srgbClr val="FFFFFF"/>
          </a:fillRef>
          <a:effectRef idx="0">
            <a:srgbClr val="FFFFFF"/>
          </a:effectRef>
          <a:fontRef idx="minor">
            <a:schemeClr val="tx1"/>
          </a:fontRef>
        </p:style>
      </p:cxnSp>
      <p:sp>
        <p:nvSpPr>
          <p:cNvPr id="14" name="文本框 13"/>
          <p:cNvSpPr txBox="1"/>
          <p:nvPr/>
        </p:nvSpPr>
        <p:spPr>
          <a:xfrm>
            <a:off x="10401300" y="2997835"/>
            <a:ext cx="123253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微软雅黑" panose="020B0503020204020204" charset="-122"/>
              </a:rPr>
              <a:t>5.9×10</a:t>
            </a:r>
            <a:r>
              <a:rPr lang="en-US" b="0" baseline="30000">
                <a:solidFill>
                  <a:srgbClr val="FF0000"/>
                </a:solidFill>
                <a:latin typeface="微软雅黑" panose="020B0503020204020204" charset="-122"/>
                <a:ea typeface="微软雅黑" panose="020B0503020204020204" charset="-122"/>
                <a:cs typeface="微软雅黑" panose="020B0503020204020204" charset="-122"/>
              </a:rPr>
              <a:t>-7</a:t>
            </a:r>
            <a:endParaRPr lang="en-US" altLang="en-US" b="0" baseline="300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11" grpId="0"/>
      <p:bldP spid="14" grpId="0"/>
      <p:bldP spid="18"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pSp>
        <p:nvGrpSpPr>
          <p:cNvPr id="7" name="组合 6"/>
          <p:cNvGrpSpPr/>
          <p:nvPr/>
        </p:nvGrpSpPr>
        <p:grpSpPr>
          <a:xfrm>
            <a:off x="751205" y="1169035"/>
            <a:ext cx="10753090" cy="2999740"/>
            <a:chOff x="1183" y="1841"/>
            <a:chExt cx="16934" cy="4724"/>
          </a:xfrm>
        </p:grpSpPr>
        <p:sp>
          <p:nvSpPr>
            <p:cNvPr id="102" name="文本框 101"/>
            <p:cNvSpPr txBox="1"/>
            <p:nvPr/>
          </p:nvSpPr>
          <p:spPr>
            <a:xfrm>
              <a:off x="1183" y="1841"/>
              <a:ext cx="16934" cy="4724"/>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已知</a:t>
              </a:r>
              <a:r>
                <a:rPr lang="en-US" b="0" i="1">
                  <a:latin typeface="微软雅黑" panose="020B0503020204020204" charset="-122"/>
                  <a:ea typeface="微软雅黑" panose="020B0503020204020204" charset="-122"/>
                  <a:cs typeface="微软雅黑" panose="020B0503020204020204" charset="-122"/>
                </a:rPr>
                <a:t>K</a:t>
              </a:r>
              <a:r>
                <a:rPr lang="en-US" b="0" baseline="-25000">
                  <a:latin typeface="微软雅黑" panose="020B0503020204020204" charset="-122"/>
                  <a:ea typeface="微软雅黑" panose="020B0503020204020204" charset="-122"/>
                  <a:cs typeface="微软雅黑" panose="020B0503020204020204" charset="-122"/>
                </a:rPr>
                <a:t>sp</a:t>
              </a:r>
              <a:r>
                <a:rPr lang="en-US" b="0">
                  <a:latin typeface="微软雅黑" panose="020B0503020204020204" charset="-122"/>
                  <a:ea typeface="微软雅黑" panose="020B0503020204020204" charset="-122"/>
                  <a:cs typeface="微软雅黑" panose="020B0503020204020204" charset="-122"/>
                </a:rPr>
                <a:t>[Co(OH)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]=5.9×10</a:t>
              </a:r>
              <a:r>
                <a:rPr lang="en-US" b="0" baseline="30000">
                  <a:latin typeface="微软雅黑" panose="020B0503020204020204" charset="-122"/>
                  <a:ea typeface="微软雅黑" panose="020B0503020204020204" charset="-122"/>
                  <a:cs typeface="微软雅黑" panose="020B0503020204020204" charset="-122"/>
                </a:rPr>
                <a:t>-15</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沉钴过滤</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的</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控制为</a:t>
              </a:r>
              <a:r>
                <a:rPr lang="en-US" b="0">
                  <a:latin typeface="微软雅黑" panose="020B0503020204020204" charset="-122"/>
                  <a:ea typeface="微软雅黑" panose="020B0503020204020204" charset="-122"/>
                  <a:cs typeface="微软雅黑" panose="020B0503020204020204" charset="-122"/>
                </a:rPr>
                <a:t>10.0,</a:t>
              </a:r>
              <a:r>
                <a:rPr lang="zh-CN" b="0">
                  <a:latin typeface="微软雅黑" panose="020B0503020204020204" charset="-122"/>
                  <a:ea typeface="微软雅黑" panose="020B0503020204020204" charset="-122"/>
                  <a:cs typeface="微软雅黑" panose="020B0503020204020204" charset="-122"/>
                </a:rPr>
                <a:t>则溶液中</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(OH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)=1.0×10</a:t>
              </a:r>
              <a:r>
                <a:rPr lang="en-US" b="0" baseline="30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 mol·L</a:t>
              </a:r>
              <a:r>
                <a:rPr lang="en-US" b="0" baseline="3000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(Co</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               =               </a:t>
              </a:r>
              <a:r>
                <a:rPr lang="en-US">
                  <a:latin typeface="微软雅黑" panose="020B0503020204020204" charset="-122"/>
                  <a:ea typeface="微软雅黑" panose="020B0503020204020204" charset="-122"/>
                  <a:cs typeface="微软雅黑" panose="020B0503020204020204" charset="-122"/>
                  <a:sym typeface="+mn-ea"/>
                </a:rPr>
                <a:t>mol·L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=5.9×10</a:t>
              </a:r>
              <a:r>
                <a:rPr lang="en-US" baseline="30000">
                  <a:latin typeface="微软雅黑" panose="020B0503020204020204" charset="-122"/>
                  <a:ea typeface="微软雅黑" panose="020B0503020204020204" charset="-122"/>
                  <a:cs typeface="微软雅黑" panose="020B0503020204020204" charset="-122"/>
                  <a:sym typeface="+mn-ea"/>
                </a:rPr>
                <a:t>-7</a:t>
              </a:r>
              <a:r>
                <a:rPr lang="en-US">
                  <a:latin typeface="微软雅黑" panose="020B0503020204020204" charset="-122"/>
                  <a:ea typeface="微软雅黑" panose="020B0503020204020204" charset="-122"/>
                  <a:cs typeface="微软雅黑" panose="020B0503020204020204" charset="-122"/>
                  <a:sym typeface="+mn-ea"/>
                </a:rPr>
                <a:t> mol·L</a:t>
              </a:r>
              <a:r>
                <a:rPr lang="en-US" baseline="30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(5)</a:t>
              </a:r>
              <a:r>
                <a:rPr lang="zh-CN">
                  <a:latin typeface="微软雅黑" panose="020B0503020204020204" charset="-122"/>
                  <a:ea typeface="微软雅黑" panose="020B0503020204020204" charset="-122"/>
                  <a:cs typeface="微软雅黑" panose="020B0503020204020204" charset="-122"/>
                  <a:sym typeface="+mn-ea"/>
                </a:rPr>
                <a:t>因为电负性</a:t>
              </a:r>
              <a:r>
                <a:rPr lang="en-US">
                  <a:latin typeface="微软雅黑" panose="020B0503020204020204" charset="-122"/>
                  <a:ea typeface="微软雅黑" panose="020B0503020204020204" charset="-122"/>
                  <a:cs typeface="微软雅黑" panose="020B0503020204020204" charset="-122"/>
                  <a:sym typeface="+mn-ea"/>
                </a:rPr>
                <a:t>:Si&lt;C&lt;Cl,</a:t>
              </a:r>
              <a:r>
                <a:rPr lang="zh-CN">
                  <a:latin typeface="微软雅黑" panose="020B0503020204020204" charset="-122"/>
                  <a:ea typeface="微软雅黑" panose="020B0503020204020204" charset="-122"/>
                  <a:cs typeface="微软雅黑" panose="020B0503020204020204" charset="-122"/>
                  <a:sym typeface="+mn-ea"/>
                </a:rPr>
                <a:t>所以</a:t>
              </a:r>
              <a:r>
                <a:rPr lang="en-US">
                  <a:latin typeface="微软雅黑" panose="020B0503020204020204" charset="-122"/>
                  <a:ea typeface="微软雅黑" panose="020B0503020204020204" charset="-122"/>
                  <a:cs typeface="微软雅黑" panose="020B0503020204020204" charset="-122"/>
                  <a:sym typeface="+mn-ea"/>
                </a:rPr>
                <a:t>Si—Cl</a:t>
              </a:r>
              <a:r>
                <a:rPr lang="zh-CN">
                  <a:latin typeface="微软雅黑" panose="020B0503020204020204" charset="-122"/>
                  <a:ea typeface="微软雅黑" panose="020B0503020204020204" charset="-122"/>
                  <a:cs typeface="微软雅黑" panose="020B0503020204020204" charset="-122"/>
                  <a:sym typeface="+mn-ea"/>
                </a:rPr>
                <a:t>键的极性强于</a:t>
              </a:r>
              <a:r>
                <a:rPr lang="en-US">
                  <a:latin typeface="微软雅黑" panose="020B0503020204020204" charset="-122"/>
                  <a:ea typeface="微软雅黑" panose="020B0503020204020204" charset="-122"/>
                  <a:cs typeface="微软雅黑" panose="020B0503020204020204" charset="-122"/>
                  <a:sym typeface="+mn-ea"/>
                </a:rPr>
                <a:t>C—Cl</a:t>
              </a:r>
              <a:r>
                <a:rPr lang="zh-CN">
                  <a:latin typeface="微软雅黑" panose="020B0503020204020204" charset="-122"/>
                  <a:ea typeface="微软雅黑" panose="020B0503020204020204" charset="-122"/>
                  <a:cs typeface="微软雅黑" panose="020B0503020204020204" charset="-122"/>
                  <a:sym typeface="+mn-ea"/>
                </a:rPr>
                <a:t>键的极性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因此</a:t>
              </a:r>
              <a:r>
                <a:rPr lang="en-US">
                  <a:latin typeface="微软雅黑" panose="020B0503020204020204" charset="-122"/>
                  <a:ea typeface="微软雅黑" panose="020B0503020204020204" charset="-122"/>
                  <a:cs typeface="微软雅黑" panose="020B0503020204020204" charset="-122"/>
                  <a:sym typeface="+mn-ea"/>
                </a:rPr>
                <a:t>SiCl</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Si</a:t>
              </a:r>
              <a:r>
                <a:rPr lang="zh-CN">
                  <a:latin typeface="微软雅黑" panose="020B0503020204020204" charset="-122"/>
                  <a:ea typeface="微软雅黑" panose="020B0503020204020204" charset="-122"/>
                  <a:cs typeface="微软雅黑" panose="020B0503020204020204" charset="-122"/>
                  <a:sym typeface="+mn-ea"/>
                </a:rPr>
                <a:t>原子的正电性强于</a:t>
              </a:r>
              <a:r>
                <a:rPr lang="en-US">
                  <a:latin typeface="微软雅黑" panose="020B0503020204020204" charset="-122"/>
                  <a:ea typeface="微软雅黑" panose="020B0503020204020204" charset="-122"/>
                  <a:cs typeface="微软雅黑" panose="020B0503020204020204" charset="-122"/>
                  <a:sym typeface="+mn-ea"/>
                </a:rPr>
                <a:t>CCl</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原子的正电性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使</a:t>
              </a:r>
              <a:r>
                <a:rPr lang="en-US">
                  <a:latin typeface="微软雅黑" panose="020B0503020204020204" charset="-122"/>
                  <a:ea typeface="微软雅黑" panose="020B0503020204020204" charset="-122"/>
                  <a:cs typeface="微软雅黑" panose="020B0503020204020204" charset="-122"/>
                  <a:sym typeface="+mn-ea"/>
                </a:rPr>
                <a:t>Si</a:t>
              </a:r>
              <a:r>
                <a:rPr lang="zh-CN">
                  <a:latin typeface="微软雅黑" panose="020B0503020204020204" charset="-122"/>
                  <a:ea typeface="微软雅黑" panose="020B0503020204020204" charset="-122"/>
                  <a:cs typeface="微软雅黑" panose="020B0503020204020204" charset="-122"/>
                  <a:sym typeface="+mn-ea"/>
                </a:rPr>
                <a:t>原子比</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原子更易受到水电离出的</a:t>
              </a:r>
              <a:r>
                <a:rPr lang="en-US">
                  <a:latin typeface="微软雅黑" panose="020B0503020204020204" charset="-122"/>
                  <a:ea typeface="微软雅黑" panose="020B0503020204020204" charset="-122"/>
                  <a:cs typeface="微软雅黑" panose="020B0503020204020204" charset="-122"/>
                  <a:sym typeface="+mn-ea"/>
                </a:rPr>
                <a:t>OH</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的吸引</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;Si</a:t>
              </a:r>
              <a:r>
                <a:rPr lang="zh-CN">
                  <a:latin typeface="微软雅黑" panose="020B0503020204020204" charset="-122"/>
                  <a:ea typeface="微软雅黑" panose="020B0503020204020204" charset="-122"/>
                  <a:cs typeface="微软雅黑" panose="020B0503020204020204" charset="-122"/>
                  <a:sym typeface="+mn-ea"/>
                </a:rPr>
                <a:t>的原子半径大于</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的原子半径</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则键长</a:t>
              </a:r>
              <a:r>
                <a:rPr lang="en-US">
                  <a:latin typeface="微软雅黑" panose="020B0503020204020204" charset="-122"/>
                  <a:ea typeface="微软雅黑" panose="020B0503020204020204" charset="-122"/>
                  <a:cs typeface="微软雅黑" panose="020B0503020204020204" charset="-122"/>
                  <a:sym typeface="+mn-ea"/>
                </a:rPr>
                <a:t>:Si—Cl</a:t>
              </a:r>
              <a:r>
                <a:rPr lang="zh-CN">
                  <a:latin typeface="微软雅黑" panose="020B0503020204020204" charset="-122"/>
                  <a:ea typeface="微软雅黑" panose="020B0503020204020204" charset="-122"/>
                  <a:cs typeface="微软雅黑" panose="020B0503020204020204" charset="-122"/>
                  <a:sym typeface="+mn-ea"/>
                </a:rPr>
                <a:t>键</a:t>
              </a:r>
              <a:r>
                <a:rPr lang="en-US">
                  <a:latin typeface="微软雅黑" panose="020B0503020204020204" charset="-122"/>
                  <a:ea typeface="微软雅黑" panose="020B0503020204020204" charset="-122"/>
                  <a:cs typeface="微软雅黑" panose="020B0503020204020204" charset="-122"/>
                  <a:sym typeface="+mn-ea"/>
                </a:rPr>
                <a:t>&gt;C—Cl</a:t>
              </a:r>
              <a:r>
                <a:rPr lang="zh-CN">
                  <a:latin typeface="微软雅黑" panose="020B0503020204020204" charset="-122"/>
                  <a:ea typeface="微软雅黑" panose="020B0503020204020204" charset="-122"/>
                  <a:cs typeface="微软雅黑" panose="020B0503020204020204" charset="-122"/>
                  <a:sym typeface="+mn-ea"/>
                </a:rPr>
                <a:t>键</a:t>
              </a:r>
              <a:r>
                <a:rPr lang="en-US">
                  <a:latin typeface="微软雅黑" panose="020B0503020204020204" charset="-122"/>
                  <a:ea typeface="微软雅黑" panose="020B0503020204020204" charset="-122"/>
                  <a:cs typeface="微软雅黑" panose="020B0503020204020204" charset="-122"/>
                  <a:sym typeface="+mn-ea"/>
                </a:rPr>
                <a:t>,Si—Cl</a:t>
              </a:r>
              <a:r>
                <a:rPr lang="zh-CN">
                  <a:latin typeface="微软雅黑" panose="020B0503020204020204" charset="-122"/>
                  <a:ea typeface="微软雅黑" panose="020B0503020204020204" charset="-122"/>
                  <a:cs typeface="微软雅黑" panose="020B0503020204020204" charset="-122"/>
                  <a:sym typeface="+mn-ea"/>
                </a:rPr>
                <a:t>键的键能更小而更容易断裂</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;SiCl</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CCl</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的中心原子均采用</a:t>
              </a:r>
              <a:r>
                <a:rPr lang="en-US">
                  <a:latin typeface="微软雅黑" panose="020B0503020204020204" charset="-122"/>
                  <a:ea typeface="微软雅黑" panose="020B0503020204020204" charset="-122"/>
                  <a:cs typeface="微软雅黑" panose="020B0503020204020204" charset="-122"/>
                  <a:sym typeface="+mn-ea"/>
                </a:rPr>
                <a:t>sp</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杂化</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原子没有空的价层轨道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而</a:t>
              </a:r>
              <a:r>
                <a:rPr lang="en-US">
                  <a:latin typeface="微软雅黑" panose="020B0503020204020204" charset="-122"/>
                  <a:ea typeface="微软雅黑" panose="020B0503020204020204" charset="-122"/>
                  <a:cs typeface="微软雅黑" panose="020B0503020204020204" charset="-122"/>
                  <a:sym typeface="+mn-ea"/>
                </a:rPr>
                <a:t>Si</a:t>
              </a:r>
              <a:r>
                <a:rPr lang="zh-CN">
                  <a:latin typeface="微软雅黑" panose="020B0503020204020204" charset="-122"/>
                  <a:ea typeface="微软雅黑" panose="020B0503020204020204" charset="-122"/>
                  <a:cs typeface="微软雅黑" panose="020B0503020204020204" charset="-122"/>
                  <a:sym typeface="+mn-ea"/>
                </a:rPr>
                <a:t>原子有空的</a:t>
              </a:r>
              <a:r>
                <a:rPr lang="en-US">
                  <a:latin typeface="微软雅黑" panose="020B0503020204020204" charset="-122"/>
                  <a:ea typeface="微软雅黑" panose="020B0503020204020204" charset="-122"/>
                  <a:cs typeface="微软雅黑" panose="020B0503020204020204" charset="-122"/>
                  <a:sym typeface="+mn-ea"/>
                </a:rPr>
                <a:t>3d</a:t>
              </a:r>
              <a:r>
                <a:rPr lang="zh-CN">
                  <a:latin typeface="微软雅黑" panose="020B0503020204020204" charset="-122"/>
                  <a:ea typeface="微软雅黑" panose="020B0503020204020204" charset="-122"/>
                  <a:cs typeface="微软雅黑" panose="020B0503020204020204" charset="-122"/>
                  <a:sym typeface="+mn-ea"/>
                </a:rPr>
                <a:t>轨道可以接受水电离出的</a:t>
              </a:r>
              <a:r>
                <a:rPr lang="en-US">
                  <a:latin typeface="微软雅黑" panose="020B0503020204020204" charset="-122"/>
                  <a:ea typeface="微软雅黑" panose="020B0503020204020204" charset="-122"/>
                  <a:cs typeface="微软雅黑" panose="020B0503020204020204" charset="-122"/>
                  <a:sym typeface="+mn-ea"/>
                </a:rPr>
                <a:t>OH</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的孤电子对</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正确。</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4202" y="2616"/>
              <a:ext cx="1332" cy="629"/>
            </a:xfrm>
            <a:prstGeom prst="rect">
              <a:avLst/>
            </a:prstGeom>
            <a:noFill/>
            <a:ln w="9525">
              <a:noFill/>
            </a:ln>
          </p:spPr>
        </p:pic>
        <p:pic>
          <p:nvPicPr>
            <p:cNvPr id="6" name="图片 5"/>
            <p:cNvPicPr/>
            <p:nvPr/>
          </p:nvPicPr>
          <p:blipFill>
            <a:blip r:embed="rId2"/>
            <a:stretch>
              <a:fillRect/>
            </a:stretch>
          </p:blipFill>
          <p:spPr>
            <a:xfrm>
              <a:off x="6113" y="2609"/>
              <a:ext cx="1227" cy="644"/>
            </a:xfrm>
            <a:prstGeom prst="rect">
              <a:avLst/>
            </a:prstGeom>
            <a:noFill/>
            <a:ln w="9525">
              <a:noFill/>
            </a:ln>
          </p:spPr>
        </p:pic>
        <p:sp>
          <p:nvSpPr>
            <p:cNvPr id="104" name="文本框 103"/>
            <p:cNvSpPr txBox="1"/>
            <p:nvPr/>
          </p:nvSpPr>
          <p:spPr>
            <a:xfrm>
              <a:off x="1183" y="4453"/>
              <a:ext cx="16934" cy="798"/>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endParaRPr lang="zh-CN" altLang="en-US" b="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P70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57" name="文本框 156"/>
          <p:cNvSpPr txBox="1"/>
          <p:nvPr/>
        </p:nvSpPr>
        <p:spPr>
          <a:xfrm>
            <a:off x="487680" y="864870"/>
            <a:ext cx="11176635" cy="506730"/>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(3)趋势题型:原理类工艺流程</a:t>
            </a:r>
            <a:endParaRPr>
              <a:latin typeface="微软雅黑" panose="020B0503020204020204" charset="-122"/>
              <a:ea typeface="微软雅黑" panose="020B0503020204020204" charset="-122"/>
              <a:cs typeface="微软雅黑" panose="020B0503020204020204" charset="-122"/>
            </a:endParaRPr>
          </a:p>
        </p:txBody>
      </p:sp>
      <p:sp>
        <p:nvSpPr>
          <p:cNvPr id="160" name="文本框 159"/>
          <p:cNvSpPr txBox="1"/>
          <p:nvPr/>
        </p:nvSpPr>
        <p:spPr>
          <a:xfrm>
            <a:off x="488950" y="1303655"/>
            <a:ext cx="11175365" cy="4661535"/>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4 </a:t>
            </a:r>
            <a:r>
              <a:rPr lang="en-US">
                <a:latin typeface="仿宋" panose="02010609060101010101" charset="-122"/>
                <a:ea typeface="仿宋" panose="02010609060101010101" charset="-122"/>
                <a:cs typeface="仿宋" panose="02010609060101010101" charset="-122"/>
                <a:sym typeface="+mn-ea"/>
              </a:rPr>
              <a:t>[</a:t>
            </a:r>
            <a:r>
              <a:rPr lang="zh-CN">
                <a:latin typeface="仿宋" panose="02010609060101010101" charset="-122"/>
                <a:ea typeface="仿宋" panose="02010609060101010101" charset="-122"/>
                <a:cs typeface="仿宋" panose="02010609060101010101" charset="-122"/>
                <a:sym typeface="+mn-ea"/>
              </a:rPr>
              <a:t>山东</a:t>
            </a:r>
            <a:r>
              <a:rPr lang="en-US">
                <a:latin typeface="仿宋" panose="02010609060101010101" charset="-122"/>
                <a:ea typeface="仿宋" panose="02010609060101010101" charset="-122"/>
                <a:cs typeface="仿宋" panose="02010609060101010101" charset="-122"/>
                <a:sym typeface="+mn-ea"/>
              </a:rPr>
              <a:t>2023</a:t>
            </a:r>
            <a:r>
              <a:rPr lang="en-US" i="1">
                <a:latin typeface="仿宋" panose="02010609060101010101" charset="-122"/>
                <a:ea typeface="仿宋" panose="02010609060101010101" charset="-122"/>
                <a:cs typeface="仿宋" panose="02010609060101010101" charset="-122"/>
                <a:sym typeface="+mn-ea"/>
              </a:rPr>
              <a:t>·</a:t>
            </a:r>
            <a:r>
              <a:rPr lang="en-US">
                <a:latin typeface="仿宋" panose="02010609060101010101" charset="-122"/>
                <a:ea typeface="仿宋" panose="02010609060101010101" charset="-122"/>
                <a:cs typeface="仿宋" panose="02010609060101010101" charset="-122"/>
                <a:sym typeface="+mn-ea"/>
              </a:rPr>
              <a:t>17,12</a:t>
            </a:r>
            <a:r>
              <a:rPr lang="zh-CN">
                <a:latin typeface="仿宋" panose="02010609060101010101" charset="-122"/>
                <a:ea typeface="仿宋" panose="02010609060101010101" charset="-122"/>
                <a:cs typeface="仿宋" panose="02010609060101010101" charset="-122"/>
                <a:sym typeface="+mn-ea"/>
              </a:rPr>
              <a:t>分</a:t>
            </a:r>
            <a:r>
              <a:rPr lang="en-US">
                <a:latin typeface="仿宋" panose="02010609060101010101" charset="-122"/>
                <a:ea typeface="仿宋" panose="02010609060101010101" charset="-122"/>
                <a:cs typeface="仿宋" panose="02010609060101010101" charset="-122"/>
                <a:sym typeface="+mn-ea"/>
              </a:rPr>
              <a:t>]</a:t>
            </a:r>
            <a:r>
              <a:rPr lang="zh-CN">
                <a:latin typeface="微软雅黑" panose="020B0503020204020204" charset="-122"/>
                <a:ea typeface="微软雅黑" panose="020B0503020204020204" charset="-122"/>
                <a:cs typeface="微软雅黑" panose="020B0503020204020204" charset="-122"/>
                <a:sym typeface="+mn-ea"/>
              </a:rPr>
              <a:t>盐湖卤水</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主要含</a:t>
            </a:r>
            <a:r>
              <a:rPr lang="en-US">
                <a:latin typeface="微软雅黑" panose="020B0503020204020204" charset="-122"/>
                <a:ea typeface="微软雅黑" panose="020B0503020204020204" charset="-122"/>
                <a:cs typeface="微软雅黑" panose="020B0503020204020204" charset="-122"/>
                <a:sym typeface="+mn-ea"/>
              </a:rPr>
              <a:t>Na</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Mg</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Li</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Cl</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S       </a:t>
            </a:r>
            <a:r>
              <a:rPr lang="zh-CN">
                <a:cs typeface="方正书宋_GBK" panose="03000509000000000000" charset="-122"/>
                <a:sym typeface="+mn-ea"/>
              </a:rPr>
              <a:t>和硼酸根等</a:t>
            </a:r>
            <a:r>
              <a:rPr lang="en-US">
                <a:latin typeface="方正书宋_GBK" panose="03000509000000000000" charset="-122"/>
                <a:ea typeface="宋体" panose="02010600030101010101" pitchFamily="2" charset="-122"/>
                <a:cs typeface="Times New Roman" panose="02020603050405020304" charset="0"/>
                <a:sym typeface="+mn-ea"/>
              </a:rPr>
              <a:t>)</a:t>
            </a:r>
            <a:r>
              <a:rPr lang="zh-CN">
                <a:cs typeface="方正书宋_GBK" panose="03000509000000000000" charset="-122"/>
                <a:sym typeface="+mn-ea"/>
              </a:rPr>
              <a:t>是锂盐的重要来源。一种以高镁卤水为原料经两段除镁制备</a:t>
            </a:r>
            <a:r>
              <a:rPr lang="en-US">
                <a:latin typeface="NEU-BZ" charset="0"/>
                <a:ea typeface="宋体" panose="02010600030101010101" pitchFamily="2" charset="-122"/>
                <a:cs typeface="Times New Roman" panose="02020603050405020304" charset="0"/>
                <a:sym typeface="+mn-ea"/>
              </a:rPr>
              <a:t>Li</a:t>
            </a:r>
            <a:r>
              <a:rPr lang="en-US" baseline="-25000">
                <a:latin typeface="NEU-BZ" charset="0"/>
                <a:ea typeface="宋体" panose="02010600030101010101" pitchFamily="2" charset="-122"/>
                <a:cs typeface="Times New Roman" panose="02020603050405020304" charset="0"/>
                <a:sym typeface="+mn-ea"/>
              </a:rPr>
              <a:t>2</a:t>
            </a:r>
            <a:r>
              <a:rPr lang="en-US">
                <a:latin typeface="NEU-BZ" charset="0"/>
                <a:ea typeface="宋体" panose="02010600030101010101" pitchFamily="2" charset="-122"/>
                <a:cs typeface="Times New Roman" panose="02020603050405020304" charset="0"/>
                <a:sym typeface="+mn-ea"/>
              </a:rPr>
              <a:t>CO</a:t>
            </a:r>
            <a:r>
              <a:rPr lang="en-US" baseline="-25000">
                <a:latin typeface="NEU-BZ" charset="0"/>
                <a:ea typeface="宋体" panose="02010600030101010101" pitchFamily="2" charset="-122"/>
                <a:cs typeface="Times New Roman" panose="02020603050405020304" charset="0"/>
                <a:sym typeface="+mn-ea"/>
              </a:rPr>
              <a:t>3</a:t>
            </a:r>
            <a:r>
              <a:rPr lang="zh-CN">
                <a:cs typeface="方正书宋_GBK" panose="03000509000000000000" charset="-122"/>
                <a:sym typeface="+mn-ea"/>
              </a:rPr>
              <a:t>的工艺流程如下</a:t>
            </a:r>
            <a:r>
              <a:rPr lang="en-US">
                <a:latin typeface="方正书宋_GBK" panose="03000509000000000000" charset="-122"/>
                <a:ea typeface="宋体" panose="02010600030101010101" pitchFamily="2" charset="-122"/>
                <a:cs typeface="Times New Roman" panose="02020603050405020304" charset="0"/>
                <a:sym typeface="+mn-ea"/>
              </a:rPr>
              <a:t>:</a:t>
            </a:r>
            <a:endParaRPr lang="en-US">
              <a:latin typeface="方正书宋_GBK" panose="03000509000000000000" charset="-122"/>
              <a:ea typeface="宋体" panose="02010600030101010101" pitchFamily="2" charset="-122"/>
              <a:cs typeface="Times New Roman" panose="02020603050405020304" charset="0"/>
              <a:sym typeface="+mn-ea"/>
            </a:endParaRPr>
          </a:p>
          <a:p>
            <a:pPr indent="0">
              <a:lnSpc>
                <a:spcPct val="150000"/>
              </a:lnSpc>
            </a:pPr>
            <a:endParaRPr lang="en-US" altLang="en-US" b="0">
              <a:latin typeface="方正书宋_GBK" panose="03000509000000000000" charset="-122"/>
              <a:ea typeface="宋体" panose="02010600030101010101" pitchFamily="2" charset="-122"/>
              <a:cs typeface="Times New Roman" panose="02020603050405020304" charset="0"/>
              <a:sym typeface="+mn-ea"/>
            </a:endParaRPr>
          </a:p>
          <a:p>
            <a:pPr indent="0">
              <a:lnSpc>
                <a:spcPct val="150000"/>
              </a:lnSpc>
            </a:pPr>
            <a:endParaRPr lang="en-US" altLang="en-US" b="0">
              <a:latin typeface="方正书宋_GBK" panose="03000509000000000000" charset="-122"/>
              <a:ea typeface="宋体" panose="02010600030101010101" pitchFamily="2" charset="-122"/>
              <a:cs typeface="Times New Roman" panose="02020603050405020304" charset="0"/>
              <a:sym typeface="+mn-ea"/>
            </a:endParaRPr>
          </a:p>
          <a:p>
            <a:pPr indent="0">
              <a:lnSpc>
                <a:spcPct val="150000"/>
              </a:lnSpc>
            </a:pPr>
            <a:endParaRPr lang="en-US" altLang="en-US" b="0">
              <a:latin typeface="方正书宋_GBK" panose="03000509000000000000" charset="-122"/>
              <a:ea typeface="宋体" panose="02010600030101010101" pitchFamily="2" charset="-122"/>
              <a:cs typeface="Times New Roman" panose="02020603050405020304" charset="0"/>
              <a:sym typeface="+mn-ea"/>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已知</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常温下</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sp</a:t>
            </a:r>
            <a:r>
              <a:rPr lang="en-US">
                <a:latin typeface="微软雅黑" panose="020B0503020204020204" charset="-122"/>
                <a:ea typeface="微软雅黑" panose="020B0503020204020204" charset="-122"/>
                <a:cs typeface="微软雅黑" panose="020B0503020204020204" charset="-122"/>
                <a:sym typeface="+mn-ea"/>
              </a:rPr>
              <a:t>(Li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)=2.2×10</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。相关化合物的溶解度与温度的关系如图所示。</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 </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162" name="文本框 161"/>
          <p:cNvSpPr txBox="1"/>
          <p:nvPr/>
        </p:nvSpPr>
        <p:spPr>
          <a:xfrm>
            <a:off x="3556000" y="2829560"/>
            <a:ext cx="5080000" cy="368300"/>
          </a:xfrm>
          <a:prstGeom prst="rect">
            <a:avLst/>
          </a:prstGeom>
          <a:noFill/>
          <a:ln w="9525">
            <a:noFill/>
          </a:ln>
        </p:spPr>
        <p:txBody>
          <a:bodyPr>
            <a:spAutoFit/>
          </a:bodyPr>
          <a:p>
            <a:pPr indent="0"/>
            <a:endParaRPr lang="en-US" altLang="en-US" b="0">
              <a:latin typeface="方正书宋_GBK" panose="03000509000000000000" charset="-122"/>
              <a:ea typeface="宋体" panose="02010600030101010101" pitchFamily="2" charset="-122"/>
              <a:cs typeface="Times New Roman" panose="02020603050405020304" charset="0"/>
            </a:endParaRPr>
          </a:p>
        </p:txBody>
      </p:sp>
      <p:sp>
        <p:nvSpPr>
          <p:cNvPr id="104" name="文本框 103"/>
          <p:cNvSpPr txBox="1"/>
          <p:nvPr/>
        </p:nvSpPr>
        <p:spPr>
          <a:xfrm>
            <a:off x="3556000" y="2726690"/>
            <a:ext cx="6951980" cy="368300"/>
          </a:xfrm>
          <a:prstGeom prst="rect">
            <a:avLst/>
          </a:prstGeom>
          <a:noFill/>
          <a:ln w="9525">
            <a:noFill/>
          </a:ln>
        </p:spPr>
        <p:txBody>
          <a:bodyPr wrap="square">
            <a:spAutoFit/>
          </a:bodyPr>
          <a:p>
            <a:pPr indent="0"/>
            <a:r>
              <a:rPr lang="en-US" b="0">
                <a:latin typeface="NEU-BZ" charset="0"/>
                <a:cs typeface="方正仿宋_GBK" panose="03000509000000000000" charset="-122"/>
              </a:rPr>
              <a:t> </a:t>
            </a:r>
            <a:endParaRPr lang="en-US" altLang="en-US" b="0">
              <a:latin typeface="NEU-BZ" charset="0"/>
              <a:ea typeface="宋体" panose="02010600030101010101" pitchFamily="2" charset="-122"/>
              <a:cs typeface="Times New Roman" panose="02020603050405020304" charset="0"/>
            </a:endParaRPr>
          </a:p>
        </p:txBody>
      </p:sp>
      <p:pic>
        <p:nvPicPr>
          <p:cNvPr id="4" name="图片 3"/>
          <p:cNvPicPr/>
          <p:nvPr>
            <p:custDataLst>
              <p:tags r:id="rId1"/>
            </p:custDataLst>
          </p:nvPr>
        </p:nvPicPr>
        <p:blipFill>
          <a:blip r:embed="rId2"/>
          <a:stretch>
            <a:fillRect/>
          </a:stretch>
        </p:blipFill>
        <p:spPr>
          <a:xfrm>
            <a:off x="8004175" y="1419225"/>
            <a:ext cx="403225" cy="315595"/>
          </a:xfrm>
          <a:prstGeom prst="rect">
            <a:avLst/>
          </a:prstGeom>
          <a:noFill/>
          <a:ln w="9525">
            <a:noFill/>
          </a:ln>
        </p:spPr>
      </p:pic>
      <p:pic>
        <p:nvPicPr>
          <p:cNvPr id="533" name="image521.jpeg"/>
          <p:cNvPicPr>
            <a:picLocks noChangeAspect="1"/>
          </p:cNvPicPr>
          <p:nvPr>
            <p:custDataLst>
              <p:tags r:id="rId3"/>
            </p:custDataLst>
          </p:nvPr>
        </p:nvPicPr>
        <p:blipFill>
          <a:blip r:embed="rId4"/>
          <a:stretch>
            <a:fillRect/>
          </a:stretch>
        </p:blipFill>
        <p:spPr>
          <a:xfrm>
            <a:off x="4364355" y="2179955"/>
            <a:ext cx="3463290" cy="2124075"/>
          </a:xfrm>
          <a:prstGeom prst="rect">
            <a:avLst/>
          </a:prstGeom>
        </p:spPr>
      </p:pic>
      <p:pic>
        <p:nvPicPr>
          <p:cNvPr id="534" name="image522.jpeg"/>
          <p:cNvPicPr>
            <a:picLocks noChangeAspect="1"/>
          </p:cNvPicPr>
          <p:nvPr>
            <p:custDataLst>
              <p:tags r:id="rId5"/>
            </p:custDataLst>
          </p:nvPr>
        </p:nvPicPr>
        <p:blipFill>
          <a:blip r:embed="rId6"/>
          <a:stretch>
            <a:fillRect/>
          </a:stretch>
        </p:blipFill>
        <p:spPr>
          <a:xfrm>
            <a:off x="5026978" y="4714240"/>
            <a:ext cx="2138045" cy="1527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P70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6" name="文本框 105"/>
          <p:cNvSpPr txBox="1"/>
          <p:nvPr/>
        </p:nvSpPr>
        <p:spPr>
          <a:xfrm>
            <a:off x="570230" y="842010"/>
            <a:ext cx="11188065" cy="590804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回答下列问题</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含硼固体中的</a:t>
            </a:r>
            <a:r>
              <a:rPr lang="en-US" b="0">
                <a:latin typeface="微软雅黑" panose="020B0503020204020204" charset="-122"/>
                <a:ea typeface="微软雅黑" panose="020B0503020204020204" charset="-122"/>
                <a:cs typeface="微软雅黑" panose="020B0503020204020204" charset="-122"/>
              </a:rPr>
              <a:t>B(OH)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在水中存在平衡</a:t>
            </a:r>
            <a:r>
              <a:rPr lang="en-US" b="0">
                <a:latin typeface="微软雅黑" panose="020B0503020204020204" charset="-122"/>
                <a:ea typeface="微软雅黑" panose="020B0503020204020204" charset="-122"/>
                <a:cs typeface="微软雅黑" panose="020B0503020204020204" charset="-122"/>
              </a:rPr>
              <a:t>:B(OH)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       </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+[B(OH)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常温下</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a</a:t>
            </a:r>
            <a:r>
              <a:rPr lang="en-US">
                <a:latin typeface="微软雅黑" panose="020B0503020204020204" charset="-122"/>
                <a:ea typeface="微软雅黑" panose="020B0503020204020204" charset="-122"/>
                <a:cs typeface="微软雅黑" panose="020B0503020204020204" charset="-122"/>
                <a:sym typeface="+mn-ea"/>
              </a:rPr>
              <a:t>=10</a:t>
            </a:r>
            <a:r>
              <a:rPr lang="en-US" baseline="30000">
                <a:latin typeface="微软雅黑" panose="020B0503020204020204" charset="-122"/>
                <a:ea typeface="微软雅黑" panose="020B0503020204020204" charset="-122"/>
                <a:cs typeface="微软雅黑" panose="020B0503020204020204" charset="-122"/>
                <a:sym typeface="+mn-ea"/>
              </a:rPr>
              <a:t>-9.24</a:t>
            </a:r>
            <a:r>
              <a:rPr lang="en-US">
                <a:latin typeface="微软雅黑" panose="020B0503020204020204" charset="-122"/>
                <a:ea typeface="微软雅黑" panose="020B0503020204020204" charset="-122"/>
                <a:cs typeface="微软雅黑" panose="020B0503020204020204" charset="-122"/>
                <a:sym typeface="+mn-ea"/>
              </a:rPr>
              <a:t>);B(OH)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NaOH</a:t>
            </a:r>
            <a:r>
              <a:rPr lang="zh-CN">
                <a:latin typeface="微软雅黑" panose="020B0503020204020204" charset="-122"/>
                <a:ea typeface="微软雅黑" panose="020B0503020204020204" charset="-122"/>
                <a:cs typeface="微软雅黑" panose="020B0503020204020204" charset="-122"/>
                <a:sym typeface="+mn-ea"/>
              </a:rPr>
              <a:t>溶液反应可制备硼砂</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B</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5</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·8H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。常温下</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在</a:t>
            </a:r>
            <a:r>
              <a:rPr lang="en-US">
                <a:latin typeface="微软雅黑" panose="020B0503020204020204" charset="-122"/>
                <a:ea typeface="微软雅黑" panose="020B0503020204020204" charset="-122"/>
                <a:cs typeface="微软雅黑" panose="020B0503020204020204" charset="-122"/>
                <a:sym typeface="+mn-ea"/>
              </a:rPr>
              <a:t>0.10 mol·L</a:t>
            </a:r>
            <a:r>
              <a:rPr lang="en-US" baseline="30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硼砂溶液中</a:t>
            </a:r>
            <a:r>
              <a:rPr lang="en-US">
                <a:latin typeface="微软雅黑" panose="020B0503020204020204" charset="-122"/>
                <a:ea typeface="微软雅黑" panose="020B0503020204020204" charset="-122"/>
                <a:cs typeface="微软雅黑" panose="020B0503020204020204" charset="-122"/>
                <a:sym typeface="+mn-ea"/>
              </a:rPr>
              <a:t>,[B</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5</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水解生成等物质的量浓度的</a:t>
            </a:r>
            <a:r>
              <a:rPr lang="en-US">
                <a:latin typeface="微软雅黑" panose="020B0503020204020204" charset="-122"/>
                <a:ea typeface="微软雅黑" panose="020B0503020204020204" charset="-122"/>
                <a:cs typeface="微软雅黑" panose="020B0503020204020204" charset="-122"/>
                <a:sym typeface="+mn-ea"/>
              </a:rPr>
              <a:t>B(OH)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[B(OH)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该水解反应的离子方程式为</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该溶液</a:t>
            </a:r>
            <a:r>
              <a:rPr lang="en-US">
                <a:latin typeface="微软雅黑" panose="020B0503020204020204" charset="-122"/>
                <a:ea typeface="微软雅黑" panose="020B0503020204020204" charset="-122"/>
                <a:cs typeface="微软雅黑" panose="020B0503020204020204" charset="-122"/>
                <a:sym typeface="+mn-ea"/>
              </a:rPr>
              <a:t>pH=</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滤渣</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的主要成分是</a:t>
            </a:r>
            <a:r>
              <a:rPr lang="zh-CN" u="sng">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填化学式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精制</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后溶液中</a:t>
            </a:r>
            <a:r>
              <a:rPr lang="en-US">
                <a:latin typeface="微软雅黑" panose="020B0503020204020204" charset="-122"/>
                <a:ea typeface="微软雅黑" panose="020B0503020204020204" charset="-122"/>
                <a:cs typeface="微软雅黑" panose="020B0503020204020204" charset="-122"/>
                <a:sym typeface="+mn-ea"/>
              </a:rPr>
              <a:t>Li</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的浓度为</a:t>
            </a:r>
            <a:r>
              <a:rPr lang="en-US">
                <a:latin typeface="微软雅黑" panose="020B0503020204020204" charset="-122"/>
                <a:ea typeface="微软雅黑" panose="020B0503020204020204" charset="-122"/>
                <a:cs typeface="微软雅黑" panose="020B0503020204020204" charset="-122"/>
                <a:sym typeface="+mn-ea"/>
              </a:rPr>
              <a:t>2.0 mol·L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则常温下精制</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过程中</a:t>
            </a:r>
            <a:r>
              <a:rPr lang="en-US">
                <a:latin typeface="微软雅黑" panose="020B0503020204020204" charset="-122"/>
                <a:ea typeface="微软雅黑" panose="020B0503020204020204" charset="-122"/>
                <a:cs typeface="微软雅黑" panose="020B0503020204020204" charset="-122"/>
                <a:sym typeface="+mn-ea"/>
              </a:rPr>
              <a:t>C       </a:t>
            </a:r>
            <a:r>
              <a:rPr lang="zh-CN">
                <a:latin typeface="微软雅黑" panose="020B0503020204020204" charset="-122"/>
                <a:ea typeface="微软雅黑" panose="020B0503020204020204" charset="-122"/>
                <a:cs typeface="微软雅黑" panose="020B0503020204020204" charset="-122"/>
                <a:sym typeface="+mn-ea"/>
              </a:rPr>
              <a:t>浓度应控制在</a:t>
            </a:r>
            <a:r>
              <a:rPr lang="zh-CN" u="sng">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mol·L</a:t>
            </a:r>
            <a:r>
              <a:rPr lang="en-US" baseline="30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以下。若脱硼后直接进行精制</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除无法回收</a:t>
            </a:r>
            <a:r>
              <a:rPr lang="en-US">
                <a:latin typeface="微软雅黑" panose="020B0503020204020204" charset="-122"/>
                <a:ea typeface="微软雅黑" panose="020B0503020204020204" charset="-122"/>
                <a:cs typeface="微软雅黑" panose="020B0503020204020204" charset="-122"/>
                <a:sym typeface="+mn-ea"/>
              </a:rPr>
              <a:t>HCl</a:t>
            </a:r>
            <a:r>
              <a:rPr lang="zh-CN">
                <a:latin typeface="微软雅黑" panose="020B0503020204020204" charset="-122"/>
                <a:ea typeface="微软雅黑" panose="020B0503020204020204" charset="-122"/>
                <a:cs typeface="微软雅黑" panose="020B0503020204020204" charset="-122"/>
                <a:sym typeface="+mn-ea"/>
              </a:rPr>
              <a:t>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还将增</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加</a:t>
            </a:r>
            <a:r>
              <a:rPr lang="zh-CN" u="sng">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的用量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填化学式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(3)</a:t>
            </a:r>
            <a:r>
              <a:rPr lang="zh-CN">
                <a:latin typeface="微软雅黑" panose="020B0503020204020204" charset="-122"/>
                <a:ea typeface="微软雅黑" panose="020B0503020204020204" charset="-122"/>
                <a:cs typeface="微软雅黑" panose="020B0503020204020204" charset="-122"/>
                <a:sym typeface="+mn-ea"/>
              </a:rPr>
              <a:t>精制</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的目的是</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进行操作</a:t>
            </a:r>
            <a:r>
              <a:rPr lang="en-US">
                <a:latin typeface="微软雅黑" panose="020B0503020204020204" charset="-122"/>
                <a:ea typeface="微软雅黑" panose="020B0503020204020204" charset="-122"/>
                <a:cs typeface="微软雅黑" panose="020B0503020204020204" charset="-122"/>
                <a:sym typeface="+mn-ea"/>
              </a:rPr>
              <a:t>X</a:t>
            </a:r>
            <a:r>
              <a:rPr lang="zh-CN">
                <a:latin typeface="微软雅黑" panose="020B0503020204020204" charset="-122"/>
                <a:ea typeface="微软雅黑" panose="020B0503020204020204" charset="-122"/>
                <a:cs typeface="微软雅黑" panose="020B0503020204020204" charset="-122"/>
                <a:sym typeface="+mn-ea"/>
              </a:rPr>
              <a:t>时应选择的试剂是</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若不进行该操作而直接浓缩</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将导致</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6104255" y="1374775"/>
            <a:ext cx="418465" cy="316865"/>
          </a:xfrm>
          <a:prstGeom prst="rect">
            <a:avLst/>
          </a:prstGeom>
          <a:noFill/>
          <a:ln w="9525">
            <a:noFill/>
          </a:ln>
        </p:spPr>
      </p:pic>
      <p:grpSp>
        <p:nvGrpSpPr>
          <p:cNvPr id="8" name="组合 7"/>
          <p:cNvGrpSpPr/>
          <p:nvPr/>
        </p:nvGrpSpPr>
        <p:grpSpPr>
          <a:xfrm>
            <a:off x="633730" y="3025140"/>
            <a:ext cx="6388100" cy="641350"/>
            <a:chOff x="998" y="4616"/>
            <a:chExt cx="10060" cy="1010"/>
          </a:xfrm>
        </p:grpSpPr>
        <p:pic>
          <p:nvPicPr>
            <p:cNvPr id="5" name="图片 4"/>
            <p:cNvPicPr>
              <a:picLocks noChangeAspect="1"/>
            </p:cNvPicPr>
            <p:nvPr>
              <p:custDataLst>
                <p:tags r:id="rId2"/>
              </p:custDataLst>
            </p:nvPr>
          </p:nvPicPr>
          <p:blipFill>
            <a:blip r:embed="rId3"/>
            <a:stretch>
              <a:fillRect/>
            </a:stretch>
          </p:blipFill>
          <p:spPr>
            <a:xfrm>
              <a:off x="998" y="4616"/>
              <a:ext cx="7630" cy="1010"/>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8628" y="4926"/>
              <a:ext cx="2430" cy="470"/>
            </a:xfrm>
            <a:prstGeom prst="rect">
              <a:avLst/>
            </a:prstGeom>
          </p:spPr>
        </p:pic>
      </p:grpSp>
      <p:pic>
        <p:nvPicPr>
          <p:cNvPr id="11" name="图片 10"/>
          <p:cNvPicPr/>
          <p:nvPr>
            <p:custDataLst>
              <p:tags r:id="rId6"/>
            </p:custDataLst>
          </p:nvPr>
        </p:nvPicPr>
        <p:blipFill>
          <a:blip r:embed="rId7"/>
          <a:stretch>
            <a:fillRect/>
          </a:stretch>
        </p:blipFill>
        <p:spPr>
          <a:xfrm>
            <a:off x="1764030" y="4246880"/>
            <a:ext cx="422275" cy="330835"/>
          </a:xfrm>
          <a:prstGeom prst="rect">
            <a:avLst/>
          </a:prstGeom>
          <a:noFill/>
          <a:ln w="9525">
            <a:noFill/>
          </a:ln>
        </p:spPr>
      </p:pic>
      <p:grpSp>
        <p:nvGrpSpPr>
          <p:cNvPr id="14" name="组合 13"/>
          <p:cNvGrpSpPr/>
          <p:nvPr/>
        </p:nvGrpSpPr>
        <p:grpSpPr>
          <a:xfrm>
            <a:off x="6522720" y="2205355"/>
            <a:ext cx="5162550" cy="342900"/>
            <a:chOff x="10272" y="3473"/>
            <a:chExt cx="8130" cy="540"/>
          </a:xfrm>
        </p:grpSpPr>
        <p:pic>
          <p:nvPicPr>
            <p:cNvPr id="12" name="图片 11"/>
            <p:cNvPicPr>
              <a:picLocks noChangeAspect="1"/>
            </p:cNvPicPr>
            <p:nvPr>
              <p:custDataLst>
                <p:tags r:id="rId8"/>
              </p:custDataLst>
            </p:nvPr>
          </p:nvPicPr>
          <p:blipFill>
            <a:blip r:embed="rId9"/>
            <a:stretch>
              <a:fillRect/>
            </a:stretch>
          </p:blipFill>
          <p:spPr>
            <a:xfrm>
              <a:off x="10272" y="3503"/>
              <a:ext cx="5900" cy="510"/>
            </a:xfrm>
            <a:prstGeom prst="rect">
              <a:avLst/>
            </a:prstGeom>
          </p:spPr>
        </p:pic>
        <p:pic>
          <p:nvPicPr>
            <p:cNvPr id="13" name="图片 12"/>
            <p:cNvPicPr>
              <a:picLocks noChangeAspect="1"/>
            </p:cNvPicPr>
            <p:nvPr>
              <p:custDataLst>
                <p:tags r:id="rId10"/>
              </p:custDataLst>
            </p:nvPr>
          </p:nvPicPr>
          <p:blipFill>
            <a:blip r:embed="rId11"/>
            <a:stretch>
              <a:fillRect/>
            </a:stretch>
          </p:blipFill>
          <p:spPr>
            <a:xfrm>
              <a:off x="16172" y="3473"/>
              <a:ext cx="2230" cy="490"/>
            </a:xfrm>
            <a:prstGeom prst="rect">
              <a:avLst/>
            </a:prstGeom>
          </p:spPr>
        </p:pic>
      </p:grpSp>
      <p:sp>
        <p:nvSpPr>
          <p:cNvPr id="109" name="文本框 108"/>
          <p:cNvSpPr txBox="1"/>
          <p:nvPr/>
        </p:nvSpPr>
        <p:spPr>
          <a:xfrm>
            <a:off x="1981835" y="2548255"/>
            <a:ext cx="90360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9.24</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15" name="文本框 14"/>
          <p:cNvSpPr txBox="1"/>
          <p:nvPr/>
        </p:nvSpPr>
        <p:spPr>
          <a:xfrm>
            <a:off x="3009900" y="3806825"/>
            <a:ext cx="246888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微软雅黑" panose="020B0503020204020204" charset="-122"/>
              </a:rPr>
              <a:t>CaSO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4</a:t>
            </a:r>
            <a:r>
              <a:rPr lang="zh-CN" b="0">
                <a:solidFill>
                  <a:srgbClr val="FF0000"/>
                </a:solidFill>
                <a:latin typeface="微软雅黑" panose="020B0503020204020204" charset="-122"/>
                <a:ea typeface="微软雅黑" panose="020B0503020204020204" charset="-122"/>
                <a:cs typeface="微软雅黑" panose="020B0503020204020204" charset="-122"/>
              </a:rPr>
              <a:t>、</a:t>
            </a:r>
            <a:r>
              <a:rPr lang="en-US" b="0">
                <a:solidFill>
                  <a:srgbClr val="FF0000"/>
                </a:solidFill>
                <a:latin typeface="微软雅黑" panose="020B0503020204020204" charset="-122"/>
                <a:ea typeface="微软雅黑" panose="020B0503020204020204" charset="-122"/>
                <a:cs typeface="微软雅黑" panose="020B0503020204020204" charset="-122"/>
              </a:rPr>
              <a:t>Mg(OH)</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2</a:t>
            </a:r>
            <a:endParaRPr lang="en-US" altLang="en-US" b="0" baseline="-25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3430905" y="4209415"/>
            <a:ext cx="1511935"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　</a:t>
            </a:r>
            <a:r>
              <a:rPr lang="en-US" b="0">
                <a:solidFill>
                  <a:srgbClr val="FF0000"/>
                </a:solidFill>
                <a:latin typeface="微软雅黑" panose="020B0503020204020204" charset="-122"/>
                <a:ea typeface="微软雅黑" panose="020B0503020204020204" charset="-122"/>
                <a:cs typeface="微软雅黑" panose="020B0503020204020204" charset="-122"/>
              </a:rPr>
              <a:t>5.5×10</a:t>
            </a:r>
            <a:r>
              <a:rPr lang="en-US" b="0" baseline="30000">
                <a:solidFill>
                  <a:srgbClr val="FF0000"/>
                </a:solidFill>
                <a:latin typeface="微软雅黑" panose="020B0503020204020204" charset="-122"/>
                <a:ea typeface="微软雅黑" panose="020B0503020204020204" charset="-122"/>
                <a:cs typeface="微软雅黑" panose="020B0503020204020204" charset="-122"/>
              </a:rPr>
              <a:t>-3</a:t>
            </a:r>
            <a:endParaRPr lang="en-US" altLang="en-US" b="0" baseline="30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1096645" y="4595495"/>
            <a:ext cx="178879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微软雅黑" panose="020B0503020204020204" charset="-122"/>
              </a:rPr>
              <a:t>CaO</a:t>
            </a:r>
            <a:r>
              <a:rPr lang="zh-CN" b="0">
                <a:solidFill>
                  <a:srgbClr val="FF0000"/>
                </a:solidFill>
                <a:latin typeface="微软雅黑" panose="020B0503020204020204" charset="-122"/>
                <a:ea typeface="微软雅黑" panose="020B0503020204020204" charset="-122"/>
                <a:cs typeface="微软雅黑" panose="020B0503020204020204" charset="-122"/>
              </a:rPr>
              <a:t>、</a:t>
            </a:r>
            <a:r>
              <a:rPr lang="en-US" b="0">
                <a:solidFill>
                  <a:srgbClr val="FF0000"/>
                </a:solidFill>
                <a:latin typeface="微软雅黑" panose="020B0503020204020204" charset="-122"/>
                <a:ea typeface="微软雅黑" panose="020B0503020204020204" charset="-122"/>
                <a:cs typeface="微软雅黑" panose="020B0503020204020204" charset="-122"/>
              </a:rPr>
              <a:t>Na</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b="0">
                <a:solidFill>
                  <a:srgbClr val="FF0000"/>
                </a:solidFill>
                <a:latin typeface="微软雅黑" panose="020B0503020204020204" charset="-122"/>
                <a:ea typeface="微软雅黑" panose="020B0503020204020204" charset="-122"/>
                <a:cs typeface="微软雅黑" panose="020B0503020204020204" charset="-122"/>
              </a:rPr>
              <a:t>CO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3</a:t>
            </a:r>
            <a:endParaRPr lang="en-US" altLang="en-US" b="0" baseline="-25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2595245" y="5050790"/>
            <a:ext cx="3183890"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除去过量的</a:t>
            </a:r>
            <a:r>
              <a:rPr lang="en-US" b="0">
                <a:solidFill>
                  <a:srgbClr val="FF0000"/>
                </a:solidFill>
                <a:latin typeface="微软雅黑" panose="020B0503020204020204" charset="-122"/>
                <a:ea typeface="微软雅黑" panose="020B0503020204020204" charset="-122"/>
                <a:cs typeface="微软雅黑" panose="020B0503020204020204" charset="-122"/>
              </a:rPr>
              <a:t>Ca</a:t>
            </a:r>
            <a:r>
              <a:rPr lang="en-US" b="0" baseline="30000">
                <a:solidFill>
                  <a:srgbClr val="FF0000"/>
                </a:solidFill>
                <a:latin typeface="微软雅黑" panose="020B0503020204020204" charset="-122"/>
                <a:ea typeface="微软雅黑" panose="020B0503020204020204" charset="-122"/>
                <a:cs typeface="微软雅黑" panose="020B0503020204020204" charset="-122"/>
              </a:rPr>
              <a:t>2+</a:t>
            </a:r>
            <a:endParaRPr lang="en-US" altLang="en-US" b="0" baseline="30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3556000" y="5419090"/>
            <a:ext cx="984885"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稀盐酸</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sp>
        <p:nvSpPr>
          <p:cNvPr id="20" name="文本框 19"/>
          <p:cNvSpPr txBox="1"/>
          <p:nvPr/>
        </p:nvSpPr>
        <p:spPr>
          <a:xfrm>
            <a:off x="8197850" y="5419090"/>
            <a:ext cx="305879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微软雅黑" panose="020B0503020204020204" charset="-122"/>
              </a:rPr>
              <a:t>Li</a:t>
            </a:r>
            <a:r>
              <a:rPr lang="en-US" b="0" baseline="3000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提前析出</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产物产率下降</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5" grpId="0"/>
      <p:bldP spid="16" grpId="0"/>
      <p:bldP spid="17" grpId="0"/>
      <p:bldP spid="18" grpId="0"/>
      <p:bldP spid="19" grpId="0"/>
      <p:bldP spid="20"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P70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pSp>
        <p:nvGrpSpPr>
          <p:cNvPr id="24" name="组合 23"/>
          <p:cNvGrpSpPr/>
          <p:nvPr/>
        </p:nvGrpSpPr>
        <p:grpSpPr>
          <a:xfrm>
            <a:off x="631825" y="980440"/>
            <a:ext cx="10981690" cy="4432935"/>
            <a:chOff x="995" y="1544"/>
            <a:chExt cx="17294" cy="6981"/>
          </a:xfrm>
        </p:grpSpPr>
        <p:sp>
          <p:nvSpPr>
            <p:cNvPr id="4" name="文本框 3"/>
            <p:cNvSpPr txBox="1"/>
            <p:nvPr/>
          </p:nvSpPr>
          <p:spPr>
            <a:xfrm>
              <a:off x="995" y="1544"/>
              <a:ext cx="17295" cy="6687"/>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【解析】由流程可知</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卤水脱硼晶体中含有</a:t>
              </a:r>
              <a:r>
                <a:rPr lang="en-US" b="0">
                  <a:latin typeface="微软雅黑" panose="020B0503020204020204" charset="-122"/>
                  <a:ea typeface="微软雅黑" panose="020B0503020204020204" charset="-122"/>
                  <a:cs typeface="微软雅黑" panose="020B0503020204020204" charset="-122"/>
                </a:rPr>
                <a:t>Na</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Li</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Mg</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Cl</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S       </a:t>
              </a:r>
              <a:r>
                <a:rPr lang="zh-CN">
                  <a:latin typeface="微软雅黑" panose="020B0503020204020204" charset="-122"/>
                  <a:ea typeface="微软雅黑" panose="020B0503020204020204" charset="-122"/>
                  <a:cs typeface="微软雅黑" panose="020B0503020204020204" charset="-122"/>
                  <a:sym typeface="+mn-ea"/>
                </a:rPr>
                <a:t>等</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煅烧后生成</a:t>
              </a:r>
              <a:r>
                <a:rPr lang="en-US">
                  <a:latin typeface="微软雅黑" panose="020B0503020204020204" charset="-122"/>
                  <a:ea typeface="微软雅黑" panose="020B0503020204020204" charset="-122"/>
                  <a:cs typeface="微软雅黑" panose="020B0503020204020204" charset="-122"/>
                  <a:sym typeface="+mn-ea"/>
                </a:rPr>
                <a:t>HCl</a:t>
              </a:r>
              <a:r>
                <a:rPr lang="zh-CN">
                  <a:latin typeface="微软雅黑" panose="020B0503020204020204" charset="-122"/>
                  <a:ea typeface="微软雅黑" panose="020B0503020204020204" charset="-122"/>
                  <a:cs typeface="微软雅黑" panose="020B0503020204020204" charset="-122"/>
                  <a:sym typeface="+mn-ea"/>
                </a:rPr>
                <a:t>气体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则水浸后固体为</a:t>
              </a:r>
              <a:r>
                <a:rPr lang="en-US">
                  <a:latin typeface="微软雅黑" panose="020B0503020204020204" charset="-122"/>
                  <a:ea typeface="微软雅黑" panose="020B0503020204020204" charset="-122"/>
                  <a:cs typeface="微软雅黑" panose="020B0503020204020204" charset="-122"/>
                  <a:sym typeface="+mn-ea"/>
                </a:rPr>
                <a:t>MgO;</a:t>
              </a:r>
              <a:r>
                <a:rPr lang="zh-CN">
                  <a:latin typeface="微软雅黑" panose="020B0503020204020204" charset="-122"/>
                  <a:ea typeface="微软雅黑" panose="020B0503020204020204" charset="-122"/>
                  <a:cs typeface="微软雅黑" panose="020B0503020204020204" charset="-122"/>
                  <a:sym typeface="+mn-ea"/>
                </a:rPr>
                <a:t>加入生石灰除去</a:t>
              </a:r>
              <a:r>
                <a:rPr lang="en-US">
                  <a:latin typeface="微软雅黑" panose="020B0503020204020204" charset="-122"/>
                  <a:ea typeface="微软雅黑" panose="020B0503020204020204" charset="-122"/>
                  <a:cs typeface="微软雅黑" panose="020B0503020204020204" charset="-122"/>
                  <a:sym typeface="+mn-ea"/>
                </a:rPr>
                <a:t>S       </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Mg</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同时带入新杂质</a:t>
              </a:r>
              <a:r>
                <a:rPr lang="en-US">
                  <a:latin typeface="微软雅黑" panose="020B0503020204020204" charset="-122"/>
                  <a:ea typeface="微软雅黑" panose="020B0503020204020204" charset="-122"/>
                  <a:cs typeface="微软雅黑" panose="020B0503020204020204" charset="-122"/>
                  <a:sym typeface="+mn-ea"/>
                </a:rPr>
                <a:t>Ca</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所以再加纯碱除去</a:t>
              </a:r>
              <a:r>
                <a:rPr lang="en-US">
                  <a:latin typeface="微软雅黑" panose="020B0503020204020204" charset="-122"/>
                  <a:ea typeface="微软雅黑" panose="020B0503020204020204" charset="-122"/>
                  <a:cs typeface="微软雅黑" panose="020B0503020204020204" charset="-122"/>
                  <a:sym typeface="+mn-ea"/>
                </a:rPr>
                <a:t>Ca</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即滤渣</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CaSO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Mg(OH)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滤渣</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CaCO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这时需要控制纯碱浓度</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防止</a:t>
              </a:r>
              <a:r>
                <a:rPr lang="en-US">
                  <a:latin typeface="微软雅黑" panose="020B0503020204020204" charset="-122"/>
                  <a:ea typeface="微软雅黑" panose="020B0503020204020204" charset="-122"/>
                  <a:cs typeface="微软雅黑" panose="020B0503020204020204" charset="-122"/>
                  <a:sym typeface="+mn-ea"/>
                </a:rPr>
                <a:t>Li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过早沉淀影响产率。</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由</a:t>
              </a:r>
              <a:r>
                <a:rPr lang="en-US" i="1">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sp</a:t>
              </a:r>
              <a:r>
                <a:rPr lang="en-US">
                  <a:latin typeface="微软雅黑" panose="020B0503020204020204" charset="-122"/>
                  <a:ea typeface="微软雅黑" panose="020B0503020204020204" charset="-122"/>
                  <a:cs typeface="微软雅黑" panose="020B0503020204020204" charset="-122"/>
                  <a:sym typeface="+mn-ea"/>
                </a:rPr>
                <a:t>(Li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)=2.2×10</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可知</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则常温下精制</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过程中</a:t>
              </a:r>
              <a:r>
                <a:rPr lang="en-US">
                  <a:latin typeface="微软雅黑" panose="020B0503020204020204" charset="-122"/>
                  <a:ea typeface="微软雅黑" panose="020B0503020204020204" charset="-122"/>
                  <a:cs typeface="微软雅黑" panose="020B0503020204020204" charset="-122"/>
                  <a:sym typeface="+mn-ea"/>
                </a:rPr>
                <a:t>C       </a:t>
              </a:r>
              <a:r>
                <a:rPr lang="zh-CN">
                  <a:latin typeface="微软雅黑" panose="020B0503020204020204" charset="-122"/>
                  <a:ea typeface="微软雅黑" panose="020B0503020204020204" charset="-122"/>
                  <a:cs typeface="方正楷体_GBK" panose="03000509000000000000" charset="-122"/>
                  <a:sym typeface="+mn-ea"/>
                </a:rPr>
                <a:t>浓度应控制在</a:t>
              </a:r>
              <a:r>
                <a:rPr lang="en-US" altLang="zh-CN">
                  <a:latin typeface="微软雅黑" panose="020B0503020204020204" charset="-122"/>
                  <a:ea typeface="微软雅黑" panose="020B0503020204020204" charset="-122"/>
                  <a:cs typeface="方正楷体_GBK" panose="03000509000000000000" charset="-122"/>
                  <a:sym typeface="+mn-ea"/>
                </a:rPr>
                <a:t>                </a:t>
              </a:r>
              <a:r>
                <a:rPr lang="en-US">
                  <a:latin typeface="微软雅黑" panose="020B0503020204020204" charset="-122"/>
                  <a:ea typeface="微软雅黑" panose="020B0503020204020204" charset="-122"/>
                  <a:cs typeface="微软雅黑" panose="020B0503020204020204" charset="-122"/>
                  <a:sym typeface="+mn-ea"/>
                </a:rPr>
                <a:t>mol·L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=5.5×10</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 mol·L</a:t>
              </a:r>
              <a:r>
                <a:rPr lang="en-US" baseline="30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以下。若不回收</a:t>
              </a:r>
              <a:r>
                <a:rPr lang="en-US">
                  <a:latin typeface="微软雅黑" panose="020B0503020204020204" charset="-122"/>
                  <a:ea typeface="微软雅黑" panose="020B0503020204020204" charset="-122"/>
                  <a:cs typeface="微软雅黑" panose="020B0503020204020204" charset="-122"/>
                  <a:sym typeface="+mn-ea"/>
                </a:rPr>
                <a:t>HCl,</a:t>
              </a:r>
              <a:r>
                <a:rPr lang="zh-CN">
                  <a:latin typeface="微软雅黑" panose="020B0503020204020204" charset="-122"/>
                  <a:ea typeface="微软雅黑" panose="020B0503020204020204" charset="-122"/>
                  <a:cs typeface="微软雅黑" panose="020B0503020204020204" charset="-122"/>
                  <a:sym typeface="+mn-ea"/>
                </a:rPr>
                <a:t>整个溶液将呈强酸性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因此为达到除</a:t>
              </a:r>
              <a:r>
                <a:rPr lang="en-US">
                  <a:latin typeface="微软雅黑" panose="020B0503020204020204" charset="-122"/>
                  <a:ea typeface="微软雅黑" panose="020B0503020204020204" charset="-122"/>
                  <a:cs typeface="微软雅黑" panose="020B0503020204020204" charset="-122"/>
                  <a:sym typeface="+mn-ea"/>
                </a:rPr>
                <a:t>Mg</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所需的碱性环境就需要额外多消耗</a:t>
              </a:r>
              <a:r>
                <a:rPr lang="en-US">
                  <a:latin typeface="微软雅黑" panose="020B0503020204020204" charset="-122"/>
                  <a:ea typeface="微软雅黑" panose="020B0503020204020204" charset="-122"/>
                  <a:cs typeface="微软雅黑" panose="020B0503020204020204" charset="-122"/>
                  <a:sym typeface="+mn-ea"/>
                </a:rPr>
                <a:t>CaO,</a:t>
              </a:r>
              <a:r>
                <a:rPr lang="zh-CN">
                  <a:latin typeface="微软雅黑" panose="020B0503020204020204" charset="-122"/>
                  <a:ea typeface="微软雅黑" panose="020B0503020204020204" charset="-122"/>
                  <a:cs typeface="微软雅黑" panose="020B0503020204020204" charset="-122"/>
                  <a:sym typeface="+mn-ea"/>
                </a:rPr>
                <a:t>同时多引入的</a:t>
              </a:r>
              <a:r>
                <a:rPr lang="en-US">
                  <a:latin typeface="微软雅黑" panose="020B0503020204020204" charset="-122"/>
                  <a:ea typeface="微软雅黑" panose="020B0503020204020204" charset="-122"/>
                  <a:cs typeface="微软雅黑" panose="020B0503020204020204" charset="-122"/>
                  <a:sym typeface="+mn-ea"/>
                </a:rPr>
                <a:t>Ca</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需要加入更多的纯碱才可除去</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因此</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还将增加生石灰</a:t>
              </a:r>
              <a:r>
                <a:rPr lang="en-US">
                  <a:latin typeface="微软雅黑" panose="020B0503020204020204" charset="-122"/>
                  <a:ea typeface="微软雅黑" panose="020B0503020204020204" charset="-122"/>
                  <a:cs typeface="微软雅黑" panose="020B0503020204020204" charset="-122"/>
                  <a:sym typeface="+mn-ea"/>
                </a:rPr>
                <a:t>(CaO)</a:t>
              </a:r>
              <a:r>
                <a:rPr lang="zh-CN">
                  <a:latin typeface="微软雅黑" panose="020B0503020204020204" charset="-122"/>
                  <a:ea typeface="微软雅黑" panose="020B0503020204020204" charset="-122"/>
                  <a:cs typeface="微软雅黑" panose="020B0503020204020204" charset="-122"/>
                  <a:sym typeface="+mn-ea"/>
                </a:rPr>
                <a:t>和纯碱</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的用量。</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方正楷体_GBK" panose="03000509000000000000"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sp>
          <p:nvSpPr>
            <p:cNvPr id="113" name="文本框 112"/>
            <p:cNvSpPr txBox="1"/>
            <p:nvPr/>
          </p:nvSpPr>
          <p:spPr>
            <a:xfrm>
              <a:off x="995" y="7727"/>
              <a:ext cx="17295" cy="798"/>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22" name="图片 21"/>
            <p:cNvPicPr/>
            <p:nvPr>
              <p:custDataLst>
                <p:tags r:id="rId1"/>
              </p:custDataLst>
            </p:nvPr>
          </p:nvPicPr>
          <p:blipFill>
            <a:blip r:embed="rId2"/>
            <a:stretch>
              <a:fillRect/>
            </a:stretch>
          </p:blipFill>
          <p:spPr>
            <a:xfrm>
              <a:off x="11814" y="1723"/>
              <a:ext cx="652" cy="510"/>
            </a:xfrm>
            <a:prstGeom prst="rect">
              <a:avLst/>
            </a:prstGeom>
            <a:noFill/>
            <a:ln w="9525">
              <a:noFill/>
            </a:ln>
          </p:spPr>
        </p:pic>
        <p:pic>
          <p:nvPicPr>
            <p:cNvPr id="23" name="图片 22"/>
            <p:cNvPicPr/>
            <p:nvPr>
              <p:custDataLst>
                <p:tags r:id="rId3"/>
              </p:custDataLst>
            </p:nvPr>
          </p:nvPicPr>
          <p:blipFill>
            <a:blip r:embed="rId2"/>
            <a:stretch>
              <a:fillRect/>
            </a:stretch>
          </p:blipFill>
          <p:spPr>
            <a:xfrm>
              <a:off x="5546" y="2376"/>
              <a:ext cx="652" cy="510"/>
            </a:xfrm>
            <a:prstGeom prst="rect">
              <a:avLst/>
            </a:prstGeom>
            <a:noFill/>
            <a:ln w="9525">
              <a:noFill/>
            </a:ln>
          </p:spPr>
        </p:pic>
        <p:pic>
          <p:nvPicPr>
            <p:cNvPr id="114" name="图片 113"/>
            <p:cNvPicPr/>
            <p:nvPr>
              <p:custDataLst>
                <p:tags r:id="rId4"/>
              </p:custDataLst>
            </p:nvPr>
          </p:nvPicPr>
          <p:blipFill>
            <a:blip r:embed="rId5"/>
            <a:stretch>
              <a:fillRect/>
            </a:stretch>
          </p:blipFill>
          <p:spPr>
            <a:xfrm>
              <a:off x="10105" y="3656"/>
              <a:ext cx="672" cy="520"/>
            </a:xfrm>
            <a:prstGeom prst="rect">
              <a:avLst/>
            </a:prstGeom>
            <a:noFill/>
            <a:ln w="9525">
              <a:noFill/>
            </a:ln>
          </p:spPr>
        </p:pic>
        <p:pic>
          <p:nvPicPr>
            <p:cNvPr id="115" name="图片 114"/>
            <p:cNvPicPr/>
            <p:nvPr>
              <p:custDataLst>
                <p:tags r:id="rId6"/>
              </p:custDataLst>
            </p:nvPr>
          </p:nvPicPr>
          <p:blipFill>
            <a:blip r:embed="rId7"/>
            <a:stretch>
              <a:fillRect/>
            </a:stretch>
          </p:blipFill>
          <p:spPr>
            <a:xfrm>
              <a:off x="13196" y="3489"/>
              <a:ext cx="1393" cy="855"/>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7" name="文本框 16"/>
          <p:cNvSpPr txBox="1"/>
          <p:nvPr>
            <p:custDataLst>
              <p:tags r:id="rId1"/>
            </p:custDataLst>
          </p:nvPr>
        </p:nvSpPr>
        <p:spPr>
          <a:xfrm>
            <a:off x="829945" y="1386205"/>
            <a:ext cx="3543935" cy="368300"/>
          </a:xfrm>
          <a:prstGeom prst="rect">
            <a:avLst/>
          </a:prstGeom>
          <a:solidFill>
            <a:srgbClr val="FFC000"/>
          </a:solidFill>
          <a:ln w="9525">
            <a:noFill/>
          </a:ln>
        </p:spPr>
        <p:txBody>
          <a:bodyPr wrap="square">
            <a:spAutoFit/>
          </a:bodyPr>
          <a:p>
            <a:pPr indent="0"/>
            <a:r>
              <a:rPr b="1">
                <a:cs typeface="方正兰亭中黑_GBK" panose="02000000000000000000" charset="-122"/>
              </a:rPr>
              <a:t>归纳总结</a:t>
            </a:r>
            <a:r>
              <a:rPr lang="en-US" b="1">
                <a:cs typeface="方正兰亭中黑_GBK" panose="02000000000000000000" charset="-122"/>
              </a:rPr>
              <a:t>  </a:t>
            </a:r>
            <a:r>
              <a:rPr b="1">
                <a:cs typeface="方正兰亭中黑_GBK" panose="02000000000000000000" charset="-122"/>
              </a:rPr>
              <a:t>氯水应用中的常见误区　　　</a:t>
            </a:r>
            <a:r>
              <a:rPr lang="en-US" b="1">
                <a:cs typeface="方正兰亭中黑_GBK" panose="02000000000000000000" charset="-122"/>
              </a:rPr>
              <a:t> </a:t>
            </a:r>
            <a:endParaRPr b="1">
              <a:cs typeface="方正兰亭中黑_GBK" panose="02000000000000000000" charset="-122"/>
            </a:endParaRPr>
          </a:p>
        </p:txBody>
      </p:sp>
      <p:sp>
        <p:nvSpPr>
          <p:cNvPr id="107" name="文本框 106"/>
          <p:cNvSpPr txBox="1"/>
          <p:nvPr/>
        </p:nvSpPr>
        <p:spPr>
          <a:xfrm>
            <a:off x="1042035" y="2259330"/>
            <a:ext cx="10102215" cy="258445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氯水中的</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见光分解</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随着</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的消耗</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溶液中的</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不断与水反应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最后成为稀盐酸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故久置氯水酸性增强</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减小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无漂白性。因此保存氯水要使用棕色试剂瓶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且氯水一般要现用现配。</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氯水中</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均具有强氧化性。一般认为</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在与还原性离子如</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Br</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I</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S</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a:latin typeface="微软雅黑" panose="020B0503020204020204" charset="-122"/>
                <a:ea typeface="微软雅黑" panose="020B0503020204020204" charset="-122"/>
                <a:cs typeface="微软雅黑" panose="020B0503020204020204" charset="-122"/>
                <a:sym typeface="+mn-ea"/>
              </a:rPr>
              <a:t>S       </a:t>
            </a:r>
            <a:r>
              <a:rPr lang="zh-CN">
                <a:latin typeface="微软雅黑" panose="020B0503020204020204" charset="-122"/>
                <a:ea typeface="微软雅黑" panose="020B0503020204020204" charset="-122"/>
                <a:cs typeface="微软雅黑" panose="020B0503020204020204" charset="-122"/>
                <a:sym typeface="+mn-ea"/>
              </a:rPr>
              <a:t>等反应时是</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发生反应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在表现漂白性、消毒杀菌作用时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是</a:t>
            </a:r>
            <a:r>
              <a:rPr lang="en-US">
                <a:latin typeface="微软雅黑" panose="020B0503020204020204" charset="-122"/>
                <a:ea typeface="微软雅黑" panose="020B0503020204020204" charset="-122"/>
                <a:cs typeface="微软雅黑" panose="020B0503020204020204" charset="-122"/>
                <a:sym typeface="+mn-ea"/>
              </a:rPr>
              <a:t>HClO</a:t>
            </a:r>
            <a:r>
              <a:rPr lang="zh-CN">
                <a:latin typeface="微软雅黑" panose="020B0503020204020204" charset="-122"/>
                <a:ea typeface="微软雅黑" panose="020B0503020204020204" charset="-122"/>
                <a:cs typeface="微软雅黑" panose="020B0503020204020204" charset="-122"/>
                <a:sym typeface="+mn-ea"/>
              </a:rPr>
              <a:t>发生反应。</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NEU-BZ" charset="0"/>
              <a:ea typeface="宋体" panose="02010600030101010101" pitchFamily="2" charset="-122"/>
              <a:cs typeface="Times New Roman" panose="02020603050405020304" charset="0"/>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6" name="图片 5"/>
          <p:cNvPicPr/>
          <p:nvPr>
            <p:custDataLst>
              <p:tags r:id="rId2"/>
            </p:custDataLst>
          </p:nvPr>
        </p:nvPicPr>
        <p:blipFill>
          <a:blip r:embed="rId3"/>
          <a:stretch>
            <a:fillRect/>
          </a:stretch>
        </p:blipFill>
        <p:spPr>
          <a:xfrm>
            <a:off x="9095105" y="3191510"/>
            <a:ext cx="385445" cy="327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8" name="文本框 107"/>
          <p:cNvSpPr txBox="1"/>
          <p:nvPr/>
        </p:nvSpPr>
        <p:spPr>
          <a:xfrm>
            <a:off x="487680" y="844550"/>
            <a:ext cx="11112500" cy="2168525"/>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5.</a:t>
            </a:r>
            <a:r>
              <a:rPr lang="zh-CN" b="1">
                <a:latin typeface="微软雅黑" panose="020B0503020204020204" charset="-122"/>
                <a:ea typeface="微软雅黑" panose="020B0503020204020204" charset="-122"/>
                <a:cs typeface="微软雅黑" panose="020B0503020204020204" charset="-122"/>
              </a:rPr>
              <a:t>次氯酸和次氯酸盐的性质</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次氯酸</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次氯酸</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分子的结构式为</a:t>
            </a:r>
            <a:r>
              <a:rPr lang="en-US" b="0">
                <a:latin typeface="微软雅黑" panose="020B0503020204020204" charset="-122"/>
                <a:ea typeface="微软雅黑" panose="020B0503020204020204" charset="-122"/>
                <a:cs typeface="微软雅黑" panose="020B0503020204020204" charset="-122"/>
              </a:rPr>
              <a:t>H—O—Cl</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次氯酸的化学性质</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latin typeface="微软雅黑" panose="020B0503020204020204" charset="-122"/>
                <a:ea typeface="微软雅黑" panose="020B0503020204020204" charset="-122"/>
                <a:cs typeface="微软雅黑" panose="020B0503020204020204" charset="-122"/>
              </a:rPr>
              <a:t>(2)漂白液</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71" name="image59.jpeg"/>
          <p:cNvPicPr>
            <a:picLocks noChangeAspect="1"/>
          </p:cNvPicPr>
          <p:nvPr>
            <p:custDataLst>
              <p:tags r:id="rId1"/>
            </p:custDataLst>
          </p:nvPr>
        </p:nvPicPr>
        <p:blipFill>
          <a:blip r:embed="rId2"/>
          <a:stretch>
            <a:fillRect/>
          </a:stretch>
        </p:blipFill>
        <p:spPr>
          <a:xfrm>
            <a:off x="5481320" y="1459865"/>
            <a:ext cx="4869180" cy="1137920"/>
          </a:xfrm>
          <a:prstGeom prst="rect">
            <a:avLst/>
          </a:prstGeom>
        </p:spPr>
      </p:pic>
      <p:pic>
        <p:nvPicPr>
          <p:cNvPr id="72" name="image60.jpeg"/>
          <p:cNvPicPr>
            <a:picLocks noChangeAspect="1"/>
          </p:cNvPicPr>
          <p:nvPr>
            <p:custDataLst>
              <p:tags r:id="rId3"/>
            </p:custDataLst>
          </p:nvPr>
        </p:nvPicPr>
        <p:blipFill>
          <a:blip r:embed="rId4"/>
          <a:stretch>
            <a:fillRect/>
          </a:stretch>
        </p:blipFill>
        <p:spPr>
          <a:xfrm>
            <a:off x="1097915" y="3124835"/>
            <a:ext cx="4284345" cy="1934845"/>
          </a:xfrm>
          <a:prstGeom prst="rect">
            <a:avLst/>
          </a:prstGeom>
        </p:spPr>
      </p:pic>
      <p:sp>
        <p:nvSpPr>
          <p:cNvPr id="3" name="文本框 2"/>
          <p:cNvSpPr txBox="1"/>
          <p:nvPr>
            <p:custDataLst>
              <p:tags r:id="rId5"/>
            </p:custDataLst>
          </p:nvPr>
        </p:nvSpPr>
        <p:spPr>
          <a:xfrm>
            <a:off x="5664835" y="3124835"/>
            <a:ext cx="1203960" cy="368300"/>
          </a:xfrm>
          <a:prstGeom prst="rect">
            <a:avLst/>
          </a:prstGeom>
          <a:solidFill>
            <a:srgbClr val="FFC000"/>
          </a:solidFill>
          <a:ln w="9525">
            <a:noFill/>
          </a:ln>
        </p:spPr>
        <p:txBody>
          <a:bodyPr wrap="square">
            <a:spAutoFit/>
          </a:bodyPr>
          <a:p>
            <a:pPr indent="0"/>
            <a:r>
              <a:rPr b="1">
                <a:cs typeface="方正兰亭中黑_GBK" panose="02000000000000000000" charset="-122"/>
              </a:rPr>
              <a:t>关键点拨　</a:t>
            </a:r>
            <a:endParaRPr b="1">
              <a:cs typeface="方正兰亭中黑_GBK" panose="02000000000000000000" charset="-122"/>
            </a:endParaRPr>
          </a:p>
        </p:txBody>
      </p:sp>
      <p:sp>
        <p:nvSpPr>
          <p:cNvPr id="4" name="文本框 3"/>
          <p:cNvSpPr txBox="1"/>
          <p:nvPr/>
        </p:nvSpPr>
        <p:spPr>
          <a:xfrm>
            <a:off x="5664835" y="3648710"/>
            <a:ext cx="5551170" cy="16078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“84</a:t>
            </a:r>
            <a:r>
              <a:rPr lang="zh-CN" b="0">
                <a:latin typeface="微软雅黑" panose="020B0503020204020204" charset="-122"/>
                <a:ea typeface="微软雅黑" panose="020B0503020204020204" charset="-122"/>
                <a:cs typeface="微软雅黑" panose="020B0503020204020204" charset="-122"/>
              </a:rPr>
              <a:t>消毒液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的有效成分为</a:t>
            </a:r>
            <a:r>
              <a:rPr lang="en-US" b="0">
                <a:latin typeface="微软雅黑" panose="020B0503020204020204" charset="-122"/>
                <a:ea typeface="微软雅黑" panose="020B0503020204020204" charset="-122"/>
                <a:cs typeface="微软雅黑" panose="020B0503020204020204" charset="-122"/>
              </a:rPr>
              <a:t>NaClO,</a:t>
            </a:r>
            <a:r>
              <a:rPr lang="zh-CN" b="0">
                <a:latin typeface="微软雅黑" panose="020B0503020204020204" charset="-122"/>
                <a:ea typeface="微软雅黑" panose="020B0503020204020204" charset="-122"/>
                <a:cs typeface="微软雅黑" panose="020B0503020204020204" charset="-122"/>
              </a:rPr>
              <a:t>它与洁厕灵</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主要成分为盐酸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混合会立即产生氯气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反应的离子方程式是</a:t>
            </a:r>
            <a:r>
              <a:rPr lang="en-US" b="0">
                <a:latin typeface="微软雅黑" panose="020B0503020204020204" charset="-122"/>
                <a:ea typeface="微软雅黑" panose="020B0503020204020204" charset="-122"/>
                <a:cs typeface="微软雅黑" panose="020B0503020204020204" charset="-122"/>
              </a:rPr>
              <a:t>ClO</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+Cl</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+2H</a:t>
            </a:r>
            <a:r>
              <a:rPr lang="en-US" b="0" baseline="3000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6"/>
          <a:stretch>
            <a:fillRect/>
          </a:stretch>
        </p:blipFill>
        <p:spPr>
          <a:xfrm>
            <a:off x="7615555" y="4570730"/>
            <a:ext cx="488315" cy="4152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9" name="文本框 108"/>
          <p:cNvSpPr txBox="1"/>
          <p:nvPr/>
        </p:nvSpPr>
        <p:spPr>
          <a:xfrm>
            <a:off x="662305" y="1076325"/>
            <a:ext cx="5080000" cy="368300"/>
          </a:xfrm>
          <a:prstGeom prst="rect">
            <a:avLst/>
          </a:prstGeom>
          <a:noFill/>
          <a:ln w="9525">
            <a:noFill/>
          </a:ln>
        </p:spPr>
        <p:txBody>
          <a:bodyPr>
            <a:spAutoFit/>
          </a:bodyPr>
          <a:p>
            <a:pPr indent="0"/>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漂白粉</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78" name="image66.jpeg"/>
          <p:cNvPicPr>
            <a:picLocks noChangeAspect="1"/>
          </p:cNvPicPr>
          <p:nvPr>
            <p:custDataLst>
              <p:tags r:id="rId1"/>
            </p:custDataLst>
          </p:nvPr>
        </p:nvPicPr>
        <p:blipFill>
          <a:blip r:embed="rId2"/>
          <a:stretch>
            <a:fillRect/>
          </a:stretch>
        </p:blipFill>
        <p:spPr>
          <a:xfrm>
            <a:off x="2934335" y="1603375"/>
            <a:ext cx="4921250" cy="2717800"/>
          </a:xfrm>
          <a:prstGeom prst="rect">
            <a:avLst/>
          </a:prstGeom>
        </p:spPr>
      </p:pic>
      <p:sp>
        <p:nvSpPr>
          <p:cNvPr id="6" name="文本框 5"/>
          <p:cNvSpPr txBox="1"/>
          <p:nvPr/>
        </p:nvSpPr>
        <p:spPr>
          <a:xfrm>
            <a:off x="2092960" y="4666615"/>
            <a:ext cx="8335645" cy="368300"/>
          </a:xfrm>
          <a:prstGeom prst="rect">
            <a:avLst/>
          </a:prstGeom>
          <a:noFill/>
          <a:ln w="9525">
            <a:noFill/>
          </a:ln>
        </p:spPr>
        <p:txBody>
          <a:bodyPr wrap="square">
            <a:spAutoFit/>
          </a:bodyPr>
          <a:p>
            <a:pPr indent="0"/>
            <a:r>
              <a:rPr lang="zh-CN" b="0">
                <a:latin typeface="微软雅黑" panose="020B0503020204020204" charset="-122"/>
                <a:ea typeface="微软雅黑" panose="020B0503020204020204" charset="-122"/>
                <a:cs typeface="微软雅黑" panose="020B0503020204020204" charset="-122"/>
              </a:rPr>
              <a:t>特别提醒</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如果</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Ca(</a:t>
            </a:r>
            <a:r>
              <a:rPr lang="en-US" b="0">
                <a:latin typeface="微软雅黑" panose="020B0503020204020204" charset="-122"/>
                <a:ea typeface="微软雅黑" panose="020B0503020204020204" charset="-122"/>
                <a:cs typeface="微软雅黑" panose="020B0503020204020204" charset="-122"/>
              </a:rPr>
              <a:t>OH)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充分反应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并使</a:t>
            </a:r>
            <a:r>
              <a:rPr lang="en-US" b="0">
                <a:latin typeface="微软雅黑" panose="020B0503020204020204" charset="-122"/>
                <a:ea typeface="微软雅黑" panose="020B0503020204020204" charset="-122"/>
                <a:cs typeface="微软雅黑" panose="020B0503020204020204" charset="-122"/>
              </a:rPr>
              <a:t>Ca(</a:t>
            </a:r>
            <a:r>
              <a:rPr lang="en-US" b="0">
                <a:latin typeface="微软雅黑" panose="020B0503020204020204" charset="-122"/>
                <a:ea typeface="微软雅黑" panose="020B0503020204020204" charset="-122"/>
                <a:cs typeface="微软雅黑" panose="020B0503020204020204" charset="-122"/>
              </a:rPr>
              <a:t>ClO)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成为主要成分</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则得到漂粉精。</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1054100"/>
            <a:ext cx="5080000" cy="460375"/>
          </a:xfrm>
          <a:prstGeom prst="rect">
            <a:avLst/>
          </a:prstGeom>
          <a:noFill/>
          <a:ln w="9525">
            <a:noFill/>
          </a:ln>
        </p:spPr>
        <p:txBody>
          <a:bodyPr>
            <a:spAutoFit/>
          </a:bodyPr>
          <a:p>
            <a:pPr indent="0"/>
            <a:r>
              <a:rPr sz="2400" b="1">
                <a:latin typeface="微软雅黑" panose="020B0503020204020204" charset="-122"/>
                <a:ea typeface="微软雅黑" panose="020B0503020204020204" charset="-122"/>
                <a:cs typeface="微软雅黑" panose="020B0503020204020204" charset="-122"/>
              </a:rPr>
              <a:t>考法1　氯气性质的验证</a:t>
            </a:r>
            <a:endParaRPr sz="24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82955" y="1514475"/>
            <a:ext cx="10626090" cy="506730"/>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将干燥氯气通入以下装置:</a:t>
            </a:r>
            <a:endParaRPr>
              <a:latin typeface="微软雅黑" panose="020B0503020204020204" charset="-122"/>
              <a:ea typeface="微软雅黑" panose="020B0503020204020204" charset="-122"/>
              <a:cs typeface="微软雅黑" panose="020B0503020204020204" charset="-122"/>
            </a:endParaRPr>
          </a:p>
        </p:txBody>
      </p:sp>
      <p:pic>
        <p:nvPicPr>
          <p:cNvPr id="81" name="image69.jpeg"/>
          <p:cNvPicPr>
            <a:picLocks noChangeAspect="1"/>
          </p:cNvPicPr>
          <p:nvPr>
            <p:custDataLst>
              <p:tags r:id="rId1"/>
            </p:custDataLst>
          </p:nvPr>
        </p:nvPicPr>
        <p:blipFill>
          <a:blip r:embed="rId2"/>
          <a:stretch>
            <a:fillRect/>
          </a:stretch>
        </p:blipFill>
        <p:spPr>
          <a:xfrm>
            <a:off x="3721735" y="1726565"/>
            <a:ext cx="4958080" cy="1674495"/>
          </a:xfrm>
          <a:prstGeom prst="rect">
            <a:avLst/>
          </a:prstGeom>
        </p:spPr>
      </p:pic>
      <p:sp>
        <p:nvSpPr>
          <p:cNvPr id="109" name="文本框 108"/>
          <p:cNvSpPr txBox="1"/>
          <p:nvPr/>
        </p:nvSpPr>
        <p:spPr>
          <a:xfrm>
            <a:off x="680720" y="3324225"/>
            <a:ext cx="10930255" cy="299974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通入干燥的</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装置</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中干燥的红色布条不褪色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装置</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中湿润的红色布条褪色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根据现象可得出的结论是</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无漂白性</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与水反应生成的</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有漂白性。</a:t>
            </a:r>
            <a:r>
              <a:rPr lang="en-US"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实验开始后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装置</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中的现象是溶液先变为红色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后褪色。</a:t>
            </a:r>
            <a:r>
              <a:rPr lang="en-US"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通入</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时装置</a:t>
            </a:r>
            <a:r>
              <a:rPr lang="en-US" b="0">
                <a:latin typeface="微软雅黑" panose="020B0503020204020204" charset="-122"/>
                <a:ea typeface="微软雅黑" panose="020B0503020204020204" charset="-122"/>
                <a:cs typeface="微软雅黑" panose="020B0503020204020204" charset="-122"/>
              </a:rPr>
              <a:t>D</a:t>
            </a:r>
            <a:r>
              <a:rPr lang="zh-CN" b="0">
                <a:latin typeface="微软雅黑" panose="020B0503020204020204" charset="-122"/>
                <a:ea typeface="微软雅黑" panose="020B0503020204020204" charset="-122"/>
                <a:cs typeface="微软雅黑" panose="020B0503020204020204" charset="-122"/>
              </a:rPr>
              <a:t>中发生反应</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装置</a:t>
            </a:r>
            <a:r>
              <a:rPr lang="en-US">
                <a:latin typeface="微软雅黑" panose="020B0503020204020204" charset="-122"/>
                <a:ea typeface="微软雅黑" panose="020B0503020204020204" charset="-122"/>
                <a:cs typeface="微软雅黑" panose="020B0503020204020204" charset="-122"/>
                <a:sym typeface="+mn-ea"/>
              </a:rPr>
              <a:t>E</a:t>
            </a:r>
            <a:r>
              <a:rPr lang="zh-CN">
                <a:latin typeface="微软雅黑" panose="020B0503020204020204" charset="-122"/>
                <a:ea typeface="微软雅黑" panose="020B0503020204020204" charset="-122"/>
                <a:cs typeface="微软雅黑" panose="020B0503020204020204" charset="-122"/>
                <a:sym typeface="+mn-ea"/>
              </a:rPr>
              <a:t>中发生反应</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装置</a:t>
            </a:r>
            <a:r>
              <a:rPr lang="en-US">
                <a:latin typeface="微软雅黑" panose="020B0503020204020204" charset="-122"/>
                <a:ea typeface="微软雅黑" panose="020B0503020204020204" charset="-122"/>
                <a:cs typeface="微软雅黑" panose="020B0503020204020204" charset="-122"/>
                <a:sym typeface="+mn-ea"/>
              </a:rPr>
              <a:t>F</a:t>
            </a:r>
            <a:r>
              <a:rPr lang="zh-CN">
                <a:latin typeface="微软雅黑" panose="020B0503020204020204" charset="-122"/>
                <a:ea typeface="微软雅黑" panose="020B0503020204020204" charset="-122"/>
                <a:cs typeface="微软雅黑" panose="020B0503020204020204" charset="-122"/>
                <a:sym typeface="+mn-ea"/>
              </a:rPr>
              <a:t>的作用是吸收氯气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防止污染环境。</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grpSp>
        <p:nvGrpSpPr>
          <p:cNvPr id="13" name="组合 12"/>
          <p:cNvGrpSpPr/>
          <p:nvPr/>
        </p:nvGrpSpPr>
        <p:grpSpPr>
          <a:xfrm>
            <a:off x="3912870" y="4673600"/>
            <a:ext cx="3795395" cy="356235"/>
            <a:chOff x="6162" y="8089"/>
            <a:chExt cx="5977" cy="561"/>
          </a:xfrm>
        </p:grpSpPr>
        <p:pic>
          <p:nvPicPr>
            <p:cNvPr id="10" name="图片 9"/>
            <p:cNvPicPr>
              <a:picLocks noChangeAspect="1"/>
            </p:cNvPicPr>
            <p:nvPr>
              <p:custDataLst>
                <p:tags r:id="rId3"/>
              </p:custDataLst>
            </p:nvPr>
          </p:nvPicPr>
          <p:blipFill>
            <a:blip r:embed="rId4"/>
            <a:stretch>
              <a:fillRect/>
            </a:stretch>
          </p:blipFill>
          <p:spPr>
            <a:xfrm>
              <a:off x="6162" y="8150"/>
              <a:ext cx="1020" cy="500"/>
            </a:xfrm>
            <a:prstGeom prst="rect">
              <a:avLst/>
            </a:prstGeom>
          </p:spPr>
        </p:pic>
        <p:pic>
          <p:nvPicPr>
            <p:cNvPr id="11" name="图片 10"/>
            <p:cNvPicPr>
              <a:picLocks noChangeAspect="1"/>
            </p:cNvPicPr>
            <p:nvPr>
              <p:custDataLst>
                <p:tags r:id="rId5"/>
              </p:custDataLst>
            </p:nvPr>
          </p:nvPicPr>
          <p:blipFill>
            <a:blip r:embed="rId6"/>
            <a:stretch>
              <a:fillRect/>
            </a:stretch>
          </p:blipFill>
          <p:spPr>
            <a:xfrm>
              <a:off x="7219" y="8089"/>
              <a:ext cx="4920" cy="520"/>
            </a:xfrm>
            <a:prstGeom prst="rect">
              <a:avLst/>
            </a:prstGeom>
          </p:spPr>
        </p:pic>
      </p:grpSp>
      <p:grpSp>
        <p:nvGrpSpPr>
          <p:cNvPr id="16" name="组合 15"/>
          <p:cNvGrpSpPr/>
          <p:nvPr/>
        </p:nvGrpSpPr>
        <p:grpSpPr>
          <a:xfrm>
            <a:off x="2903220" y="5132070"/>
            <a:ext cx="3052445" cy="330200"/>
            <a:chOff x="4572" y="8082"/>
            <a:chExt cx="4807" cy="520"/>
          </a:xfrm>
        </p:grpSpPr>
        <p:pic>
          <p:nvPicPr>
            <p:cNvPr id="14" name="图片 13"/>
            <p:cNvPicPr>
              <a:picLocks noChangeAspect="1"/>
            </p:cNvPicPr>
            <p:nvPr>
              <p:custDataLst>
                <p:tags r:id="rId7"/>
              </p:custDataLst>
            </p:nvPr>
          </p:nvPicPr>
          <p:blipFill>
            <a:blip r:embed="rId8"/>
            <a:stretch>
              <a:fillRect/>
            </a:stretch>
          </p:blipFill>
          <p:spPr>
            <a:xfrm>
              <a:off x="4572" y="8082"/>
              <a:ext cx="2610" cy="520"/>
            </a:xfrm>
            <a:prstGeom prst="rect">
              <a:avLst/>
            </a:prstGeom>
          </p:spPr>
        </p:pic>
        <p:pic>
          <p:nvPicPr>
            <p:cNvPr id="15" name="图片 14"/>
            <p:cNvPicPr>
              <a:picLocks noChangeAspect="1"/>
            </p:cNvPicPr>
            <p:nvPr>
              <p:custDataLst>
                <p:tags r:id="rId9"/>
              </p:custDataLst>
            </p:nvPr>
          </p:nvPicPr>
          <p:blipFill>
            <a:blip r:embed="rId10"/>
            <a:stretch>
              <a:fillRect/>
            </a:stretch>
          </p:blipFill>
          <p:spPr>
            <a:xfrm>
              <a:off x="7219" y="8082"/>
              <a:ext cx="2160" cy="4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3090" y="948055"/>
            <a:ext cx="8385810"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考法2　新制氯水、次氯酸及其盐的性质与应用</a:t>
            </a:r>
            <a:endParaRPr sz="24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83590" y="1408430"/>
            <a:ext cx="10626090" cy="5067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新制氯水中的平衡移动</a:t>
            </a:r>
            <a:endParaRPr b="1">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782955" y="1912620"/>
          <a:ext cx="10634345" cy="3983355"/>
        </p:xfrm>
        <a:graphic>
          <a:graphicData uri="http://schemas.openxmlformats.org/drawingml/2006/table">
            <a:tbl>
              <a:tblPr/>
              <a:tblGrid>
                <a:gridCol w="2058035"/>
                <a:gridCol w="2534285"/>
                <a:gridCol w="1002030"/>
                <a:gridCol w="5039995"/>
              </a:tblGrid>
              <a:tr h="92773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向氯水中加入的物质或改变的条件</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浓度变化</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平衡移动方向</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应用</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3977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可溶性氯化物</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i="1">
                          <a:latin typeface="微软雅黑" panose="020B0503020204020204" charset="-122"/>
                          <a:ea typeface="微软雅黑" panose="020B0503020204020204" charset="-122"/>
                          <a:cs typeface="微软雅黑" panose="020B0503020204020204" charset="-122"/>
                        </a:rPr>
                        <a:t>c</a:t>
                      </a:r>
                      <a:r>
                        <a:rPr lang="en-US" sz="1800" b="0">
                          <a:latin typeface="微软雅黑" panose="020B0503020204020204" charset="-122"/>
                          <a:ea typeface="微软雅黑" panose="020B0503020204020204" charset="-122"/>
                          <a:cs typeface="微软雅黑" panose="020B0503020204020204" charset="-122"/>
                        </a:rPr>
                        <a:t>(Cl</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)增大</a:t>
                      </a:r>
                      <a:endParaRPr lang="en-US" altLang="en-US" sz="1800" b="0" i="1">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左移</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①用饱和食盐水除去Cl</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中的HCl②用排饱和食盐水法收集Cl</a:t>
                      </a:r>
                      <a:r>
                        <a:rPr lang="en-US" sz="1800" b="0" baseline="-25000">
                          <a:latin typeface="微软雅黑" panose="020B0503020204020204" charset="-122"/>
                          <a:ea typeface="微软雅黑" panose="020B0503020204020204" charset="-122"/>
                          <a:cs typeface="微软雅黑" panose="020B0503020204020204" charset="-122"/>
                        </a:rPr>
                        <a:t>2</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6385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盐酸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i="1">
                          <a:latin typeface="微软雅黑" panose="020B0503020204020204" charset="-122"/>
                          <a:ea typeface="微软雅黑" panose="020B0503020204020204" charset="-122"/>
                          <a:cs typeface="微软雅黑" panose="020B0503020204020204" charset="-122"/>
                        </a:rPr>
                        <a:t>c</a:t>
                      </a:r>
                      <a:r>
                        <a:rPr lang="en-US" sz="1800" b="0">
                          <a:latin typeface="微软雅黑" panose="020B0503020204020204" charset="-122"/>
                          <a:ea typeface="微软雅黑" panose="020B0503020204020204" charset="-122"/>
                          <a:cs typeface="微软雅黑" panose="020B0503020204020204" charset="-122"/>
                        </a:rPr>
                        <a:t>(H</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)和</a:t>
                      </a:r>
                      <a:r>
                        <a:rPr lang="en-US" sz="1800" b="0" i="1">
                          <a:latin typeface="微软雅黑" panose="020B0503020204020204" charset="-122"/>
                          <a:ea typeface="微软雅黑" panose="020B0503020204020204" charset="-122"/>
                          <a:cs typeface="微软雅黑" panose="020B0503020204020204" charset="-122"/>
                        </a:rPr>
                        <a:t>c</a:t>
                      </a:r>
                      <a:r>
                        <a:rPr lang="en-US" sz="1800" b="0">
                          <a:latin typeface="微软雅黑" panose="020B0503020204020204" charset="-122"/>
                          <a:ea typeface="微软雅黑" panose="020B0503020204020204" charset="-122"/>
                          <a:cs typeface="微软雅黑" panose="020B0503020204020204" charset="-122"/>
                        </a:rPr>
                        <a:t>(Cl</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)增大</a:t>
                      </a:r>
                      <a:endParaRPr lang="en-US" altLang="en-US" sz="1800" b="0" i="1">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左移</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次氯酸与浓盐酸反应制Cl</a:t>
                      </a:r>
                      <a:r>
                        <a:rPr lang="en-US" sz="1800" b="0" baseline="-25000">
                          <a:latin typeface="微软雅黑" panose="020B0503020204020204" charset="-122"/>
                          <a:ea typeface="微软雅黑" panose="020B0503020204020204" charset="-122"/>
                          <a:cs typeface="微软雅黑" panose="020B0503020204020204" charset="-122"/>
                        </a:rPr>
                        <a:t>2</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63855">
                <a:tc>
                  <a:txBody>
                    <a:bodyPr/>
                    <a:p>
                      <a:pPr indent="0" algn="ctr">
                        <a:lnSpc>
                          <a:spcPct val="150000"/>
                        </a:lnSpc>
                        <a:buNone/>
                      </a:pPr>
                      <a:r>
                        <a:rPr lang="en-US" sz="1800" b="0">
                          <a:latin typeface="微软雅黑" panose="020B0503020204020204" charset="-122"/>
                          <a:ea typeface="微软雅黑" panose="020B0503020204020204" charset="-122"/>
                          <a:cs typeface="NEU-BZ" charset="0"/>
                        </a:rPr>
                        <a:t>NaOH</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i="1">
                          <a:latin typeface="微软雅黑" panose="020B0503020204020204" charset="-122"/>
                          <a:ea typeface="微软雅黑" panose="020B0503020204020204" charset="-122"/>
                          <a:cs typeface="微软雅黑" panose="020B0503020204020204" charset="-122"/>
                        </a:rPr>
                        <a:t>c</a:t>
                      </a:r>
                      <a:r>
                        <a:rPr lang="en-US" sz="1800" b="0">
                          <a:latin typeface="微软雅黑" panose="020B0503020204020204" charset="-122"/>
                          <a:ea typeface="微软雅黑" panose="020B0503020204020204" charset="-122"/>
                          <a:cs typeface="微软雅黑" panose="020B0503020204020204" charset="-122"/>
                        </a:rPr>
                        <a:t>(H</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)减小</a:t>
                      </a:r>
                      <a:endParaRPr lang="en-US" altLang="en-US" sz="1800" b="0" i="1">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右移</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用NaOH溶液吸收多余的Cl</a:t>
                      </a:r>
                      <a:r>
                        <a:rPr lang="en-US" sz="1800" b="0" baseline="-25000">
                          <a:latin typeface="微软雅黑" panose="020B0503020204020204" charset="-122"/>
                          <a:ea typeface="微软雅黑" panose="020B0503020204020204" charset="-122"/>
                          <a:cs typeface="微软雅黑" panose="020B0503020204020204" charset="-122"/>
                        </a:rPr>
                        <a:t>2</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63855">
                <a:tc>
                  <a:txBody>
                    <a:bodyPr/>
                    <a:p>
                      <a:pPr indent="0" algn="ctr">
                        <a:lnSpc>
                          <a:spcPct val="150000"/>
                        </a:lnSpc>
                        <a:buNone/>
                      </a:pPr>
                      <a:r>
                        <a:rPr lang="en-US" sz="1800" b="0">
                          <a:latin typeface="微软雅黑" panose="020B0503020204020204" charset="-122"/>
                          <a:ea typeface="微软雅黑" panose="020B0503020204020204" charset="-122"/>
                          <a:cs typeface="NEU-BZ" charset="0"/>
                        </a:rPr>
                        <a:t>Ca</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OH</a:t>
                      </a:r>
                      <a:r>
                        <a:rPr lang="en-US" sz="1800" b="0">
                          <a:latin typeface="微软雅黑" panose="020B0503020204020204" charset="-122"/>
                          <a:ea typeface="微软雅黑" panose="020B0503020204020204" charset="-122"/>
                          <a:cs typeface="方正书宋_GBK" panose="03000509000000000000" charset="-122"/>
                        </a:rPr>
                        <a:t>)</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i="1">
                          <a:latin typeface="微软雅黑" panose="020B0503020204020204" charset="-122"/>
                          <a:ea typeface="微软雅黑" panose="020B0503020204020204" charset="-122"/>
                          <a:cs typeface="微软雅黑" panose="020B0503020204020204" charset="-122"/>
                        </a:rPr>
                        <a:t>c</a:t>
                      </a:r>
                      <a:r>
                        <a:rPr lang="en-US" sz="1800" b="0">
                          <a:latin typeface="微软雅黑" panose="020B0503020204020204" charset="-122"/>
                          <a:ea typeface="微软雅黑" panose="020B0503020204020204" charset="-122"/>
                          <a:cs typeface="微软雅黑" panose="020B0503020204020204" charset="-122"/>
                        </a:rPr>
                        <a:t>(H</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)减小</a:t>
                      </a:r>
                      <a:endParaRPr lang="en-US" altLang="en-US" sz="1800" b="0" i="1">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右移</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Calibri" panose="020F0502020204030204" charset="0"/>
                        </a:rPr>
                        <a:t>制漂白粉</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63855">
                <a:tc>
                  <a:txBody>
                    <a:bodyPr/>
                    <a:p>
                      <a:pPr indent="0" algn="ctr">
                        <a:lnSpc>
                          <a:spcPct val="150000"/>
                        </a:lnSpc>
                        <a:buNone/>
                      </a:pPr>
                      <a:r>
                        <a:rPr lang="en-US" sz="1800" b="0">
                          <a:latin typeface="微软雅黑" panose="020B0503020204020204" charset="-122"/>
                          <a:ea typeface="微软雅黑" panose="020B0503020204020204" charset="-122"/>
                          <a:cs typeface="NEU-BZ" charset="0"/>
                        </a:rPr>
                        <a:t>CaCO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i="1">
                          <a:latin typeface="微软雅黑" panose="020B0503020204020204" charset="-122"/>
                          <a:ea typeface="微软雅黑" panose="020B0503020204020204" charset="-122"/>
                          <a:cs typeface="微软雅黑" panose="020B0503020204020204" charset="-122"/>
                        </a:rPr>
                        <a:t>c</a:t>
                      </a:r>
                      <a:r>
                        <a:rPr lang="en-US" sz="1800" b="0">
                          <a:latin typeface="微软雅黑" panose="020B0503020204020204" charset="-122"/>
                          <a:ea typeface="微软雅黑" panose="020B0503020204020204" charset="-122"/>
                          <a:cs typeface="微软雅黑" panose="020B0503020204020204" charset="-122"/>
                        </a:rPr>
                        <a:t>(H</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)减小</a:t>
                      </a:r>
                      <a:endParaRPr lang="en-US" altLang="en-US" sz="1800" b="0" i="1">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右移</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制高浓度HClO溶液</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6385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光照</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i="1">
                          <a:latin typeface="微软雅黑" panose="020B0503020204020204" charset="-122"/>
                          <a:ea typeface="微软雅黑" panose="020B0503020204020204" charset="-122"/>
                          <a:cs typeface="微软雅黑" panose="020B0503020204020204" charset="-122"/>
                        </a:rPr>
                        <a:t>c</a:t>
                      </a:r>
                      <a:r>
                        <a:rPr lang="en-US" sz="1800" b="0">
                          <a:latin typeface="微软雅黑" panose="020B0503020204020204" charset="-122"/>
                          <a:ea typeface="微软雅黑" panose="020B0503020204020204" charset="-122"/>
                          <a:cs typeface="微软雅黑" panose="020B0503020204020204" charset="-122"/>
                        </a:rPr>
                        <a:t>(HClO)减小</a:t>
                      </a:r>
                      <a:endParaRPr lang="en-US" altLang="en-US" sz="1800" b="0" i="1">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右移</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氯水避光保存,现用现配</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13" name="文本框 112"/>
          <p:cNvSpPr txBox="1"/>
          <p:nvPr/>
        </p:nvSpPr>
        <p:spPr>
          <a:xfrm>
            <a:off x="808355" y="1087755"/>
            <a:ext cx="10503535" cy="285432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2.</a:t>
            </a:r>
            <a:r>
              <a:rPr lang="zh-CN" b="1">
                <a:solidFill>
                  <a:schemeClr val="tx1"/>
                </a:solidFill>
                <a:latin typeface="微软雅黑" panose="020B0503020204020204" charset="-122"/>
                <a:ea typeface="微软雅黑" panose="020B0503020204020204" charset="-122"/>
                <a:cs typeface="微软雅黑" panose="020B0503020204020204" charset="-122"/>
              </a:rPr>
              <a:t>次氯酸盐的相关性质及其应用</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次氯酸盐与</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的反应</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向</a:t>
            </a:r>
            <a:r>
              <a:rPr lang="en-US" b="0">
                <a:latin typeface="微软雅黑" panose="020B0503020204020204" charset="-122"/>
                <a:ea typeface="微软雅黑" panose="020B0503020204020204" charset="-122"/>
                <a:cs typeface="微软雅黑" panose="020B0503020204020204" charset="-122"/>
              </a:rPr>
              <a:t>NaClO</a:t>
            </a:r>
            <a:r>
              <a:rPr lang="zh-CN" b="0">
                <a:latin typeface="微软雅黑" panose="020B0503020204020204" charset="-122"/>
                <a:ea typeface="微软雅黑" panose="020B0503020204020204" charset="-122"/>
                <a:cs typeface="微软雅黑" panose="020B0503020204020204" charset="-122"/>
              </a:rPr>
              <a:t>溶液中通入</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无论是少量还是过量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发生反应</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向</a:t>
            </a:r>
            <a:r>
              <a:rPr lang="en-US">
                <a:latin typeface="微软雅黑" panose="020B0503020204020204" charset="-122"/>
                <a:ea typeface="微软雅黑" panose="020B0503020204020204" charset="-122"/>
                <a:cs typeface="微软雅黑" panose="020B0503020204020204" charset="-122"/>
                <a:sym typeface="+mn-ea"/>
              </a:rPr>
              <a:t>Ca(ClO)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溶液中通入少量</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发生反应</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次氯酸盐均具有强氧化性</a:t>
            </a:r>
            <a:r>
              <a:rPr lang="en-US">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1"/>
            </p:custDataLst>
          </p:nvPr>
        </p:nvPicPr>
        <p:blipFill>
          <a:blip r:embed="rId2"/>
          <a:stretch>
            <a:fillRect/>
          </a:stretch>
        </p:blipFill>
        <p:spPr>
          <a:xfrm>
            <a:off x="6906895" y="2038985"/>
            <a:ext cx="3130550" cy="330200"/>
          </a:xfrm>
          <a:prstGeom prst="rect">
            <a:avLst/>
          </a:prstGeom>
        </p:spPr>
      </p:pic>
      <p:pic>
        <p:nvPicPr>
          <p:cNvPr id="9" name="图片 8"/>
          <p:cNvPicPr>
            <a:picLocks noChangeAspect="1"/>
          </p:cNvPicPr>
          <p:nvPr>
            <p:custDataLst>
              <p:tags r:id="rId3"/>
            </p:custDataLst>
          </p:nvPr>
        </p:nvPicPr>
        <p:blipFill>
          <a:blip r:embed="rId4"/>
          <a:stretch>
            <a:fillRect/>
          </a:stretch>
        </p:blipFill>
        <p:spPr>
          <a:xfrm>
            <a:off x="5365750" y="2497455"/>
            <a:ext cx="4254500" cy="285750"/>
          </a:xfrm>
          <a:prstGeom prst="rect">
            <a:avLst/>
          </a:prstGeom>
        </p:spPr>
      </p:pic>
      <p:pic>
        <p:nvPicPr>
          <p:cNvPr id="10" name="图片 9"/>
          <p:cNvPicPr>
            <a:picLocks noChangeAspect="1"/>
          </p:cNvPicPr>
          <p:nvPr>
            <p:custDataLst>
              <p:tags r:id="rId5"/>
            </p:custDataLst>
          </p:nvPr>
        </p:nvPicPr>
        <p:blipFill>
          <a:blip r:embed="rId6"/>
          <a:stretch>
            <a:fillRect/>
          </a:stretch>
        </p:blipFill>
        <p:spPr>
          <a:xfrm>
            <a:off x="3461385" y="3790950"/>
            <a:ext cx="4870450" cy="723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V="1">
            <a:off x="6257925" y="540893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4" name="文本框 3"/>
          <p:cNvSpPr txBox="1"/>
          <p:nvPr/>
        </p:nvSpPr>
        <p:spPr>
          <a:xfrm>
            <a:off x="1764348" y="3067050"/>
            <a:ext cx="8663305" cy="1014730"/>
          </a:xfrm>
          <a:prstGeom prst="rect">
            <a:avLst/>
          </a:prstGeom>
          <a:noFill/>
        </p:spPr>
        <p:txBody>
          <a:bodyPr wrap="square" rtlCol="0">
            <a:spAutoFit/>
          </a:bodyPr>
          <a:p>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第</a:t>
            </a:r>
            <a:r>
              <a:rPr lang="en-US" altLang="zh-CN"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3</a:t>
            </a:r>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章</a:t>
            </a:r>
            <a:r>
              <a:rPr lang="en-US" altLang="zh-CN"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 </a:t>
            </a:r>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非金属及其化合物</a:t>
            </a:r>
            <a:endPar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P45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80264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altLang="en-US" b="0" baseline="-25000">
              <a:latin typeface="微软雅黑" panose="020B0503020204020204" charset="-122"/>
              <a:ea typeface="微软雅黑" panose="020B0503020204020204" charset="-122"/>
              <a:cs typeface="微软雅黑" panose="020B0503020204020204" charset="-122"/>
            </a:endParaRPr>
          </a:p>
        </p:txBody>
      </p:sp>
      <p:sp>
        <p:nvSpPr>
          <p:cNvPr id="241" name="文本框 240"/>
          <p:cNvSpPr txBox="1"/>
          <p:nvPr/>
        </p:nvSpPr>
        <p:spPr>
          <a:xfrm>
            <a:off x="3555365" y="1843405"/>
            <a:ext cx="78994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D</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116" name="文本框 115"/>
          <p:cNvSpPr txBox="1"/>
          <p:nvPr/>
        </p:nvSpPr>
        <p:spPr>
          <a:xfrm>
            <a:off x="617220" y="1299845"/>
            <a:ext cx="10993755" cy="2946400"/>
          </a:xfrm>
          <a:prstGeom prst="rect">
            <a:avLst/>
          </a:prstGeom>
          <a:noFill/>
          <a:ln w="9525">
            <a:noFill/>
          </a:ln>
        </p:spPr>
        <p:txBody>
          <a:bodyPr wrap="square">
            <a:noAutofit/>
          </a:bodyPr>
          <a:p>
            <a:pPr indent="0">
              <a:lnSpc>
                <a:spcPct val="150000"/>
              </a:lnSpc>
            </a:pPr>
            <a:r>
              <a:rPr lang="en-US" b="0">
                <a:latin typeface="仿宋" panose="02010609060101010101" charset="-122"/>
                <a:ea typeface="仿宋" panose="02010609060101010101" charset="-122"/>
                <a:cs typeface="仿宋" panose="02010609060101010101" charset="-122"/>
              </a:rPr>
              <a:t>[</a:t>
            </a:r>
            <a:r>
              <a:rPr lang="zh-CN" b="0">
                <a:latin typeface="仿宋" panose="02010609060101010101" charset="-122"/>
                <a:ea typeface="仿宋" panose="02010609060101010101" charset="-122"/>
                <a:cs typeface="仿宋" panose="02010609060101010101" charset="-122"/>
              </a:rPr>
              <a:t>浙江</a:t>
            </a:r>
            <a:r>
              <a:rPr lang="en-US" b="0">
                <a:latin typeface="仿宋" panose="02010609060101010101" charset="-122"/>
                <a:ea typeface="仿宋" panose="02010609060101010101" charset="-122"/>
                <a:cs typeface="仿宋" panose="02010609060101010101" charset="-122"/>
              </a:rPr>
              <a:t>2022</a:t>
            </a:r>
            <a:r>
              <a:rPr lang="zh-CN" b="0">
                <a:latin typeface="仿宋" panose="02010609060101010101" charset="-122"/>
                <a:ea typeface="仿宋" panose="02010609060101010101" charset="-122"/>
                <a:cs typeface="仿宋" panose="02010609060101010101" charset="-122"/>
              </a:rPr>
              <a:t>年</a:t>
            </a:r>
            <a:r>
              <a:rPr lang="en-US" b="0">
                <a:latin typeface="仿宋" panose="02010609060101010101" charset="-122"/>
                <a:ea typeface="仿宋" panose="02010609060101010101" charset="-122"/>
                <a:cs typeface="仿宋" panose="02010609060101010101" charset="-122"/>
              </a:rPr>
              <a:t>6</a:t>
            </a:r>
            <a:r>
              <a:rPr lang="zh-CN" b="0">
                <a:latin typeface="仿宋" panose="02010609060101010101" charset="-122"/>
                <a:ea typeface="仿宋" panose="02010609060101010101" charset="-122"/>
                <a:cs typeface="仿宋" panose="02010609060101010101" charset="-122"/>
              </a:rPr>
              <a:t>月</a:t>
            </a:r>
            <a:r>
              <a:rPr lang="en-US" b="0">
                <a:latin typeface="仿宋" panose="02010609060101010101" charset="-122"/>
                <a:ea typeface="仿宋" panose="02010609060101010101" charset="-122"/>
                <a:cs typeface="仿宋" panose="02010609060101010101" charset="-122"/>
              </a:rPr>
              <a:t>·19,2</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关于反应</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(g)+H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O(l)        </a:t>
            </a:r>
            <a:r>
              <a:rPr lang="en-US">
                <a:latin typeface="微软雅黑" panose="020B0503020204020204" charset="-122"/>
                <a:ea typeface="微软雅黑" panose="020B0503020204020204" charset="-122"/>
                <a:cs typeface="微软雅黑" panose="020B0503020204020204" charset="-122"/>
                <a:sym typeface="+mn-ea"/>
              </a:rPr>
              <a:t>HClO(aq)+H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(aq)+Cl</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(aq)</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Δ</a:t>
            </a:r>
            <a:r>
              <a:rPr lang="en-US" i="1">
                <a:latin typeface="微软雅黑" panose="020B0503020204020204" charset="-122"/>
                <a:ea typeface="微软雅黑" panose="020B0503020204020204" charset="-122"/>
                <a:cs typeface="微软雅黑" panose="020B0503020204020204" charset="-122"/>
                <a:sym typeface="+mn-ea"/>
              </a:rPr>
              <a:t>H</a:t>
            </a:r>
            <a:r>
              <a:rPr lang="en-US">
                <a:latin typeface="微软雅黑" panose="020B0503020204020204" charset="-122"/>
                <a:ea typeface="微软雅黑" panose="020B0503020204020204" charset="-122"/>
                <a:cs typeface="微软雅黑" panose="020B0503020204020204" charset="-122"/>
                <a:sym typeface="+mn-ea"/>
              </a:rPr>
              <a:t>&lt;0,</a:t>
            </a:r>
            <a:r>
              <a:rPr lang="zh-CN">
                <a:latin typeface="微软雅黑" panose="020B0503020204020204" charset="-122"/>
                <a:ea typeface="微软雅黑" panose="020B0503020204020204" charset="-122"/>
                <a:cs typeface="微软雅黑" panose="020B0503020204020204" charset="-122"/>
                <a:sym typeface="+mn-ea"/>
              </a:rPr>
              <a:t>达到平衡后</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下列说法不正确的是</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A.</a:t>
            </a:r>
            <a:r>
              <a:rPr lang="zh-CN">
                <a:latin typeface="微软雅黑" panose="020B0503020204020204" charset="-122"/>
                <a:ea typeface="微软雅黑" panose="020B0503020204020204" charset="-122"/>
                <a:cs typeface="微软雅黑" panose="020B0503020204020204" charset="-122"/>
                <a:sym typeface="+mn-ea"/>
              </a:rPr>
              <a:t>升高温度</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氯水中的</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(HClO)</a:t>
            </a:r>
            <a:r>
              <a:rPr lang="zh-CN">
                <a:latin typeface="微软雅黑" panose="020B0503020204020204" charset="-122"/>
                <a:ea typeface="微软雅黑" panose="020B0503020204020204" charset="-122"/>
                <a:cs typeface="微软雅黑" panose="020B0503020204020204" charset="-122"/>
                <a:sym typeface="+mn-ea"/>
              </a:rPr>
              <a:t>减小</a:t>
            </a:r>
            <a:r>
              <a:rPr lang="en-US">
                <a:latin typeface="微软雅黑" panose="020B0503020204020204" charset="-122"/>
                <a:ea typeface="微软雅黑" panose="020B0503020204020204" charset="-122"/>
                <a:cs typeface="微软雅黑" panose="020B0503020204020204" charset="-122"/>
                <a:sym typeface="+mn-ea"/>
              </a:rPr>
              <a:t>B.</a:t>
            </a:r>
            <a:r>
              <a:rPr lang="zh-CN">
                <a:latin typeface="微软雅黑" panose="020B0503020204020204" charset="-122"/>
                <a:ea typeface="微软雅黑" panose="020B0503020204020204" charset="-122"/>
                <a:cs typeface="微软雅黑" panose="020B0503020204020204" charset="-122"/>
                <a:sym typeface="+mn-ea"/>
              </a:rPr>
              <a:t>氯水中加入少量醋酸钠固体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上述平衡正向移动</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(HClO)</a:t>
            </a:r>
            <a:r>
              <a:rPr lang="zh-CN">
                <a:latin typeface="微软雅黑" panose="020B0503020204020204" charset="-122"/>
                <a:ea typeface="微软雅黑" panose="020B0503020204020204" charset="-122"/>
                <a:cs typeface="微软雅黑" panose="020B0503020204020204" charset="-122"/>
                <a:sym typeface="+mn-ea"/>
              </a:rPr>
              <a:t>增大</a:t>
            </a:r>
            <a:r>
              <a:rPr lang="en-US">
                <a:latin typeface="微软雅黑" panose="020B0503020204020204" charset="-122"/>
                <a:ea typeface="微软雅黑" panose="020B0503020204020204" charset="-122"/>
                <a:cs typeface="微软雅黑" panose="020B0503020204020204" charset="-122"/>
                <a:sym typeface="+mn-ea"/>
              </a:rPr>
              <a:t>C.</a:t>
            </a:r>
            <a:r>
              <a:rPr lang="zh-CN">
                <a:latin typeface="微软雅黑" panose="020B0503020204020204" charset="-122"/>
                <a:ea typeface="微软雅黑" panose="020B0503020204020204" charset="-122"/>
                <a:cs typeface="微软雅黑" panose="020B0503020204020204" charset="-122"/>
                <a:sym typeface="+mn-ea"/>
              </a:rPr>
              <a:t>取氯水稀释</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增大</a:t>
            </a:r>
            <a:r>
              <a:rPr lang="en-US">
                <a:latin typeface="微软雅黑" panose="020B0503020204020204" charset="-122"/>
                <a:ea typeface="微软雅黑" panose="020B0503020204020204" charset="-122"/>
                <a:cs typeface="微软雅黑" panose="020B0503020204020204" charset="-122"/>
                <a:sym typeface="+mn-ea"/>
              </a:rPr>
              <a:t>D.</a:t>
            </a:r>
            <a:r>
              <a:rPr lang="zh-CN">
                <a:latin typeface="微软雅黑" panose="020B0503020204020204" charset="-122"/>
                <a:ea typeface="微软雅黑" panose="020B0503020204020204" charset="-122"/>
                <a:cs typeface="微软雅黑" panose="020B0503020204020204" charset="-122"/>
                <a:sym typeface="+mn-ea"/>
              </a:rPr>
              <a:t>取两份氯水</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分别滴加</a:t>
            </a:r>
            <a:r>
              <a:rPr lang="en-US">
                <a:latin typeface="微软雅黑" panose="020B0503020204020204" charset="-122"/>
                <a:ea typeface="微软雅黑" panose="020B0503020204020204" charset="-122"/>
                <a:cs typeface="微软雅黑" panose="020B0503020204020204" charset="-122"/>
                <a:sym typeface="+mn-ea"/>
              </a:rPr>
              <a:t>AgNO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溶液和淀粉</a:t>
            </a:r>
            <a:r>
              <a:rPr lang="en-US">
                <a:latin typeface="微软雅黑" panose="020B0503020204020204" charset="-122"/>
                <a:ea typeface="微软雅黑" panose="020B0503020204020204" charset="-122"/>
                <a:cs typeface="微软雅黑" panose="020B0503020204020204" charset="-122"/>
                <a:sym typeface="+mn-ea"/>
              </a:rPr>
              <a:t>KI</a:t>
            </a:r>
            <a:r>
              <a:rPr lang="zh-CN">
                <a:latin typeface="微软雅黑" panose="020B0503020204020204" charset="-122"/>
                <a:ea typeface="微软雅黑" panose="020B0503020204020204" charset="-122"/>
                <a:cs typeface="微软雅黑" panose="020B0503020204020204" charset="-122"/>
                <a:sym typeface="+mn-ea"/>
              </a:rPr>
              <a:t>溶液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若前者有白色沉淀</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后者溶液变蓝色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可以证明上述反应存在限度</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5746115" y="1468120"/>
            <a:ext cx="411480" cy="283210"/>
          </a:xfrm>
          <a:prstGeom prst="rect">
            <a:avLst/>
          </a:prstGeom>
          <a:noFill/>
          <a:ln w="9525">
            <a:noFill/>
          </a:ln>
        </p:spPr>
      </p:pic>
      <p:pic>
        <p:nvPicPr>
          <p:cNvPr id="6" name="图片 5"/>
          <p:cNvPicPr/>
          <p:nvPr/>
        </p:nvPicPr>
        <p:blipFill>
          <a:blip r:embed="rId2"/>
          <a:stretch>
            <a:fillRect/>
          </a:stretch>
        </p:blipFill>
        <p:spPr>
          <a:xfrm>
            <a:off x="2232025" y="3006725"/>
            <a:ext cx="621030" cy="422275"/>
          </a:xfrm>
          <a:prstGeom prst="rect">
            <a:avLst/>
          </a:prstGeom>
          <a:noFill/>
          <a:ln w="9525">
            <a:noFill/>
          </a:ln>
        </p:spPr>
      </p:pic>
      <p:sp>
        <p:nvSpPr>
          <p:cNvPr id="7" name="文本框 6"/>
          <p:cNvSpPr txBox="1"/>
          <p:nvPr/>
        </p:nvSpPr>
        <p:spPr>
          <a:xfrm>
            <a:off x="617220" y="4246245"/>
            <a:ext cx="11122660" cy="2167255"/>
          </a:xfrm>
          <a:prstGeom prst="rect">
            <a:avLst/>
          </a:prstGeom>
          <a:noFill/>
          <a:ln w="9525">
            <a:noFill/>
          </a:ln>
        </p:spPr>
        <p:txBody>
          <a:bodyPr wrap="square">
            <a:spAutoFit/>
          </a:bodyPr>
          <a:p>
            <a:pPr indent="0">
              <a:lnSpc>
                <a:spcPct val="120000"/>
              </a:lnSpc>
              <a:spcBef>
                <a:spcPts val="0"/>
              </a:spcBef>
              <a:spcAft>
                <a:spcPts val="0"/>
              </a:spcAft>
            </a:pPr>
            <a:r>
              <a:rPr lang="zh-CN" b="0">
                <a:latin typeface="微软雅黑" panose="020B0503020204020204" charset="-122"/>
                <a:ea typeface="微软雅黑" panose="020B0503020204020204" charset="-122"/>
                <a:cs typeface="微软雅黑" panose="020B0503020204020204" charset="-122"/>
              </a:rPr>
              <a:t>【解析】升高温度</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平衡左移</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减小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同时</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受热易分解</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也会使</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减小</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加入少量</a:t>
            </a:r>
            <a:r>
              <a:rPr lang="en-US" b="0">
                <a:latin typeface="微软雅黑" panose="020B0503020204020204" charset="-122"/>
                <a:ea typeface="微软雅黑" panose="020B0503020204020204" charset="-122"/>
                <a:cs typeface="微软雅黑" panose="020B0503020204020204" charset="-122"/>
              </a:rPr>
              <a:t>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COONa,CH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COO</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H</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结合生成弱电解质</a:t>
            </a:r>
            <a:r>
              <a:rPr lang="en-US" b="0">
                <a:latin typeface="微软雅黑" panose="020B0503020204020204" charset="-122"/>
                <a:ea typeface="微软雅黑" panose="020B0503020204020204" charset="-122"/>
                <a:cs typeface="微软雅黑" panose="020B0503020204020204" charset="-122"/>
              </a:rPr>
              <a:t>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COOH,</a:t>
            </a:r>
            <a:r>
              <a:rPr lang="zh-CN" b="0">
                <a:latin typeface="微软雅黑" panose="020B0503020204020204" charset="-122"/>
                <a:ea typeface="微软雅黑" panose="020B0503020204020204" charset="-122"/>
                <a:cs typeface="微软雅黑" panose="020B0503020204020204" charset="-122"/>
              </a:rPr>
              <a:t>使平衡右移</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增大</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氯水稀释</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平衡右移</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再次平衡后</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(Cl</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和</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变化程度相等</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但稀释会促进</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的电离</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使</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又有所减少</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a:t>
            </a:r>
            <a:r>
              <a:rPr lang="en-US" altLang="zh-CN" b="0">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微软雅黑" panose="020B0503020204020204" charset="-122"/>
                <a:sym typeface="+mn-ea"/>
              </a:rPr>
              <a:t>增大</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加入</a:t>
            </a:r>
            <a:r>
              <a:rPr lang="en-US">
                <a:latin typeface="微软雅黑" panose="020B0503020204020204" charset="-122"/>
                <a:ea typeface="微软雅黑" panose="020B0503020204020204" charset="-122"/>
                <a:cs typeface="微软雅黑" panose="020B0503020204020204" charset="-122"/>
                <a:sym typeface="+mn-ea"/>
              </a:rPr>
              <a:t>AgNO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溶液</a:t>
            </a:r>
            <a:r>
              <a:rPr lang="en-US">
                <a:latin typeface="微软雅黑" panose="020B0503020204020204" charset="-122"/>
                <a:ea typeface="微软雅黑" panose="020B0503020204020204" charset="-122"/>
                <a:cs typeface="微软雅黑" panose="020B0503020204020204" charset="-122"/>
                <a:sym typeface="+mn-ea"/>
              </a:rPr>
              <a:t>,Cl</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Ag</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生成白色沉淀</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加入淀粉</a:t>
            </a:r>
            <a:r>
              <a:rPr lang="en-US">
                <a:latin typeface="微软雅黑" panose="020B0503020204020204" charset="-122"/>
                <a:ea typeface="微软雅黑" panose="020B0503020204020204" charset="-122"/>
                <a:cs typeface="微软雅黑" panose="020B0503020204020204" charset="-122"/>
                <a:sym typeface="+mn-ea"/>
              </a:rPr>
              <a:t>KI</a:t>
            </a:r>
            <a:r>
              <a:rPr lang="zh-CN">
                <a:latin typeface="微软雅黑" panose="020B0503020204020204" charset="-122"/>
                <a:ea typeface="微软雅黑" panose="020B0503020204020204" charset="-122"/>
                <a:cs typeface="微软雅黑" panose="020B0503020204020204" charset="-122"/>
                <a:sym typeface="+mn-ea"/>
              </a:rPr>
              <a:t>溶液</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HClO</a:t>
            </a:r>
            <a:r>
              <a:rPr lang="zh-CN">
                <a:latin typeface="微软雅黑" panose="020B0503020204020204" charset="-122"/>
                <a:ea typeface="微软雅黑" panose="020B0503020204020204" charset="-122"/>
                <a:cs typeface="微软雅黑" panose="020B0503020204020204" charset="-122"/>
                <a:sym typeface="+mn-ea"/>
              </a:rPr>
              <a:t>均能氧化</a:t>
            </a:r>
            <a:r>
              <a:rPr lang="en-US">
                <a:latin typeface="微软雅黑" panose="020B0503020204020204" charset="-122"/>
                <a:ea typeface="微软雅黑" panose="020B0503020204020204" charset="-122"/>
                <a:cs typeface="微软雅黑" panose="020B0503020204020204" charset="-122"/>
                <a:sym typeface="+mn-ea"/>
              </a:rPr>
              <a:t>KI</a:t>
            </a:r>
            <a:r>
              <a:rPr lang="zh-CN">
                <a:latin typeface="微软雅黑" panose="020B0503020204020204" charset="-122"/>
                <a:ea typeface="微软雅黑" panose="020B0503020204020204" charset="-122"/>
                <a:cs typeface="微软雅黑" panose="020B0503020204020204" charset="-122"/>
                <a:sym typeface="+mn-ea"/>
              </a:rPr>
              <a:t>生成</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溶液变蓝</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不能说明该反应体系中存在</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则不能说明该反应存在限度</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错误。</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2"/>
          <a:stretch>
            <a:fillRect/>
          </a:stretch>
        </p:blipFill>
        <p:spPr>
          <a:xfrm>
            <a:off x="10249535" y="4956810"/>
            <a:ext cx="499745" cy="3835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241"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897255"/>
            <a:ext cx="5080000" cy="368300"/>
          </a:xfrm>
          <a:prstGeom prst="rect">
            <a:avLst/>
          </a:prstGeom>
          <a:noFill/>
          <a:ln w="9525">
            <a:noFill/>
          </a:ln>
        </p:spPr>
        <p:txBody>
          <a:bodyPr>
            <a:spAutoFit/>
          </a:bodyPr>
          <a:p>
            <a:pPr indent="0"/>
            <a:r>
              <a:rPr b="1">
                <a:latin typeface="微软雅黑" panose="020B0503020204020204" charset="-122"/>
                <a:ea typeface="微软雅黑" panose="020B0503020204020204" charset="-122"/>
                <a:cs typeface="微软雅黑" panose="020B0503020204020204" charset="-122"/>
              </a:rPr>
              <a:t>考法3　常见含氯消毒剂及其应用</a:t>
            </a:r>
            <a:endParaRPr b="1">
              <a:latin typeface="微软雅黑" panose="020B0503020204020204" charset="-122"/>
              <a:ea typeface="微软雅黑" panose="020B0503020204020204" charset="-122"/>
              <a:cs typeface="微软雅黑" panose="020B0503020204020204" charset="-122"/>
            </a:endParaRPr>
          </a:p>
        </p:txBody>
      </p:sp>
      <p:pic>
        <p:nvPicPr>
          <p:cNvPr id="94" name="image82.jpeg"/>
          <p:cNvPicPr>
            <a:picLocks noChangeAspect="1"/>
          </p:cNvPicPr>
          <p:nvPr>
            <p:custDataLst>
              <p:tags r:id="rId1"/>
            </p:custDataLst>
          </p:nvPr>
        </p:nvPicPr>
        <p:blipFill>
          <a:blip r:embed="rId2"/>
          <a:stretch>
            <a:fillRect/>
          </a:stretch>
        </p:blipFill>
        <p:spPr>
          <a:xfrm>
            <a:off x="4095115" y="958215"/>
            <a:ext cx="382270" cy="218440"/>
          </a:xfrm>
          <a:prstGeom prst="rect">
            <a:avLst/>
          </a:prstGeom>
        </p:spPr>
      </p:pic>
      <p:sp>
        <p:nvSpPr>
          <p:cNvPr id="119" name="文本框 118"/>
          <p:cNvSpPr txBox="1"/>
          <p:nvPr/>
        </p:nvSpPr>
        <p:spPr>
          <a:xfrm>
            <a:off x="487680" y="1102360"/>
            <a:ext cx="11156315" cy="5393690"/>
          </a:xfrm>
          <a:prstGeom prst="rect">
            <a:avLst/>
          </a:prstGeom>
          <a:noFill/>
          <a:ln w="9525">
            <a:noFill/>
          </a:ln>
        </p:spPr>
        <p:txBody>
          <a:bodyPr wrap="square">
            <a:spAutoFit/>
          </a:bodyPr>
          <a:p>
            <a:pPr indent="0">
              <a:lnSpc>
                <a:spcPct val="150000"/>
              </a:lnSpc>
            </a:pPr>
            <a:r>
              <a:rPr lang="en-US" sz="2000" b="1">
                <a:solidFill>
                  <a:schemeClr val="tx1"/>
                </a:solidFill>
                <a:latin typeface="微软雅黑" panose="020B0503020204020204" charset="-122"/>
                <a:ea typeface="微软雅黑" panose="020B0503020204020204" charset="-122"/>
                <a:cs typeface="微软雅黑" panose="020B0503020204020204" charset="-122"/>
              </a:rPr>
              <a:t>1.Cl</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1">
                <a:solidFill>
                  <a:schemeClr val="tx1"/>
                </a:solidFill>
                <a:latin typeface="微软雅黑" panose="020B0503020204020204" charset="-122"/>
                <a:ea typeface="微软雅黑" panose="020B0503020204020204" charset="-122"/>
                <a:cs typeface="微软雅黑" panose="020B0503020204020204" charset="-122"/>
              </a:rPr>
              <a:t>O(</a:t>
            </a:r>
            <a:r>
              <a:rPr lang="zh-CN" sz="2000" b="1">
                <a:solidFill>
                  <a:schemeClr val="tx1"/>
                </a:solidFill>
                <a:latin typeface="微软雅黑" panose="020B0503020204020204" charset="-122"/>
                <a:ea typeface="微软雅黑" panose="020B0503020204020204" charset="-122"/>
                <a:cs typeface="微软雅黑" panose="020B0503020204020204" charset="-122"/>
              </a:rPr>
              <a:t>一氧化二氯</a:t>
            </a:r>
            <a:r>
              <a:rPr lang="en-US" sz="2000" b="1">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棕黄色气体</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有刺激性气味。次氯酸的酸酐</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溶于水产生不稳定的次氯酸并最终变为盐酸。可以用氯气与潮湿的碳酸钠反应来制取</a:t>
            </a:r>
            <a:r>
              <a:rPr lang="en-US" b="0">
                <a:solidFill>
                  <a:schemeClr val="tx1"/>
                </a:solidFill>
                <a:latin typeface="微软雅黑" panose="020B0503020204020204" charset="-122"/>
                <a:ea typeface="微软雅黑" panose="020B0503020204020204" charset="-122"/>
                <a:cs typeface="微软雅黑" panose="020B0503020204020204" charset="-122"/>
              </a:rPr>
              <a:t>:2Na</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O+2Cl</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           </a:t>
            </a:r>
            <a:r>
              <a:rPr lang="en-US">
                <a:latin typeface="微软雅黑" panose="020B0503020204020204" charset="-122"/>
                <a:ea typeface="微软雅黑" panose="020B0503020204020204" charset="-122"/>
                <a:cs typeface="微软雅黑" panose="020B0503020204020204" charset="-122"/>
                <a:sym typeface="+mn-ea"/>
              </a:rPr>
              <a:t>2NaCl+2NaHCO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b="1">
                <a:latin typeface="微软雅黑" panose="020B0503020204020204" charset="-122"/>
                <a:ea typeface="微软雅黑" panose="020B0503020204020204" charset="-122"/>
                <a:cs typeface="微软雅黑" panose="020B0503020204020204" charset="-122"/>
                <a:sym typeface="+mn-ea"/>
              </a:rPr>
              <a:t>2.ClO</a:t>
            </a:r>
            <a:r>
              <a:rPr lang="en-US" b="1" baseline="-25000">
                <a:latin typeface="微软雅黑" panose="020B0503020204020204" charset="-122"/>
                <a:ea typeface="微软雅黑" panose="020B0503020204020204" charset="-122"/>
                <a:cs typeface="微软雅黑" panose="020B0503020204020204" charset="-122"/>
                <a:sym typeface="+mn-ea"/>
              </a:rPr>
              <a:t>2</a:t>
            </a:r>
            <a:r>
              <a:rPr lang="en-US" b="1">
                <a:latin typeface="微软雅黑" panose="020B0503020204020204" charset="-122"/>
                <a:ea typeface="微软雅黑" panose="020B0503020204020204" charset="-122"/>
                <a:cs typeface="微软雅黑" panose="020B0503020204020204" charset="-122"/>
                <a:sym typeface="+mn-ea"/>
              </a:rPr>
              <a:t>(</a:t>
            </a:r>
            <a:r>
              <a:rPr lang="zh-CN" b="1">
                <a:latin typeface="微软雅黑" panose="020B0503020204020204" charset="-122"/>
                <a:ea typeface="微软雅黑" panose="020B0503020204020204" charset="-122"/>
                <a:cs typeface="微软雅黑" panose="020B0503020204020204" charset="-122"/>
                <a:sym typeface="+mn-ea"/>
              </a:rPr>
              <a:t>二氧化氯</a:t>
            </a:r>
            <a:r>
              <a:rPr lang="en-US" b="1">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一种黄绿色到橙黄色的气体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极易溶于水。制取方法为</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+2NaClO</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2ClO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+2NaCl</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5NaClO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+4HCl                            4ClO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↑+5NaCl+2H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b="1">
                <a:latin typeface="微软雅黑" panose="020B0503020204020204" charset="-122"/>
                <a:ea typeface="微软雅黑" panose="020B0503020204020204" charset="-122"/>
                <a:cs typeface="微软雅黑" panose="020B0503020204020204" charset="-122"/>
                <a:sym typeface="+mn-ea"/>
              </a:rPr>
              <a:t>3.NaClO</a:t>
            </a:r>
            <a:r>
              <a:rPr lang="en-US" b="1" baseline="-25000">
                <a:latin typeface="微软雅黑" panose="020B0503020204020204" charset="-122"/>
                <a:ea typeface="微软雅黑" panose="020B0503020204020204" charset="-122"/>
                <a:cs typeface="微软雅黑" panose="020B0503020204020204" charset="-122"/>
                <a:sym typeface="+mn-ea"/>
              </a:rPr>
              <a:t>2</a:t>
            </a:r>
            <a:r>
              <a:rPr lang="en-US" b="1">
                <a:latin typeface="微软雅黑" panose="020B0503020204020204" charset="-122"/>
                <a:ea typeface="微软雅黑" panose="020B0503020204020204" charset="-122"/>
                <a:cs typeface="微软雅黑" panose="020B0503020204020204" charset="-122"/>
                <a:sym typeface="+mn-ea"/>
              </a:rPr>
              <a:t>(</a:t>
            </a:r>
            <a:r>
              <a:rPr lang="zh-CN" b="1">
                <a:latin typeface="微软雅黑" panose="020B0503020204020204" charset="-122"/>
                <a:ea typeface="微软雅黑" panose="020B0503020204020204" charset="-122"/>
                <a:cs typeface="微软雅黑" panose="020B0503020204020204" charset="-122"/>
                <a:sym typeface="+mn-ea"/>
              </a:rPr>
              <a:t>亚氯酸钠</a:t>
            </a:r>
            <a:r>
              <a:rPr lang="en-US" b="1">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白色结晶性粉末</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呈碱性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遇酸放出</a:t>
            </a:r>
            <a:r>
              <a:rPr lang="en-US">
                <a:latin typeface="微软雅黑" panose="020B0503020204020204" charset="-122"/>
                <a:ea typeface="微软雅黑" panose="020B0503020204020204" charset="-122"/>
                <a:cs typeface="微软雅黑" panose="020B0503020204020204" charset="-122"/>
                <a:sym typeface="+mn-ea"/>
              </a:rPr>
              <a:t>ClO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气体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是一种高效氧化性漂白剂。</a:t>
            </a:r>
            <a:r>
              <a:rPr lang="en-US">
                <a:latin typeface="微软雅黑" panose="020B0503020204020204" charset="-122"/>
                <a:ea typeface="微软雅黑" panose="020B0503020204020204" charset="-122"/>
                <a:cs typeface="微软雅黑" panose="020B0503020204020204" charset="-122"/>
                <a:sym typeface="+mn-ea"/>
              </a:rPr>
              <a:t>4</a:t>
            </a:r>
            <a:r>
              <a:rPr lang="zh-CN">
                <a:latin typeface="微软雅黑" panose="020B0503020204020204" charset="-122"/>
                <a:ea typeface="微软雅黑" panose="020B0503020204020204" charset="-122"/>
                <a:cs typeface="微软雅黑" panose="020B0503020204020204" charset="-122"/>
                <a:sym typeface="+mn-ea"/>
              </a:rPr>
              <a:t>氯胺</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Cl</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NHCl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NCl</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氯胺主要包括一氯胺、二氯胺和三氯胺</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是常用的饮用水消毒剂。氯胺中氯为</a:t>
            </a:r>
            <a:r>
              <a:rPr lang="en-US">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,N</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,H</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消毒原理是氯胺在水中发生水解生成次氯酸</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Cl+H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NH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+HClO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NHCl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NH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+2HClO</a:t>
            </a:r>
            <a:r>
              <a:rPr lang="zh-CN">
                <a:latin typeface="微软雅黑" panose="020B0503020204020204" charset="-122"/>
                <a:ea typeface="微软雅黑" panose="020B0503020204020204" charset="-122"/>
                <a:cs typeface="微软雅黑" panose="020B0503020204020204" charset="-122"/>
                <a:sym typeface="+mn-ea"/>
              </a:rPr>
              <a:t>、</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NCl</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NH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+3HClO</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96" name="image84.jpeg" descr="source:si_idm1002407072;FounderCES"/>
          <p:cNvPicPr>
            <a:picLocks noChangeAspect="1"/>
          </p:cNvPicPr>
          <p:nvPr>
            <p:custDataLst>
              <p:tags r:id="rId3"/>
            </p:custDataLst>
          </p:nvPr>
        </p:nvPicPr>
        <p:blipFill>
          <a:blip r:embed="rId4"/>
          <a:stretch>
            <a:fillRect/>
          </a:stretch>
        </p:blipFill>
        <p:spPr>
          <a:xfrm>
            <a:off x="4633595" y="2093595"/>
            <a:ext cx="506730" cy="316865"/>
          </a:xfrm>
          <a:prstGeom prst="rect">
            <a:avLst/>
          </a:prstGeom>
        </p:spPr>
      </p:pic>
      <p:pic>
        <p:nvPicPr>
          <p:cNvPr id="19" name="image84.jpeg" descr="source:si_idm1002407072;FounderCES"/>
          <p:cNvPicPr>
            <a:picLocks noChangeAspect="1"/>
          </p:cNvPicPr>
          <p:nvPr>
            <p:custDataLst>
              <p:tags r:id="rId5"/>
            </p:custDataLst>
          </p:nvPr>
        </p:nvPicPr>
        <p:blipFill>
          <a:blip r:embed="rId4"/>
          <a:stretch>
            <a:fillRect/>
          </a:stretch>
        </p:blipFill>
        <p:spPr>
          <a:xfrm>
            <a:off x="7368540" y="2914015"/>
            <a:ext cx="506730" cy="316865"/>
          </a:xfrm>
          <a:prstGeom prst="rect">
            <a:avLst/>
          </a:prstGeom>
        </p:spPr>
      </p:pic>
      <p:pic>
        <p:nvPicPr>
          <p:cNvPr id="20" name="image84.jpeg" descr="source:si_idm1002407072;FounderCES"/>
          <p:cNvPicPr>
            <a:picLocks noChangeAspect="1"/>
          </p:cNvPicPr>
          <p:nvPr>
            <p:custDataLst>
              <p:tags r:id="rId6"/>
            </p:custDataLst>
          </p:nvPr>
        </p:nvPicPr>
        <p:blipFill>
          <a:blip r:embed="rId4"/>
          <a:stretch>
            <a:fillRect/>
          </a:stretch>
        </p:blipFill>
        <p:spPr>
          <a:xfrm>
            <a:off x="11267440" y="2914015"/>
            <a:ext cx="506730" cy="316865"/>
          </a:xfrm>
          <a:prstGeom prst="rect">
            <a:avLst/>
          </a:prstGeom>
        </p:spPr>
      </p:pic>
      <p:pic>
        <p:nvPicPr>
          <p:cNvPr id="102" name="image90.jpeg" descr="source:si_idm957991040;FounderCES"/>
          <p:cNvPicPr>
            <a:picLocks noChangeAspect="1"/>
          </p:cNvPicPr>
          <p:nvPr>
            <p:custDataLst>
              <p:tags r:id="rId7"/>
            </p:custDataLst>
          </p:nvPr>
        </p:nvPicPr>
        <p:blipFill>
          <a:blip r:embed="rId8"/>
          <a:stretch>
            <a:fillRect/>
          </a:stretch>
        </p:blipFill>
        <p:spPr>
          <a:xfrm>
            <a:off x="5634990" y="5439410"/>
            <a:ext cx="387985" cy="242570"/>
          </a:xfrm>
          <a:prstGeom prst="rect">
            <a:avLst/>
          </a:prstGeom>
        </p:spPr>
      </p:pic>
      <p:pic>
        <p:nvPicPr>
          <p:cNvPr id="21" name="image90.jpeg" descr="source:si_idm957991040;FounderCES"/>
          <p:cNvPicPr>
            <a:picLocks noChangeAspect="1"/>
          </p:cNvPicPr>
          <p:nvPr>
            <p:custDataLst>
              <p:tags r:id="rId9"/>
            </p:custDataLst>
          </p:nvPr>
        </p:nvPicPr>
        <p:blipFill>
          <a:blip r:embed="rId8"/>
          <a:stretch>
            <a:fillRect/>
          </a:stretch>
        </p:blipFill>
        <p:spPr>
          <a:xfrm>
            <a:off x="8945880" y="5439410"/>
            <a:ext cx="387985" cy="242570"/>
          </a:xfrm>
          <a:prstGeom prst="rect">
            <a:avLst/>
          </a:prstGeom>
        </p:spPr>
      </p:pic>
      <p:pic>
        <p:nvPicPr>
          <p:cNvPr id="22" name="image90.jpeg" descr="source:si_idm957991040;FounderCES"/>
          <p:cNvPicPr>
            <a:picLocks noChangeAspect="1"/>
          </p:cNvPicPr>
          <p:nvPr>
            <p:custDataLst>
              <p:tags r:id="rId10"/>
            </p:custDataLst>
          </p:nvPr>
        </p:nvPicPr>
        <p:blipFill>
          <a:blip r:embed="rId8"/>
          <a:stretch>
            <a:fillRect/>
          </a:stretch>
        </p:blipFill>
        <p:spPr>
          <a:xfrm>
            <a:off x="4521835" y="5849620"/>
            <a:ext cx="387985" cy="2425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11</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574230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卤素单质及其化合物</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28" name="文本框 127"/>
          <p:cNvSpPr txBox="1"/>
          <p:nvPr>
            <p:custDataLst>
              <p:tags r:id="rId1"/>
            </p:custDataLst>
          </p:nvPr>
        </p:nvSpPr>
        <p:spPr>
          <a:xfrm>
            <a:off x="599440" y="830580"/>
            <a:ext cx="11039475" cy="4495165"/>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1.</a:t>
            </a:r>
            <a:r>
              <a:rPr lang="zh-CN" b="1">
                <a:latin typeface="微软雅黑" panose="020B0503020204020204" charset="-122"/>
                <a:ea typeface="微软雅黑" panose="020B0503020204020204" charset="-122"/>
                <a:cs typeface="微软雅黑" panose="020B0503020204020204" charset="-122"/>
              </a:rPr>
              <a:t>卤素单质</a:t>
            </a:r>
            <a:r>
              <a:rPr lang="en-US" b="1">
                <a:latin typeface="微软雅黑" panose="020B0503020204020204" charset="-122"/>
                <a:ea typeface="微软雅黑" panose="020B0503020204020204" charset="-122"/>
                <a:cs typeface="微软雅黑" panose="020B0503020204020204" charset="-122"/>
              </a:rPr>
              <a:t>(X</a:t>
            </a:r>
            <a:r>
              <a:rPr lang="en-US" b="1" baseline="-25000">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lang="zh-CN" b="1">
                <a:latin typeface="微软雅黑" panose="020B0503020204020204" charset="-122"/>
                <a:ea typeface="微软雅黑" panose="020B0503020204020204" charset="-122"/>
                <a:cs typeface="微软雅黑" panose="020B0503020204020204" charset="-122"/>
              </a:rPr>
              <a:t>的性质</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与金属反应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在与变价金属反应时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碘表现出较弱的氧化性。如与铁反应</a:t>
            </a:r>
            <a:r>
              <a:rPr lang="en-US" b="0">
                <a:latin typeface="微软雅黑" panose="020B0503020204020204" charset="-122"/>
                <a:ea typeface="微软雅黑" panose="020B0503020204020204" charset="-122"/>
                <a:cs typeface="微软雅黑" panose="020B0503020204020204" charset="-122"/>
              </a:rPr>
              <a:t>:2Fe+3Cl</a:t>
            </a:r>
            <a:r>
              <a:rPr lang="en-US" b="0" baseline="-25000">
                <a:latin typeface="微软雅黑" panose="020B0503020204020204" charset="-122"/>
                <a:ea typeface="微软雅黑" panose="020B0503020204020204" charset="-122"/>
                <a:cs typeface="微软雅黑" panose="020B0503020204020204" charset="-122"/>
              </a:rPr>
              <a:t>2          </a:t>
            </a:r>
            <a:r>
              <a:rPr lang="en-US">
                <a:latin typeface="微软雅黑" panose="020B0503020204020204" charset="-122"/>
                <a:ea typeface="微软雅黑" panose="020B0503020204020204" charset="-122"/>
                <a:cs typeface="Times New Roman" panose="02020603050405020304" charset="0"/>
                <a:sym typeface="+mn-ea"/>
              </a:rPr>
              <a:t> 2FeCl</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cs typeface="Times New Roman" panose="02020603050405020304" charset="0"/>
                <a:sym typeface="+mn-ea"/>
              </a:rPr>
              <a:t>,2Fe+3Br</a:t>
            </a:r>
            <a:r>
              <a:rPr lang="en-US" baseline="-25000">
                <a:latin typeface="微软雅黑" panose="020B0503020204020204" charset="-122"/>
                <a:ea typeface="微软雅黑" panose="020B0503020204020204" charset="-122"/>
                <a:cs typeface="Times New Roman" panose="02020603050405020304" charset="0"/>
                <a:sym typeface="+mn-ea"/>
              </a:rPr>
              <a:t>2</a:t>
            </a:r>
            <a:endParaRPr lang="en-US" baseline="-25000">
              <a:latin typeface="微软雅黑" panose="020B0503020204020204" charset="-122"/>
              <a:ea typeface="微软雅黑" panose="020B0503020204020204" charset="-122"/>
              <a:cs typeface="Times New Roman" panose="02020603050405020304" charset="0"/>
              <a:sym typeface="+mn-ea"/>
            </a:endParaRPr>
          </a:p>
          <a:p>
            <a:pPr indent="0">
              <a:lnSpc>
                <a:spcPct val="150000"/>
              </a:lnSpc>
            </a:pPr>
            <a:r>
              <a:rPr lang="en-US">
                <a:latin typeface="微软雅黑" panose="020B0503020204020204" charset="-122"/>
                <a:ea typeface="微软雅黑" panose="020B0503020204020204" charset="-122"/>
                <a:cs typeface="Times New Roman" panose="02020603050405020304" charset="0"/>
                <a:sym typeface="+mn-ea"/>
              </a:rPr>
              <a:t>2FeBr</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cs typeface="Times New Roman" panose="02020603050405020304" charset="0"/>
                <a:sym typeface="+mn-ea"/>
              </a:rPr>
              <a:t>,Fe+I</a:t>
            </a:r>
            <a:r>
              <a:rPr lang="en-US" baseline="-25000">
                <a:latin typeface="微软雅黑" panose="020B0503020204020204" charset="-122"/>
                <a:ea typeface="微软雅黑" panose="020B0503020204020204" charset="-122"/>
                <a:cs typeface="Times New Roman" panose="02020603050405020304" charset="0"/>
                <a:sym typeface="+mn-ea"/>
              </a:rPr>
              <a:t>2            </a:t>
            </a:r>
            <a:r>
              <a:rPr lang="en-US">
                <a:latin typeface="微软雅黑" panose="020B0503020204020204" charset="-122"/>
                <a:ea typeface="微软雅黑" panose="020B0503020204020204" charset="-122"/>
                <a:cs typeface="微软雅黑" panose="020B0503020204020204" charset="-122"/>
                <a:sym typeface="+mn-ea"/>
              </a:rPr>
              <a:t>FeI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+X</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2HX(</a:t>
            </a:r>
            <a:r>
              <a:rPr lang="zh-CN">
                <a:latin typeface="微软雅黑" panose="020B0503020204020204" charset="-122"/>
                <a:ea typeface="微软雅黑" panose="020B0503020204020204" charset="-122"/>
                <a:cs typeface="微软雅黑" panose="020B0503020204020204" charset="-122"/>
                <a:sym typeface="+mn-ea"/>
              </a:rPr>
              <a:t>反应条件</a:t>
            </a:r>
            <a:r>
              <a:rPr lang="en-US">
                <a:latin typeface="微软雅黑" panose="020B0503020204020204" charset="-122"/>
                <a:ea typeface="微软雅黑" panose="020B0503020204020204" charset="-122"/>
                <a:cs typeface="微软雅黑" panose="020B0503020204020204" charset="-122"/>
                <a:sym typeface="+mn-ea"/>
              </a:rPr>
              <a:t>:F</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由易到难</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(3)</a:t>
            </a:r>
            <a:r>
              <a:rPr lang="zh-CN">
                <a:latin typeface="微软雅黑" panose="020B0503020204020204" charset="-122"/>
                <a:ea typeface="微软雅黑" panose="020B0503020204020204" charset="-122"/>
                <a:cs typeface="微软雅黑" panose="020B0503020204020204" charset="-122"/>
                <a:sym typeface="+mn-ea"/>
              </a:rPr>
              <a:t>与水反应</a:t>
            </a:r>
            <a:r>
              <a:rPr lang="en-US">
                <a:latin typeface="微软雅黑" panose="020B0503020204020204" charset="-122"/>
                <a:ea typeface="微软雅黑" panose="020B0503020204020204" charset="-122"/>
                <a:cs typeface="微软雅黑" panose="020B0503020204020204" charset="-122"/>
                <a:sym typeface="+mn-ea"/>
              </a:rPr>
              <a:t>:2F</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a:t>
            </a:r>
            <a:r>
              <a:rPr lang="en-US">
                <a:latin typeface="微软雅黑" panose="020B0503020204020204" charset="-122"/>
                <a:ea typeface="微软雅黑" panose="020B0503020204020204" charset="-122"/>
                <a:cs typeface="Times New Roman" panose="02020603050405020304" charset="0"/>
                <a:sym typeface="+mn-ea"/>
              </a:rPr>
              <a:t>4HF+O</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;X</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+H</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O        </a:t>
            </a:r>
            <a:r>
              <a:rPr lang="en-US">
                <a:latin typeface="微软雅黑" panose="020B0503020204020204" charset="-122"/>
                <a:ea typeface="微软雅黑" panose="020B0503020204020204" charset="-122"/>
                <a:cs typeface="微软雅黑" panose="020B0503020204020204" charset="-122"/>
                <a:sym typeface="+mn-ea"/>
              </a:rPr>
              <a:t>HX+HXO(X</a:t>
            </a:r>
            <a:r>
              <a:rPr lang="zh-CN">
                <a:latin typeface="微软雅黑" panose="020B0503020204020204" charset="-122"/>
                <a:ea typeface="微软雅黑" panose="020B0503020204020204" charset="-122"/>
                <a:cs typeface="微软雅黑" panose="020B0503020204020204" charset="-122"/>
                <a:sym typeface="+mn-ea"/>
              </a:rPr>
              <a:t>代表</a:t>
            </a:r>
            <a:r>
              <a:rPr lang="en-US">
                <a:latin typeface="微软雅黑" panose="020B0503020204020204" charset="-122"/>
                <a:ea typeface="微软雅黑" panose="020B0503020204020204" charset="-122"/>
                <a:cs typeface="微软雅黑" panose="020B0503020204020204" charset="-122"/>
                <a:sym typeface="+mn-ea"/>
              </a:rPr>
              <a:t>Cl</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Br</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I)</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(4)</a:t>
            </a:r>
            <a:r>
              <a:rPr lang="zh-CN">
                <a:latin typeface="微软雅黑" panose="020B0503020204020204" charset="-122"/>
                <a:ea typeface="微软雅黑" panose="020B0503020204020204" charset="-122"/>
                <a:cs typeface="微软雅黑" panose="020B0503020204020204" charset="-122"/>
                <a:sym typeface="+mn-ea"/>
              </a:rPr>
              <a:t>与碱溶液反应</a:t>
            </a:r>
            <a:r>
              <a:rPr lang="en-US">
                <a:latin typeface="微软雅黑" panose="020B0503020204020204" charset="-122"/>
                <a:ea typeface="微软雅黑" panose="020B0503020204020204" charset="-122"/>
                <a:cs typeface="微软雅黑" panose="020B0503020204020204" charset="-122"/>
                <a:sym typeface="+mn-ea"/>
              </a:rPr>
              <a:t>:X</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+2OH</a:t>
            </a:r>
            <a:r>
              <a:rPr lang="en-US" baseline="30000">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X</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+XO</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常温下</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及低温下</a:t>
            </a:r>
            <a:r>
              <a:rPr lang="en-US">
                <a:latin typeface="微软雅黑" panose="020B0503020204020204" charset="-122"/>
                <a:ea typeface="微软雅黑" panose="020B0503020204020204" charset="-122"/>
                <a:cs typeface="微软雅黑" panose="020B0503020204020204" charset="-122"/>
                <a:sym typeface="+mn-ea"/>
              </a:rPr>
              <a:t>Br</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的歧化</a:t>
            </a:r>
            <a:r>
              <a:rPr lang="en-US">
                <a:latin typeface="微软雅黑" panose="020B0503020204020204" charset="-122"/>
                <a:ea typeface="微软雅黑" panose="020B0503020204020204" charset="-122"/>
                <a:cs typeface="微软雅黑" panose="020B0503020204020204" charset="-122"/>
                <a:sym typeface="+mn-ea"/>
              </a:rPr>
              <a:t>),3X</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+6OH</a:t>
            </a:r>
            <a:r>
              <a:rPr lang="en-US" baseline="30000">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Times New Roman" panose="02020603050405020304" charset="0"/>
                <a:sym typeface="+mn-ea"/>
              </a:rPr>
              <a:t>5X</a:t>
            </a:r>
            <a:r>
              <a:rPr lang="en-US" baseline="30000">
                <a:latin typeface="微软雅黑" panose="020B0503020204020204" charset="-122"/>
                <a:ea typeface="微软雅黑" panose="020B0503020204020204" charset="-122"/>
                <a:cs typeface="Times New Roman" panose="02020603050405020304" charset="0"/>
                <a:sym typeface="+mn-ea"/>
              </a:rPr>
              <a:t>-</a:t>
            </a:r>
            <a:r>
              <a:rPr lang="en-US">
                <a:latin typeface="微软雅黑" panose="020B0503020204020204" charset="-122"/>
                <a:ea typeface="微软雅黑" panose="020B0503020204020204" charset="-122"/>
                <a:cs typeface="Times New Roman" panose="02020603050405020304" charset="0"/>
                <a:sym typeface="+mn-ea"/>
              </a:rPr>
              <a:t>+X</a:t>
            </a:r>
            <a:endParaRPr lang="en-US">
              <a:latin typeface="微软雅黑" panose="020B0503020204020204" charset="-122"/>
              <a:ea typeface="微软雅黑" panose="020B0503020204020204" charset="-122"/>
              <a:cs typeface="Times New Roman" panose="02020603050405020304" charset="0"/>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常温下</a:t>
            </a:r>
            <a:r>
              <a:rPr lang="en-US">
                <a:latin typeface="微软雅黑" panose="020B0503020204020204" charset="-122"/>
                <a:ea typeface="微软雅黑" panose="020B0503020204020204" charset="-122"/>
                <a:cs typeface="微软雅黑" panose="020B0503020204020204" charset="-122"/>
                <a:sym typeface="+mn-ea"/>
              </a:rPr>
              <a:t>Br</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及高温下</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的歧化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(5)</a:t>
            </a:r>
            <a:r>
              <a:rPr lang="zh-CN">
                <a:latin typeface="微软雅黑" panose="020B0503020204020204" charset="-122"/>
                <a:ea typeface="微软雅黑" panose="020B0503020204020204" charset="-122"/>
                <a:cs typeface="微软雅黑" panose="020B0503020204020204" charset="-122"/>
                <a:sym typeface="+mn-ea"/>
              </a:rPr>
              <a:t>卤素单质间的置换反应</a:t>
            </a:r>
            <a:r>
              <a:rPr lang="en-US">
                <a:latin typeface="微软雅黑" panose="020B0503020204020204" charset="-122"/>
                <a:ea typeface="微软雅黑" panose="020B0503020204020204" charset="-122"/>
                <a:cs typeface="微软雅黑" panose="020B0503020204020204" charset="-122"/>
                <a:sym typeface="+mn-ea"/>
              </a:rPr>
              <a:t>:2NaBr+Cl</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Times New Roman" panose="02020603050405020304" charset="0"/>
                <a:sym typeface="+mn-ea"/>
              </a:rPr>
              <a:t>2NaCl+Br</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,2KI+Cl</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tLang="en-US" b="0" baseline="-25000">
                <a:latin typeface="微软雅黑" panose="020B0503020204020204" charset="-122"/>
                <a:ea typeface="微软雅黑" panose="020B0503020204020204" charset="-122"/>
                <a:cs typeface="Times New Roman" panose="02020603050405020304" charset="0"/>
              </a:rPr>
              <a:t>            </a:t>
            </a:r>
            <a:r>
              <a:rPr lang="en-US">
                <a:latin typeface="微软雅黑" panose="020B0503020204020204" charset="-122"/>
                <a:ea typeface="微软雅黑" panose="020B0503020204020204" charset="-122"/>
                <a:cs typeface="Times New Roman" panose="02020603050405020304" charset="0"/>
                <a:sym typeface="+mn-ea"/>
              </a:rPr>
              <a:t>2KCl+I</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,2KI+Br</a:t>
            </a:r>
            <a:r>
              <a:rPr lang="en-US" baseline="-25000">
                <a:latin typeface="微软雅黑" panose="020B0503020204020204" charset="-122"/>
                <a:ea typeface="微软雅黑" panose="020B0503020204020204" charset="-122"/>
                <a:cs typeface="Times New Roman" panose="02020603050405020304" charset="0"/>
                <a:sym typeface="+mn-ea"/>
              </a:rPr>
              <a:t>2             </a:t>
            </a:r>
            <a:r>
              <a:rPr lang="en-US">
                <a:latin typeface="微软雅黑" panose="020B0503020204020204" charset="-122"/>
                <a:ea typeface="微软雅黑" panose="020B0503020204020204" charset="-122"/>
                <a:cs typeface="微软雅黑" panose="020B0503020204020204" charset="-122"/>
                <a:sym typeface="+mn-ea"/>
              </a:rPr>
              <a:t>2KBr+I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2"/>
          <a:stretch>
            <a:fillRect/>
          </a:stretch>
        </p:blipFill>
        <p:spPr>
          <a:xfrm>
            <a:off x="8997315" y="1271270"/>
            <a:ext cx="413385" cy="374015"/>
          </a:xfrm>
          <a:prstGeom prst="rect">
            <a:avLst/>
          </a:prstGeom>
          <a:noFill/>
          <a:ln w="9525">
            <a:noFill/>
          </a:ln>
        </p:spPr>
      </p:pic>
      <p:pic>
        <p:nvPicPr>
          <p:cNvPr id="5" name="图片 4"/>
          <p:cNvPicPr/>
          <p:nvPr/>
        </p:nvPicPr>
        <p:blipFill>
          <a:blip r:embed="rId3"/>
          <a:stretch>
            <a:fillRect/>
          </a:stretch>
        </p:blipFill>
        <p:spPr>
          <a:xfrm>
            <a:off x="11225530" y="1357630"/>
            <a:ext cx="413385" cy="345440"/>
          </a:xfrm>
          <a:prstGeom prst="rect">
            <a:avLst/>
          </a:prstGeom>
          <a:noFill/>
          <a:ln w="9525">
            <a:noFill/>
          </a:ln>
        </p:spPr>
      </p:pic>
      <p:pic>
        <p:nvPicPr>
          <p:cNvPr id="6" name="图片 5"/>
          <p:cNvPicPr/>
          <p:nvPr/>
        </p:nvPicPr>
        <p:blipFill>
          <a:blip r:embed="rId4"/>
          <a:stretch>
            <a:fillRect/>
          </a:stretch>
        </p:blipFill>
        <p:spPr>
          <a:xfrm>
            <a:off x="2093595" y="1703070"/>
            <a:ext cx="413385" cy="363855"/>
          </a:xfrm>
          <a:prstGeom prst="rect">
            <a:avLst/>
          </a:prstGeom>
          <a:noFill/>
          <a:ln w="9525">
            <a:noFill/>
          </a:ln>
        </p:spPr>
      </p:pic>
      <p:pic>
        <p:nvPicPr>
          <p:cNvPr id="9" name="图片 8"/>
          <p:cNvPicPr/>
          <p:nvPr/>
        </p:nvPicPr>
        <p:blipFill>
          <a:blip r:embed="rId5"/>
          <a:stretch>
            <a:fillRect/>
          </a:stretch>
        </p:blipFill>
        <p:spPr>
          <a:xfrm>
            <a:off x="5425440" y="2661920"/>
            <a:ext cx="413385" cy="271145"/>
          </a:xfrm>
          <a:prstGeom prst="rect">
            <a:avLst/>
          </a:prstGeom>
          <a:noFill/>
          <a:ln w="9525">
            <a:noFill/>
          </a:ln>
        </p:spPr>
      </p:pic>
      <p:pic>
        <p:nvPicPr>
          <p:cNvPr id="16" name="图片 15"/>
          <p:cNvPicPr/>
          <p:nvPr>
            <p:custDataLst>
              <p:tags r:id="rId6"/>
            </p:custDataLst>
          </p:nvPr>
        </p:nvPicPr>
        <p:blipFill>
          <a:blip r:embed="rId3"/>
          <a:stretch>
            <a:fillRect/>
          </a:stretch>
        </p:blipFill>
        <p:spPr>
          <a:xfrm>
            <a:off x="2726055" y="2187575"/>
            <a:ext cx="413385" cy="345440"/>
          </a:xfrm>
          <a:prstGeom prst="rect">
            <a:avLst/>
          </a:prstGeom>
          <a:noFill/>
          <a:ln w="9525">
            <a:noFill/>
          </a:ln>
        </p:spPr>
      </p:pic>
      <p:pic>
        <p:nvPicPr>
          <p:cNvPr id="17" name="图片 16"/>
          <p:cNvPicPr/>
          <p:nvPr>
            <p:custDataLst>
              <p:tags r:id="rId7"/>
            </p:custDataLst>
          </p:nvPr>
        </p:nvPicPr>
        <p:blipFill>
          <a:blip r:embed="rId3"/>
          <a:stretch>
            <a:fillRect/>
          </a:stretch>
        </p:blipFill>
        <p:spPr>
          <a:xfrm>
            <a:off x="3124200" y="2606675"/>
            <a:ext cx="413385" cy="345440"/>
          </a:xfrm>
          <a:prstGeom prst="rect">
            <a:avLst/>
          </a:prstGeom>
          <a:noFill/>
          <a:ln w="9525">
            <a:noFill/>
          </a:ln>
        </p:spPr>
      </p:pic>
      <p:pic>
        <p:nvPicPr>
          <p:cNvPr id="18" name="图片 17"/>
          <p:cNvPicPr/>
          <p:nvPr>
            <p:custDataLst>
              <p:tags r:id="rId8"/>
            </p:custDataLst>
          </p:nvPr>
        </p:nvPicPr>
        <p:blipFill>
          <a:blip r:embed="rId3"/>
          <a:stretch>
            <a:fillRect/>
          </a:stretch>
        </p:blipFill>
        <p:spPr>
          <a:xfrm>
            <a:off x="3382645" y="3006090"/>
            <a:ext cx="413385" cy="345440"/>
          </a:xfrm>
          <a:prstGeom prst="rect">
            <a:avLst/>
          </a:prstGeom>
          <a:noFill/>
          <a:ln w="9525">
            <a:noFill/>
          </a:ln>
        </p:spPr>
      </p:pic>
      <p:pic>
        <p:nvPicPr>
          <p:cNvPr id="19" name="图片 18"/>
          <p:cNvPicPr/>
          <p:nvPr>
            <p:custDataLst>
              <p:tags r:id="rId9"/>
            </p:custDataLst>
          </p:nvPr>
        </p:nvPicPr>
        <p:blipFill>
          <a:blip r:embed="rId3"/>
          <a:stretch>
            <a:fillRect/>
          </a:stretch>
        </p:blipFill>
        <p:spPr>
          <a:xfrm>
            <a:off x="9913620" y="3005455"/>
            <a:ext cx="413385" cy="345440"/>
          </a:xfrm>
          <a:prstGeom prst="rect">
            <a:avLst/>
          </a:prstGeom>
          <a:noFill/>
          <a:ln w="9525">
            <a:noFill/>
          </a:ln>
        </p:spPr>
      </p:pic>
      <p:pic>
        <p:nvPicPr>
          <p:cNvPr id="20" name="图片 19"/>
          <p:cNvPicPr/>
          <p:nvPr>
            <p:custDataLst>
              <p:tags r:id="rId10"/>
            </p:custDataLst>
          </p:nvPr>
        </p:nvPicPr>
        <p:blipFill>
          <a:blip r:embed="rId11"/>
          <a:srcRect l="62346"/>
          <a:stretch>
            <a:fillRect/>
          </a:stretch>
        </p:blipFill>
        <p:spPr>
          <a:xfrm>
            <a:off x="11023600" y="3028950"/>
            <a:ext cx="299720" cy="298450"/>
          </a:xfrm>
          <a:prstGeom prst="rect">
            <a:avLst/>
          </a:prstGeom>
          <a:noFill/>
          <a:ln w="9525">
            <a:noFill/>
          </a:ln>
        </p:spPr>
      </p:pic>
      <p:pic>
        <p:nvPicPr>
          <p:cNvPr id="21" name="图片 20"/>
          <p:cNvPicPr/>
          <p:nvPr>
            <p:custDataLst>
              <p:tags r:id="rId12"/>
            </p:custDataLst>
          </p:nvPr>
        </p:nvPicPr>
        <p:blipFill>
          <a:blip r:embed="rId3"/>
          <a:stretch>
            <a:fillRect/>
          </a:stretch>
        </p:blipFill>
        <p:spPr>
          <a:xfrm>
            <a:off x="4534535" y="3817620"/>
            <a:ext cx="413385" cy="345440"/>
          </a:xfrm>
          <a:prstGeom prst="rect">
            <a:avLst/>
          </a:prstGeom>
          <a:noFill/>
          <a:ln w="9525">
            <a:noFill/>
          </a:ln>
        </p:spPr>
      </p:pic>
      <p:pic>
        <p:nvPicPr>
          <p:cNvPr id="22" name="图片 21"/>
          <p:cNvPicPr/>
          <p:nvPr>
            <p:custDataLst>
              <p:tags r:id="rId13"/>
            </p:custDataLst>
          </p:nvPr>
        </p:nvPicPr>
        <p:blipFill>
          <a:blip r:embed="rId3"/>
          <a:stretch>
            <a:fillRect/>
          </a:stretch>
        </p:blipFill>
        <p:spPr>
          <a:xfrm>
            <a:off x="7065010" y="3817620"/>
            <a:ext cx="413385" cy="345440"/>
          </a:xfrm>
          <a:prstGeom prst="rect">
            <a:avLst/>
          </a:prstGeom>
          <a:noFill/>
          <a:ln w="9525">
            <a:noFill/>
          </a:ln>
        </p:spPr>
      </p:pic>
      <p:pic>
        <p:nvPicPr>
          <p:cNvPr id="23" name="图片 22"/>
          <p:cNvPicPr/>
          <p:nvPr>
            <p:custDataLst>
              <p:tags r:id="rId14"/>
            </p:custDataLst>
          </p:nvPr>
        </p:nvPicPr>
        <p:blipFill>
          <a:blip r:embed="rId3"/>
          <a:stretch>
            <a:fillRect/>
          </a:stretch>
        </p:blipFill>
        <p:spPr>
          <a:xfrm>
            <a:off x="9314180" y="3817620"/>
            <a:ext cx="413385" cy="345440"/>
          </a:xfrm>
          <a:prstGeom prst="rect">
            <a:avLst/>
          </a:prstGeom>
          <a:noFill/>
          <a:ln w="9525">
            <a:noFill/>
          </a:ln>
        </p:spPr>
      </p:pic>
      <p:sp>
        <p:nvSpPr>
          <p:cNvPr id="24" name="文本框 23"/>
          <p:cNvSpPr txBox="1"/>
          <p:nvPr>
            <p:custDataLst>
              <p:tags r:id="rId15"/>
            </p:custDataLst>
          </p:nvPr>
        </p:nvSpPr>
        <p:spPr>
          <a:xfrm>
            <a:off x="599440" y="4375150"/>
            <a:ext cx="1203960" cy="368300"/>
          </a:xfrm>
          <a:prstGeom prst="rect">
            <a:avLst/>
          </a:prstGeom>
          <a:solidFill>
            <a:srgbClr val="FFC000"/>
          </a:solidFill>
          <a:ln w="9525">
            <a:noFill/>
          </a:ln>
        </p:spPr>
        <p:txBody>
          <a:bodyPr wrap="square">
            <a:spAutoFit/>
          </a:bodyPr>
          <a:p>
            <a:pPr indent="0"/>
            <a:r>
              <a:rPr b="1">
                <a:cs typeface="方正兰亭中黑_GBK" panose="02000000000000000000" charset="-122"/>
              </a:rPr>
              <a:t>关键点拨　</a:t>
            </a:r>
            <a:endParaRPr b="1">
              <a:cs typeface="方正兰亭中黑_GBK" panose="02000000000000000000" charset="-122"/>
            </a:endParaRPr>
          </a:p>
        </p:txBody>
      </p:sp>
      <p:sp>
        <p:nvSpPr>
          <p:cNvPr id="141" name="文本框 140"/>
          <p:cNvSpPr txBox="1"/>
          <p:nvPr/>
        </p:nvSpPr>
        <p:spPr>
          <a:xfrm>
            <a:off x="2093595" y="4743450"/>
            <a:ext cx="9375775" cy="368300"/>
          </a:xfrm>
          <a:prstGeom prst="rect">
            <a:avLst/>
          </a:prstGeom>
          <a:noFill/>
          <a:ln w="9525">
            <a:noFill/>
          </a:ln>
        </p:spPr>
        <p:txBody>
          <a:bodyPr wrap="square">
            <a:spAutoFit/>
          </a:bodyPr>
          <a:p>
            <a:pPr indent="0"/>
            <a:r>
              <a:rPr lang="zh-CN" b="0">
                <a:latin typeface="微软雅黑" panose="020B0503020204020204" charset="-122"/>
                <a:ea typeface="微软雅黑" panose="020B0503020204020204" charset="-122"/>
                <a:cs typeface="微软雅黑" panose="020B0503020204020204" charset="-122"/>
              </a:rPr>
              <a:t>氯、溴、碘单质的氧化性强弱顺序为</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&gt;Br</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&gt;I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阴离子的还原性强弱顺序为</a:t>
            </a:r>
            <a:r>
              <a:rPr lang="en-US" b="0">
                <a:latin typeface="微软雅黑" panose="020B0503020204020204" charset="-122"/>
                <a:ea typeface="微软雅黑" panose="020B0503020204020204" charset="-122"/>
                <a:cs typeface="微软雅黑" panose="020B0503020204020204" charset="-122"/>
              </a:rPr>
              <a:t>Cl</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&lt;Br</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&lt;I</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1115695" y="1386205"/>
            <a:ext cx="10020300" cy="2630170"/>
          </a:xfrm>
          <a:prstGeom prst="rect">
            <a:avLst/>
          </a:prstGeom>
          <a:noFill/>
          <a:ln w="9525">
            <a:noFill/>
          </a:ln>
        </p:spPr>
        <p:txBody>
          <a:bodyPr wrap="square">
            <a:spAutoFit/>
          </a:bodyPr>
          <a:p>
            <a:pPr indent="0">
              <a:lnSpc>
                <a:spcPct val="150000"/>
              </a:lnSpc>
            </a:pPr>
            <a:r>
              <a:rPr lang="en-US" sz="2000" b="1">
                <a:solidFill>
                  <a:schemeClr val="tx1"/>
                </a:solidFill>
                <a:latin typeface="微软雅黑" panose="020B0503020204020204" charset="-122"/>
                <a:ea typeface="微软雅黑" panose="020B0503020204020204" charset="-122"/>
                <a:cs typeface="微软雅黑" panose="020B0503020204020204" charset="-122"/>
              </a:rPr>
              <a:t>2.</a:t>
            </a:r>
            <a:r>
              <a:rPr lang="zh-CN" sz="2000" b="1">
                <a:solidFill>
                  <a:schemeClr val="tx1"/>
                </a:solidFill>
                <a:latin typeface="微软雅黑" panose="020B0503020204020204" charset="-122"/>
                <a:ea typeface="微软雅黑" panose="020B0503020204020204" charset="-122"/>
                <a:cs typeface="微软雅黑" panose="020B0503020204020204" charset="-122"/>
              </a:rPr>
              <a:t>卤化物的性质</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卤化氢均极易溶于水</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在空气中易形成酸雾</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其中</a:t>
            </a:r>
            <a:r>
              <a:rPr lang="en-US" b="0">
                <a:solidFill>
                  <a:schemeClr val="tx1"/>
                </a:solidFill>
                <a:latin typeface="微软雅黑" panose="020B0503020204020204" charset="-122"/>
                <a:ea typeface="微软雅黑" panose="020B0503020204020204" charset="-122"/>
                <a:cs typeface="微软雅黑" panose="020B0503020204020204" charset="-122"/>
              </a:rPr>
              <a:t>HF</a:t>
            </a:r>
            <a:r>
              <a:rPr lang="zh-CN" b="0">
                <a:solidFill>
                  <a:schemeClr val="tx1"/>
                </a:solidFill>
                <a:latin typeface="微软雅黑" panose="020B0503020204020204" charset="-122"/>
                <a:ea typeface="微软雅黑" panose="020B0503020204020204" charset="-122"/>
                <a:cs typeface="微软雅黑" panose="020B0503020204020204" charset="-122"/>
              </a:rPr>
              <a:t>有剧毒</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卤化氢都是大气污染物</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水溶液均呈酸性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酸性</a:t>
            </a:r>
            <a:r>
              <a:rPr lang="en-US" b="0">
                <a:solidFill>
                  <a:schemeClr val="tx1"/>
                </a:solidFill>
                <a:latin typeface="微软雅黑" panose="020B0503020204020204" charset="-122"/>
                <a:ea typeface="微软雅黑" panose="020B0503020204020204" charset="-122"/>
                <a:cs typeface="微软雅黑" panose="020B0503020204020204" charset="-122"/>
              </a:rPr>
              <a:t>:HF&lt;HCl&lt;HBr&lt;HI,</a:t>
            </a:r>
            <a:r>
              <a:rPr lang="zh-CN" b="0">
                <a:solidFill>
                  <a:schemeClr val="tx1"/>
                </a:solidFill>
                <a:latin typeface="微软雅黑" panose="020B0503020204020204" charset="-122"/>
                <a:ea typeface="微软雅黑" panose="020B0503020204020204" charset="-122"/>
                <a:cs typeface="微软雅黑" panose="020B0503020204020204" charset="-122"/>
              </a:rPr>
              <a:t>只有</a:t>
            </a:r>
            <a:r>
              <a:rPr lang="en-US" b="0">
                <a:solidFill>
                  <a:schemeClr val="tx1"/>
                </a:solidFill>
                <a:latin typeface="微软雅黑" panose="020B0503020204020204" charset="-122"/>
                <a:ea typeface="微软雅黑" panose="020B0503020204020204" charset="-122"/>
                <a:cs typeface="微软雅黑" panose="020B0503020204020204" charset="-122"/>
              </a:rPr>
              <a:t>HF</a:t>
            </a:r>
            <a:r>
              <a:rPr lang="zh-CN" b="0">
                <a:solidFill>
                  <a:schemeClr val="tx1"/>
                </a:solidFill>
                <a:latin typeface="微软雅黑" panose="020B0503020204020204" charset="-122"/>
                <a:ea typeface="微软雅黑" panose="020B0503020204020204" charset="-122"/>
                <a:cs typeface="微软雅黑" panose="020B0503020204020204" charset="-122"/>
              </a:rPr>
              <a:t>为弱酸</a:t>
            </a:r>
            <a:r>
              <a:rPr lang="en-US" b="0">
                <a:solidFill>
                  <a:schemeClr val="tx1"/>
                </a:solidFill>
                <a:latin typeface="微软雅黑" panose="020B0503020204020204" charset="-122"/>
                <a:ea typeface="微软雅黑" panose="020B0503020204020204" charset="-122"/>
                <a:cs typeface="微软雅黑" panose="020B0503020204020204" charset="-122"/>
              </a:rPr>
              <a:t>,HCl</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HBr</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HI</a:t>
            </a:r>
            <a:r>
              <a:rPr lang="zh-CN" b="0">
                <a:solidFill>
                  <a:schemeClr val="tx1"/>
                </a:solidFill>
                <a:latin typeface="微软雅黑" panose="020B0503020204020204" charset="-122"/>
                <a:ea typeface="微软雅黑" panose="020B0503020204020204" charset="-122"/>
                <a:cs typeface="微软雅黑" panose="020B0503020204020204" charset="-122"/>
              </a:rPr>
              <a:t>均为强酸。</a:t>
            </a:r>
            <a:r>
              <a:rPr lang="en-US" b="0">
                <a:solidFill>
                  <a:schemeClr val="tx1"/>
                </a:solidFill>
                <a:latin typeface="微软雅黑" panose="020B0503020204020204" charset="-122"/>
                <a:ea typeface="微软雅黑" panose="020B0503020204020204" charset="-122"/>
                <a:cs typeface="微软雅黑" panose="020B0503020204020204" charset="-122"/>
              </a:rPr>
              <a:t>(2)AgX</a:t>
            </a:r>
            <a:r>
              <a:rPr lang="zh-CN" b="0">
                <a:solidFill>
                  <a:schemeClr val="tx1"/>
                </a:solidFill>
                <a:latin typeface="微软雅黑" panose="020B0503020204020204" charset="-122"/>
                <a:ea typeface="微软雅黑" panose="020B0503020204020204" charset="-122"/>
                <a:cs typeface="微软雅黑" panose="020B0503020204020204" charset="-122"/>
              </a:rPr>
              <a:t>中除</a:t>
            </a:r>
            <a:r>
              <a:rPr lang="en-US" b="0">
                <a:solidFill>
                  <a:schemeClr val="tx1"/>
                </a:solidFill>
                <a:latin typeface="微软雅黑" panose="020B0503020204020204" charset="-122"/>
                <a:ea typeface="微软雅黑" panose="020B0503020204020204" charset="-122"/>
                <a:cs typeface="微软雅黑" panose="020B0503020204020204" charset="-122"/>
              </a:rPr>
              <a:t>AgF</a:t>
            </a:r>
            <a:r>
              <a:rPr lang="zh-CN" b="0">
                <a:solidFill>
                  <a:schemeClr val="tx1"/>
                </a:solidFill>
                <a:latin typeface="微软雅黑" panose="020B0503020204020204" charset="-122"/>
                <a:ea typeface="微软雅黑" panose="020B0503020204020204" charset="-122"/>
                <a:cs typeface="微软雅黑" panose="020B0503020204020204" charset="-122"/>
              </a:rPr>
              <a:t>外均难溶于水</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也不溶于酸</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且在水中的溶解度逐渐减小</a:t>
            </a:r>
            <a:r>
              <a:rPr lang="en-US" b="0">
                <a:solidFill>
                  <a:schemeClr val="tx1"/>
                </a:solidFill>
                <a:latin typeface="微软雅黑" panose="020B0503020204020204" charset="-122"/>
                <a:ea typeface="微软雅黑" panose="020B0503020204020204" charset="-122"/>
                <a:cs typeface="微软雅黑" panose="020B0503020204020204" charset="-122"/>
              </a:rPr>
              <a:t>;AgX</a:t>
            </a:r>
            <a:r>
              <a:rPr lang="zh-CN" b="0">
                <a:solidFill>
                  <a:schemeClr val="tx1"/>
                </a:solidFill>
                <a:latin typeface="微软雅黑" panose="020B0503020204020204" charset="-122"/>
                <a:ea typeface="微软雅黑" panose="020B0503020204020204" charset="-122"/>
                <a:cs typeface="微软雅黑" panose="020B0503020204020204" charset="-122"/>
              </a:rPr>
              <a:t>均不稳定</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见光均易发生分解反应</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生成卤素单质和银。</a:t>
            </a:r>
            <a:r>
              <a:rPr lang="en-US" b="0">
                <a:solidFill>
                  <a:schemeClr val="tx1"/>
                </a:solidFill>
                <a:latin typeface="微软雅黑" panose="020B0503020204020204" charset="-122"/>
                <a:ea typeface="微软雅黑" panose="020B0503020204020204" charset="-122"/>
                <a:cs typeface="微软雅黑" panose="020B0503020204020204" charset="-122"/>
              </a:rPr>
              <a:t>(3)CaX</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中除</a:t>
            </a:r>
            <a:r>
              <a:rPr lang="en-US" b="0">
                <a:solidFill>
                  <a:schemeClr val="tx1"/>
                </a:solidFill>
                <a:latin typeface="微软雅黑" panose="020B0503020204020204" charset="-122"/>
                <a:ea typeface="微软雅黑" panose="020B0503020204020204" charset="-122"/>
                <a:cs typeface="微软雅黑" panose="020B0503020204020204" charset="-122"/>
              </a:rPr>
              <a:t>CaF</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外均易溶于水。</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876935"/>
            <a:ext cx="8304530" cy="488950"/>
          </a:xfrm>
          <a:prstGeom prst="rect">
            <a:avLst/>
          </a:prstGeom>
          <a:noFill/>
          <a:ln w="9525">
            <a:noFill/>
          </a:ln>
        </p:spPr>
        <p:txBody>
          <a:bodyPr wrap="square">
            <a:noAutofit/>
          </a:bodyPr>
          <a:p>
            <a:pPr indent="0"/>
            <a:r>
              <a:rPr sz="2000" b="1">
                <a:latin typeface="微软雅黑" panose="020B0503020204020204" charset="-122"/>
                <a:ea typeface="微软雅黑" panose="020B0503020204020204" charset="-122"/>
                <a:cs typeface="微软雅黑" panose="020B0503020204020204" charset="-122"/>
              </a:rPr>
              <a:t>考法1　卤素单质的性质及其递变规律</a:t>
            </a:r>
            <a:endParaRPr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82955" y="1104265"/>
            <a:ext cx="10626090" cy="5067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卤素单质性质随着原子序数的递增而呈规律性变化</a:t>
            </a:r>
            <a:endParaRPr b="1">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393065" y="1610995"/>
          <a:ext cx="11447145" cy="4286250"/>
        </p:xfrm>
        <a:graphic>
          <a:graphicData uri="http://schemas.openxmlformats.org/drawingml/2006/table">
            <a:tbl>
              <a:tblPr/>
              <a:tblGrid>
                <a:gridCol w="791845"/>
                <a:gridCol w="3452495"/>
                <a:gridCol w="7202805"/>
              </a:tblGrid>
              <a:tr h="490220">
                <a:tc gridSpan="2">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单质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30860">
                <a:tc gridSpan="2">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相似性</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有颜色,有毒</a:t>
                      </a:r>
                      <a:r>
                        <a:rPr lang="en-US" sz="1800" b="0">
                          <a:latin typeface="微软雅黑" panose="020B0503020204020204" charset="-122"/>
                          <a:ea typeface="微软雅黑" panose="020B0503020204020204" charset="-122"/>
                          <a:cs typeface="微软雅黑" panose="020B0503020204020204" charset="-122"/>
                        </a:rPr>
                        <a:t>,在水中的溶解度不大(F</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易和水反应),易溶于CCl</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等有机溶剂</a:t>
                      </a:r>
                      <a:endParaRPr lang="en-US" altLang="en-US" sz="18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64795">
                <a:tc rowSpan="7">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递变性</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状态(通常状况下)</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气体、气体、液体、固体</a:t>
                      </a:r>
                      <a:endParaRPr lang="en-US" altLang="en-US" sz="18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66065">
                <a:tc vMerge="1">
                  <a:tcPr>
                    <a:lnR w="12700" cap="flat" cmpd="sng">
                      <a:solidFill>
                        <a:srgbClr val="999999"/>
                      </a:solidFill>
                      <a:prstDash val="dash"/>
                      <a:headEnd type="none" w="med" len="med"/>
                      <a:tailEnd type="none" w="med" len="med"/>
                    </a:lnR>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颜色(逐渐加深)</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Calibri" panose="020F0502020204030204" charset="0"/>
                        </a:rPr>
                        <a:t>淡黄绿色、黄绿色、深红棕色、紫黑色</a:t>
                      </a:r>
                      <a:endParaRPr lang="en-US" altLang="en-US" sz="18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65430">
                <a:tc vMerge="1">
                  <a:tcPr>
                    <a:lnR w="12700" cap="flat" cmpd="sng">
                      <a:solidFill>
                        <a:srgbClr val="999999"/>
                      </a:solidFill>
                      <a:prstDash val="dash"/>
                      <a:headEnd type="none" w="med" len="med"/>
                      <a:tailEnd type="none" w="med" len="med"/>
                    </a:lnR>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密度</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逐渐增大</a:t>
                      </a:r>
                      <a:endParaRPr lang="en-US" altLang="en-US" sz="18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65430">
                <a:tc vMerge="1">
                  <a:tcPr>
                    <a:lnR w="12700" cap="flat" cmpd="sng">
                      <a:solidFill>
                        <a:srgbClr val="999999"/>
                      </a:solidFill>
                      <a:prstDash val="dash"/>
                      <a:headEnd type="none" w="med" len="med"/>
                      <a:tailEnd type="none" w="med" len="med"/>
                    </a:lnR>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熔、沸点</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逐渐升高</a:t>
                      </a:r>
                      <a:endParaRPr lang="en-US" altLang="en-US" sz="18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30860">
                <a:tc vMerge="1">
                  <a:tcPr>
                    <a:lnR w="12700" cap="flat" cmpd="sng">
                      <a:solidFill>
                        <a:srgbClr val="999999"/>
                      </a:solidFill>
                      <a:prstDash val="dash"/>
                      <a:headEnd type="none" w="med" len="med"/>
                      <a:tailEnd type="none" w="med" len="med"/>
                    </a:lnR>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氧化性(X</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逐渐减弱</a:t>
                      </a:r>
                      <a:r>
                        <a:rPr lang="en-US" sz="1800" b="0">
                          <a:latin typeface="微软雅黑" panose="020B0503020204020204" charset="-122"/>
                          <a:ea typeface="微软雅黑" panose="020B0503020204020204" charset="-122"/>
                          <a:cs typeface="微软雅黑" panose="020B0503020204020204" charset="-122"/>
                        </a:rPr>
                        <a:t>,与氢气化合由易到难;气态氢化物的稳定性逐渐减弱</a:t>
                      </a:r>
                      <a:endParaRPr lang="en-US" altLang="en-US" sz="18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65430">
                <a:tc vMerge="1">
                  <a:tcPr>
                    <a:lnR w="12700" cap="flat" cmpd="sng">
                      <a:solidFill>
                        <a:srgbClr val="999999"/>
                      </a:solidFill>
                      <a:prstDash val="dash"/>
                      <a:headEnd type="none" w="med" len="med"/>
                      <a:tailEnd type="none" w="med" len="med"/>
                    </a:lnR>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还原性(X</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逐渐增强</a:t>
                      </a:r>
                      <a:endParaRPr lang="en-US" altLang="en-US" sz="18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30860">
                <a:tc vMerge="1">
                  <a:tcPr>
                    <a:lnR w="12700" cap="flat" cmpd="sng">
                      <a:solidFill>
                        <a:srgbClr val="999999"/>
                      </a:solidFill>
                      <a:prstDash val="dash"/>
                      <a:headEnd type="none" w="med" len="med"/>
                      <a:tailEnd type="none" w="med" len="med"/>
                    </a:lnR>
                    <a:lnB cap="flat">
                      <a:noFill/>
                    </a:lnB>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最高价氧化物对应水化物的酸性</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逐渐减弱</a:t>
                      </a:r>
                      <a:r>
                        <a:rPr lang="en-US" sz="1800" b="0">
                          <a:latin typeface="微软雅黑" panose="020B0503020204020204" charset="-122"/>
                          <a:ea typeface="微软雅黑" panose="020B0503020204020204" charset="-122"/>
                          <a:cs typeface="微软雅黑" panose="020B0503020204020204" charset="-122"/>
                        </a:rPr>
                        <a:t>(F无含氧酸)</a:t>
                      </a:r>
                      <a:endParaRPr lang="en-US" altLang="en-US" sz="18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41" name="image529.jpeg" descr="source:si_idm986013104;FounderCES"/>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tretch>
            <a:fillRect/>
          </a:stretch>
        </p:blipFill>
        <p:spPr>
          <a:xfrm>
            <a:off x="7434580" y="1610995"/>
            <a:ext cx="1797685" cy="598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487680" y="756920"/>
            <a:ext cx="10626090" cy="5067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卤素单质溶于水或有机溶剂所呈现的颜色</a:t>
            </a:r>
            <a:endParaRPr b="1">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1873250" y="1283335"/>
          <a:ext cx="7919720" cy="1336040"/>
        </p:xfrm>
        <a:graphic>
          <a:graphicData uri="http://schemas.openxmlformats.org/drawingml/2006/table">
            <a:tbl>
              <a:tblPr/>
              <a:tblGrid>
                <a:gridCol w="772160"/>
                <a:gridCol w="1697355"/>
                <a:gridCol w="1482090"/>
                <a:gridCol w="1697990"/>
                <a:gridCol w="2270125"/>
              </a:tblGrid>
              <a:tr h="344805">
                <a:tc>
                  <a:txBody>
                    <a:bodyPr/>
                    <a:p>
                      <a:pPr indent="0" algn="ctr">
                        <a:buNone/>
                      </a:pPr>
                      <a:r>
                        <a:rPr lang="en-US" sz="1800" b="0">
                          <a:latin typeface="微软雅黑" panose="020B0503020204020204" charset="-122"/>
                          <a:ea typeface="微软雅黑" panose="020B0503020204020204" charset="-122"/>
                          <a:cs typeface="Calibri" panose="020F0502020204030204" charset="0"/>
                        </a:rPr>
                        <a:t>单质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水</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CCl</a:t>
                      </a:r>
                      <a:r>
                        <a:rPr lang="en-US" sz="1800" b="0" baseline="-25000">
                          <a:latin typeface="微软雅黑" panose="020B0503020204020204" charset="-122"/>
                          <a:ea typeface="微软雅黑" panose="020B0503020204020204" charset="-122"/>
                          <a:cs typeface="NEU-BZ" charset="0"/>
                        </a:rPr>
                        <a:t>4</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汽油(或苯)</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酒精</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42900">
                <a:tc>
                  <a:txBody>
                    <a:bodyPr/>
                    <a:p>
                      <a:pPr indent="0" algn="ctr">
                        <a:buNone/>
                      </a:pPr>
                      <a:r>
                        <a:rPr lang="en-US" sz="1800" b="0">
                          <a:latin typeface="微软雅黑" panose="020B0503020204020204" charset="-122"/>
                          <a:ea typeface="微软雅黑" panose="020B0503020204020204" charset="-122"/>
                          <a:cs typeface="NEU-BZ" charset="0"/>
                        </a:rPr>
                        <a:t>Cl</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淡黄</a:t>
                      </a:r>
                      <a:r>
                        <a:rPr lang="en-US" sz="1800" b="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Calibri" panose="020F0502020204030204" charset="0"/>
                        </a:rPr>
                        <a:t>黄绿</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黄绿</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黄绿</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黄绿</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3530">
                <a:tc>
                  <a:txBody>
                    <a:bodyPr/>
                    <a:p>
                      <a:pPr indent="0" algn="ctr">
                        <a:buNone/>
                      </a:pPr>
                      <a:r>
                        <a:rPr lang="en-US" sz="1800" b="0">
                          <a:latin typeface="微软雅黑" panose="020B0503020204020204" charset="-122"/>
                          <a:ea typeface="微软雅黑" panose="020B0503020204020204" charset="-122"/>
                          <a:cs typeface="NEU-BZ" charset="0"/>
                        </a:rPr>
                        <a:t>Br</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黄</a:t>
                      </a:r>
                      <a:r>
                        <a:rPr lang="en-US" sz="1800" b="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Calibri" panose="020F0502020204030204" charset="0"/>
                        </a:rPr>
                        <a:t>橙</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橙</a:t>
                      </a:r>
                      <a:r>
                        <a:rPr lang="en-US" sz="1800" b="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Calibri" panose="020F0502020204030204" charset="0"/>
                        </a:rPr>
                        <a:t>橙红</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橙</a:t>
                      </a:r>
                      <a:r>
                        <a:rPr lang="en-US" sz="1800" b="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Calibri" panose="020F0502020204030204" charset="0"/>
                        </a:rPr>
                        <a:t>橙红</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橙</a:t>
                      </a:r>
                      <a:r>
                        <a:rPr lang="en-US" sz="1800" b="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Calibri" panose="020F0502020204030204" charset="0"/>
                        </a:rPr>
                        <a:t>橙红</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44805">
                <a:tc>
                  <a:txBody>
                    <a:bodyPr/>
                    <a:p>
                      <a:pPr indent="0" algn="ctr">
                        <a:buNone/>
                      </a:pPr>
                      <a:r>
                        <a:rPr lang="en-US" sz="1800" b="0">
                          <a:latin typeface="微软雅黑" panose="020B0503020204020204" charset="-122"/>
                          <a:ea typeface="微软雅黑" panose="020B0503020204020204" charset="-122"/>
                          <a:cs typeface="NEU-BZ" charset="0"/>
                        </a:rPr>
                        <a:t>I</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深黄</a:t>
                      </a:r>
                      <a:r>
                        <a:rPr lang="en-US" sz="1800" b="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Calibri" panose="020F0502020204030204" charset="0"/>
                        </a:rPr>
                        <a:t>褐</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紫</a:t>
                      </a:r>
                      <a:r>
                        <a:rPr lang="en-US" sz="1800" b="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Calibri" panose="020F0502020204030204" charset="0"/>
                        </a:rPr>
                        <a:t>深紫</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淡紫</a:t>
                      </a:r>
                      <a:r>
                        <a:rPr lang="en-US" sz="1800" b="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Calibri" panose="020F0502020204030204" charset="0"/>
                        </a:rPr>
                        <a:t>紫红</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淡紫</a:t>
                      </a:r>
                      <a:r>
                        <a:rPr lang="en-US" sz="1800" b="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Calibri" panose="020F0502020204030204" charset="0"/>
                        </a:rPr>
                        <a:t>紫红</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141" name="文本框 140"/>
          <p:cNvSpPr txBox="1"/>
          <p:nvPr/>
        </p:nvSpPr>
        <p:spPr>
          <a:xfrm>
            <a:off x="487680" y="2475865"/>
            <a:ext cx="11164570" cy="368490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3.</a:t>
            </a:r>
            <a:r>
              <a:rPr lang="zh-CN" b="1">
                <a:solidFill>
                  <a:schemeClr val="tx1"/>
                </a:solidFill>
                <a:latin typeface="微软雅黑" panose="020B0503020204020204" charset="-122"/>
                <a:ea typeface="微软雅黑" panose="020B0503020204020204" charset="-122"/>
                <a:cs typeface="微软雅黑" panose="020B0503020204020204" charset="-122"/>
              </a:rPr>
              <a:t>卤素单质的特殊性</a:t>
            </a:r>
            <a:r>
              <a:rPr lang="en-US" b="0">
                <a:latin typeface="微软雅黑" panose="020B0503020204020204" charset="-122"/>
                <a:ea typeface="微软雅黑" panose="020B0503020204020204" charset="-122"/>
                <a:cs typeface="微软雅黑" panose="020B0503020204020204" charset="-122"/>
              </a:rPr>
              <a:t>(1)</a:t>
            </a:r>
            <a:r>
              <a:rPr lang="en-US" b="0" u="wavy">
                <a:latin typeface="微软雅黑" panose="020B0503020204020204" charset="-122"/>
                <a:ea typeface="微软雅黑" panose="020B0503020204020204" charset="-122"/>
                <a:cs typeface="微软雅黑" panose="020B0503020204020204" charset="-122"/>
              </a:rPr>
              <a:t>F</a:t>
            </a:r>
            <a:r>
              <a:rPr lang="zh-CN" b="0" u="wavy">
                <a:latin typeface="微软雅黑" panose="020B0503020204020204" charset="-122"/>
                <a:ea typeface="微软雅黑" panose="020B0503020204020204" charset="-122"/>
                <a:cs typeface="微软雅黑" panose="020B0503020204020204" charset="-122"/>
              </a:rPr>
              <a:t>原子半径小</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得电子能力非常强</a:t>
            </a:r>
            <a:r>
              <a:rPr lang="en-US" b="0" u="wavy">
                <a:latin typeface="微软雅黑" panose="020B0503020204020204" charset="-122"/>
                <a:ea typeface="微软雅黑" panose="020B0503020204020204" charset="-122"/>
                <a:cs typeface="微软雅黑" panose="020B0503020204020204" charset="-122"/>
              </a:rPr>
              <a:t>,F</a:t>
            </a:r>
            <a:r>
              <a:rPr lang="zh-CN" b="0" u="wavy">
                <a:latin typeface="微软雅黑" panose="020B0503020204020204" charset="-122"/>
                <a:ea typeface="微软雅黑" panose="020B0503020204020204" charset="-122"/>
                <a:cs typeface="微软雅黑" panose="020B0503020204020204" charset="-122"/>
              </a:rPr>
              <a:t>元素无正化合价</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无对应的含氧酸</a:t>
            </a:r>
            <a:r>
              <a:rPr lang="en-US" b="0" u="wavy">
                <a:latin typeface="微软雅黑" panose="020B0503020204020204" charset="-122"/>
                <a:ea typeface="微软雅黑" panose="020B0503020204020204" charset="-122"/>
                <a:cs typeface="微软雅黑" panose="020B0503020204020204" charset="-122"/>
              </a:rPr>
              <a:t>,F</a:t>
            </a:r>
            <a:r>
              <a:rPr lang="en-US" b="0" u="wavy" baseline="-25000">
                <a:latin typeface="微软雅黑" panose="020B0503020204020204" charset="-122"/>
                <a:ea typeface="微软雅黑" panose="020B0503020204020204" charset="-122"/>
                <a:cs typeface="微软雅黑" panose="020B0503020204020204" charset="-122"/>
              </a:rPr>
              <a:t>2</a:t>
            </a:r>
            <a:r>
              <a:rPr lang="zh-CN" b="0" u="wavy">
                <a:latin typeface="微软雅黑" panose="020B0503020204020204" charset="-122"/>
                <a:ea typeface="微软雅黑" panose="020B0503020204020204" charset="-122"/>
                <a:cs typeface="微软雅黑" panose="020B0503020204020204" charset="-122"/>
              </a:rPr>
              <a:t>是氧化性最强的非金属单质</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(2)F</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能与水反应放出</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a:t>
            </a:r>
            <a:r>
              <a:rPr lang="en-US" b="0">
                <a:latin typeface="微软雅黑" panose="020B0503020204020204" charset="-122"/>
                <a:ea typeface="微软雅黑" panose="020B0503020204020204" charset="-122"/>
                <a:cs typeface="微软雅黑" panose="020B0503020204020204" charset="-122"/>
              </a:rPr>
              <a:t>F</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不能从其他卤化物的水溶液中将卤素单质置换出来。</a:t>
            </a:r>
            <a:r>
              <a:rPr lang="en-US" b="0">
                <a:latin typeface="微软雅黑" panose="020B0503020204020204" charset="-122"/>
                <a:ea typeface="微软雅黑" panose="020B0503020204020204" charset="-122"/>
                <a:cs typeface="微软雅黑" panose="020B0503020204020204" charset="-122"/>
              </a:rPr>
              <a:t>(3)F</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HF</a:t>
            </a:r>
            <a:r>
              <a:rPr lang="zh-CN" b="0">
                <a:latin typeface="微软雅黑" panose="020B0503020204020204" charset="-122"/>
                <a:ea typeface="微软雅黑" panose="020B0503020204020204" charset="-122"/>
                <a:cs typeface="微软雅黑" panose="020B0503020204020204" charset="-122"/>
              </a:rPr>
              <a:t>气体及氢氟酸均能腐蚀玻璃</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因此不能用玻璃容器盛装</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应保存在塑料瓶或铅制器皿中。</a:t>
            </a:r>
            <a:r>
              <a:rPr lang="en-US" b="0">
                <a:latin typeface="微软雅黑" panose="020B0503020204020204" charset="-122"/>
                <a:ea typeface="微软雅黑" panose="020B0503020204020204" charset="-122"/>
                <a:cs typeface="微软雅黑" panose="020B0503020204020204" charset="-122"/>
              </a:rPr>
              <a:t>(4)</a:t>
            </a:r>
            <a:r>
              <a:rPr lang="en-US" b="0" u="wavy">
                <a:latin typeface="微软雅黑" panose="020B0503020204020204" charset="-122"/>
                <a:ea typeface="微软雅黑" panose="020B0503020204020204" charset="-122"/>
                <a:cs typeface="微软雅黑" panose="020B0503020204020204" charset="-122"/>
              </a:rPr>
              <a:t>Br</a:t>
            </a:r>
            <a:r>
              <a:rPr lang="en-US" b="0" u="wavy" baseline="-25000">
                <a:latin typeface="微软雅黑" panose="020B0503020204020204" charset="-122"/>
                <a:ea typeface="微软雅黑" panose="020B0503020204020204" charset="-122"/>
                <a:cs typeface="微软雅黑" panose="020B0503020204020204" charset="-122"/>
              </a:rPr>
              <a:t>2</a:t>
            </a:r>
            <a:r>
              <a:rPr lang="zh-CN" b="0" u="wavy">
                <a:latin typeface="微软雅黑" panose="020B0503020204020204" charset="-122"/>
                <a:ea typeface="微软雅黑" panose="020B0503020204020204" charset="-122"/>
                <a:cs typeface="微软雅黑" panose="020B0503020204020204" charset="-122"/>
              </a:rPr>
              <a:t>在常温下呈液态</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是唯一一种液态非金属单质</a:t>
            </a:r>
            <a:r>
              <a:rPr lang="zh-CN" b="0">
                <a:latin typeface="微软雅黑" panose="020B0503020204020204" charset="-122"/>
                <a:ea typeface="微软雅黑" panose="020B0503020204020204" charset="-122"/>
                <a:cs typeface="微软雅黑" panose="020B0503020204020204" charset="-122"/>
              </a:rPr>
              <a:t>。液态</a:t>
            </a:r>
            <a:r>
              <a:rPr lang="en-US" b="0">
                <a:latin typeface="微软雅黑" panose="020B0503020204020204" charset="-122"/>
                <a:ea typeface="微软雅黑" panose="020B0503020204020204" charset="-122"/>
                <a:cs typeface="微软雅黑" panose="020B0503020204020204" charset="-122"/>
              </a:rPr>
              <a:t>Br</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有剧毒</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易挥发</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故要用蜡密封保存在带磨口玻璃塞的试剂瓶中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且需用水封</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不能用橡胶塞。</a:t>
            </a:r>
            <a:r>
              <a:rPr lang="en-US" b="0">
                <a:latin typeface="微软雅黑" panose="020B0503020204020204" charset="-122"/>
                <a:ea typeface="微软雅黑" panose="020B0503020204020204" charset="-122"/>
                <a:cs typeface="微软雅黑" panose="020B0503020204020204" charset="-122"/>
              </a:rPr>
              <a:t>(5)</a:t>
            </a:r>
            <a:r>
              <a:rPr lang="en-US" b="0" u="wavy">
                <a:latin typeface="微软雅黑" panose="020B0503020204020204" charset="-122"/>
                <a:ea typeface="微软雅黑" panose="020B0503020204020204" charset="-122"/>
                <a:cs typeface="微软雅黑" panose="020B0503020204020204" charset="-122"/>
              </a:rPr>
              <a:t>I</a:t>
            </a:r>
            <a:r>
              <a:rPr lang="en-US" b="0" u="wavy" baseline="-25000">
                <a:latin typeface="微软雅黑" panose="020B0503020204020204" charset="-122"/>
                <a:ea typeface="微软雅黑" panose="020B0503020204020204" charset="-122"/>
                <a:cs typeface="微软雅黑" panose="020B0503020204020204" charset="-122"/>
              </a:rPr>
              <a:t>2</a:t>
            </a:r>
            <a:r>
              <a:rPr lang="zh-CN" b="0" u="wavy">
                <a:latin typeface="微软雅黑" panose="020B0503020204020204" charset="-122"/>
                <a:ea typeface="微软雅黑" panose="020B0503020204020204" charset="-122"/>
                <a:cs typeface="微软雅黑" panose="020B0503020204020204" charset="-122"/>
              </a:rPr>
              <a:t>能使淀粉溶液显蓝色</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这是碘单质的特殊性质</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该性质可用于检验</a:t>
            </a:r>
            <a:r>
              <a:rPr lang="en-US" b="0" u="wavy">
                <a:latin typeface="微软雅黑" panose="020B0503020204020204" charset="-122"/>
                <a:ea typeface="微软雅黑" panose="020B0503020204020204" charset="-122"/>
                <a:cs typeface="微软雅黑" panose="020B0503020204020204" charset="-122"/>
              </a:rPr>
              <a:t>I</a:t>
            </a:r>
            <a:r>
              <a:rPr lang="en-US" b="0" u="wavy"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可使湿润的淀粉</a:t>
            </a:r>
            <a:r>
              <a:rPr lang="en-US" b="0">
                <a:latin typeface="微软雅黑" panose="020B0503020204020204" charset="-122"/>
                <a:ea typeface="微软雅黑" panose="020B0503020204020204" charset="-122"/>
                <a:cs typeface="微软雅黑" panose="020B0503020204020204" charset="-122"/>
              </a:rPr>
              <a:t>-KI</a:t>
            </a:r>
            <a:r>
              <a:rPr lang="zh-CN" b="0">
                <a:latin typeface="微软雅黑" panose="020B0503020204020204" charset="-122"/>
                <a:ea typeface="微软雅黑" panose="020B0503020204020204" charset="-122"/>
                <a:cs typeface="微软雅黑" panose="020B0503020204020204" charset="-122"/>
              </a:rPr>
              <a:t>试纸变蓝</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其实质是</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+2I</a:t>
            </a:r>
            <a:r>
              <a:rPr lang="en-US" b="0" baseline="3000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2Cl</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。此外</a:t>
            </a:r>
            <a:r>
              <a:rPr lang="zh-CN" u="wavy">
                <a:latin typeface="微软雅黑" panose="020B0503020204020204" charset="-122"/>
                <a:ea typeface="微软雅黑" panose="020B0503020204020204" charset="-122"/>
                <a:cs typeface="微软雅黑" panose="020B0503020204020204" charset="-122"/>
                <a:sym typeface="+mn-ea"/>
              </a:rPr>
              <a:t>碘单质易升华</a:t>
            </a:r>
            <a:r>
              <a:rPr lang="en-US" u="wavy">
                <a:latin typeface="微软雅黑" panose="020B0503020204020204" charset="-122"/>
                <a:ea typeface="微软雅黑" panose="020B0503020204020204" charset="-122"/>
                <a:cs typeface="微软雅黑" panose="020B0503020204020204" charset="-122"/>
                <a:sym typeface="+mn-ea"/>
              </a:rPr>
              <a:t>,</a:t>
            </a:r>
            <a:r>
              <a:rPr lang="zh-CN" u="wavy">
                <a:latin typeface="微软雅黑" panose="020B0503020204020204" charset="-122"/>
                <a:ea typeface="微软雅黑" panose="020B0503020204020204" charset="-122"/>
                <a:cs typeface="微软雅黑" panose="020B0503020204020204" charset="-122"/>
                <a:sym typeface="+mn-ea"/>
              </a:rPr>
              <a:t>碘是常温下固体单质中唯一的双原子分子</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2"/>
          <a:stretch>
            <a:fillRect/>
          </a:stretch>
        </p:blipFill>
        <p:spPr>
          <a:xfrm>
            <a:off x="1635125" y="5476240"/>
            <a:ext cx="418465" cy="3549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P47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altLang="en-US" b="0" baseline="-25000">
              <a:latin typeface="微软雅黑" panose="020B0503020204020204" charset="-122"/>
              <a:ea typeface="微软雅黑" panose="020B0503020204020204" charset="-122"/>
              <a:cs typeface="微软雅黑" panose="020B0503020204020204" charset="-122"/>
            </a:endParaRPr>
          </a:p>
        </p:txBody>
      </p:sp>
      <p:sp>
        <p:nvSpPr>
          <p:cNvPr id="142" name="文本框 141"/>
          <p:cNvSpPr txBox="1"/>
          <p:nvPr/>
        </p:nvSpPr>
        <p:spPr>
          <a:xfrm>
            <a:off x="580390" y="1348740"/>
            <a:ext cx="11201400" cy="1337945"/>
          </a:xfrm>
          <a:prstGeom prst="rect">
            <a:avLst/>
          </a:prstGeom>
          <a:noFill/>
          <a:ln w="9525">
            <a:noFill/>
          </a:ln>
        </p:spPr>
        <p:txBody>
          <a:bodyPr wrap="square">
            <a:spAutoFit/>
          </a:bodyPr>
          <a:p>
            <a:pPr indent="0">
              <a:lnSpc>
                <a:spcPct val="150000"/>
              </a:lnSpc>
            </a:pPr>
            <a:r>
              <a:rPr lang="en-US" b="0">
                <a:latin typeface="仿宋" panose="02010609060101010101" charset="-122"/>
                <a:ea typeface="仿宋" panose="02010609060101010101" charset="-122"/>
                <a:cs typeface="仿宋" panose="02010609060101010101" charset="-122"/>
              </a:rPr>
              <a:t> [</a:t>
            </a:r>
            <a:r>
              <a:rPr lang="zh-CN" b="0">
                <a:latin typeface="仿宋" panose="02010609060101010101" charset="-122"/>
                <a:ea typeface="仿宋" panose="02010609060101010101" charset="-122"/>
                <a:cs typeface="仿宋" panose="02010609060101010101" charset="-122"/>
              </a:rPr>
              <a:t>辽宁</a:t>
            </a:r>
            <a:r>
              <a:rPr lang="en-US" b="0">
                <a:latin typeface="仿宋" panose="02010609060101010101" charset="-122"/>
                <a:ea typeface="仿宋" panose="02010609060101010101" charset="-122"/>
                <a:cs typeface="仿宋" panose="02010609060101010101" charset="-122"/>
              </a:rPr>
              <a:t>2023</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13,3</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某小组进行实验</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向</a:t>
            </a:r>
            <a:r>
              <a:rPr lang="en-US" b="0">
                <a:latin typeface="微软雅黑" panose="020B0503020204020204" charset="-122"/>
                <a:ea typeface="微软雅黑" panose="020B0503020204020204" charset="-122"/>
                <a:cs typeface="微软雅黑" panose="020B0503020204020204" charset="-122"/>
              </a:rPr>
              <a:t>10 mL</a:t>
            </a:r>
            <a:r>
              <a:rPr lang="zh-CN" b="0">
                <a:latin typeface="微软雅黑" panose="020B0503020204020204" charset="-122"/>
                <a:ea typeface="微软雅黑" panose="020B0503020204020204" charset="-122"/>
                <a:cs typeface="微软雅黑" panose="020B0503020204020204" charset="-122"/>
              </a:rPr>
              <a:t>蒸馏水中加入</a:t>
            </a:r>
            <a:r>
              <a:rPr lang="en-US" b="0">
                <a:latin typeface="微软雅黑" panose="020B0503020204020204" charset="-122"/>
                <a:ea typeface="微软雅黑" panose="020B0503020204020204" charset="-122"/>
                <a:cs typeface="微软雅黑" panose="020B0503020204020204" charset="-122"/>
              </a:rPr>
              <a:t>0.4 g 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充分振荡</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溶液呈浅棕色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再加入</a:t>
            </a:r>
            <a:r>
              <a:rPr lang="en-US" b="0">
                <a:latin typeface="微软雅黑" panose="020B0503020204020204" charset="-122"/>
                <a:ea typeface="微软雅黑" panose="020B0503020204020204" charset="-122"/>
                <a:cs typeface="微软雅黑" panose="020B0503020204020204" charset="-122"/>
              </a:rPr>
              <a:t>0.2 g</a:t>
            </a:r>
            <a:r>
              <a:rPr lang="zh-CN" b="0">
                <a:latin typeface="微软雅黑" panose="020B0503020204020204" charset="-122"/>
                <a:ea typeface="微软雅黑" panose="020B0503020204020204" charset="-122"/>
                <a:cs typeface="微软雅黑" panose="020B0503020204020204" charset="-122"/>
              </a:rPr>
              <a:t>锌粒</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溶液颜色加深</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最终紫黑色晶体消失</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溶液褪色。已知</a:t>
            </a:r>
            <a:r>
              <a:rPr lang="en-US" altLang="zh-CN"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(aq)</a:t>
            </a:r>
            <a:r>
              <a:rPr lang="zh-CN">
                <a:latin typeface="微软雅黑" panose="020B0503020204020204" charset="-122"/>
                <a:ea typeface="微软雅黑" panose="020B0503020204020204" charset="-122"/>
                <a:cs typeface="微软雅黑" panose="020B0503020204020204" charset="-122"/>
                <a:sym typeface="+mn-ea"/>
              </a:rPr>
              <a:t>为棕色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下列关于颜色变化的解释错误的是</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4" name="图片 3"/>
          <p:cNvPicPr/>
          <p:nvPr>
            <p:custDataLst>
              <p:tags r:id="rId1"/>
            </p:custDataLst>
          </p:nvPr>
        </p:nvPicPr>
        <p:blipFill>
          <a:blip r:embed="rId2"/>
          <a:stretch>
            <a:fillRect/>
          </a:stretch>
        </p:blipFill>
        <p:spPr>
          <a:xfrm>
            <a:off x="5819775" y="1903730"/>
            <a:ext cx="230505" cy="327025"/>
          </a:xfrm>
          <a:prstGeom prst="rect">
            <a:avLst/>
          </a:prstGeom>
          <a:noFill/>
          <a:ln w="9525">
            <a:noFill/>
          </a:ln>
        </p:spPr>
      </p:pic>
      <p:graphicFrame>
        <p:nvGraphicFramePr>
          <p:cNvPr id="9" name="表格 8"/>
          <p:cNvGraphicFramePr/>
          <p:nvPr>
            <p:custDataLst>
              <p:tags r:id="rId3"/>
            </p:custDataLst>
          </p:nvPr>
        </p:nvGraphicFramePr>
        <p:xfrm>
          <a:off x="811530" y="2280920"/>
          <a:ext cx="4699635" cy="1344930"/>
        </p:xfrm>
        <a:graphic>
          <a:graphicData uri="http://schemas.openxmlformats.org/drawingml/2006/table">
            <a:tbl>
              <a:tblPr/>
              <a:tblGrid>
                <a:gridCol w="622935"/>
                <a:gridCol w="1451610"/>
                <a:gridCol w="2625090"/>
              </a:tblGrid>
              <a:tr h="448310">
                <a:tc>
                  <a:txBody>
                    <a:bodyPr/>
                    <a:p>
                      <a:pPr indent="0" algn="ctr">
                        <a:buNone/>
                      </a:pPr>
                      <a:r>
                        <a:rPr lang="en-US" sz="1800" b="0">
                          <a:latin typeface="微软雅黑" panose="020B0503020204020204" charset="-122"/>
                          <a:ea typeface="微软雅黑" panose="020B0503020204020204" charset="-122"/>
                          <a:cs typeface="Calibri" panose="020F0502020204030204" charset="0"/>
                        </a:rPr>
                        <a:t>选项</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颜色变化</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解释</a:t>
                      </a:r>
                      <a:endParaRPr lang="en-US" altLang="en-US" sz="18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8310">
                <a:tc>
                  <a:txBody>
                    <a:bodyPr/>
                    <a:p>
                      <a:pPr indent="0" algn="ctr">
                        <a:buNone/>
                      </a:pPr>
                      <a:r>
                        <a:rPr lang="en-US" sz="1800" b="0">
                          <a:latin typeface="微软雅黑" panose="020B0503020204020204" charset="-122"/>
                          <a:ea typeface="微软雅黑" panose="020B0503020204020204" charset="-122"/>
                          <a:cs typeface="NEU-BZ" charset="0"/>
                        </a:rPr>
                        <a:t>A</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溶液呈浅棕色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I</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在水中溶解度较小</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8310">
                <a:tc>
                  <a:txBody>
                    <a:bodyPr/>
                    <a:p>
                      <a:pPr indent="0" algn="ctr">
                        <a:buNone/>
                      </a:pPr>
                      <a:r>
                        <a:rPr lang="en-US" sz="1800" b="0">
                          <a:latin typeface="微软雅黑" panose="020B0503020204020204" charset="-122"/>
                          <a:ea typeface="微软雅黑" panose="020B0503020204020204" charset="-122"/>
                          <a:cs typeface="NEU-BZ" charset="0"/>
                        </a:rPr>
                        <a:t>B</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溶液颜色加深</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发生了反应:I</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+I</a:t>
                      </a:r>
                      <a:r>
                        <a:rPr lang="en-US" sz="1800" b="0" baseline="3000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11" name="图片 10"/>
          <p:cNvPicPr/>
          <p:nvPr/>
        </p:nvPicPr>
        <p:blipFill>
          <a:blip r:embed="rId4"/>
          <a:stretch>
            <a:fillRect/>
          </a:stretch>
        </p:blipFill>
        <p:spPr>
          <a:xfrm>
            <a:off x="4599305" y="3237230"/>
            <a:ext cx="309880" cy="334010"/>
          </a:xfrm>
          <a:prstGeom prst="rect">
            <a:avLst/>
          </a:prstGeom>
          <a:noFill/>
          <a:ln w="9525">
            <a:noFill/>
          </a:ln>
        </p:spPr>
      </p:pic>
      <p:pic>
        <p:nvPicPr>
          <p:cNvPr id="12" name="图片 11"/>
          <p:cNvPicPr/>
          <p:nvPr>
            <p:custDataLst>
              <p:tags r:id="rId5"/>
            </p:custDataLst>
          </p:nvPr>
        </p:nvPicPr>
        <p:blipFill>
          <a:blip r:embed="rId2"/>
          <a:stretch>
            <a:fillRect/>
          </a:stretch>
        </p:blipFill>
        <p:spPr>
          <a:xfrm>
            <a:off x="4966970" y="3246120"/>
            <a:ext cx="230505" cy="327025"/>
          </a:xfrm>
          <a:prstGeom prst="rect">
            <a:avLst/>
          </a:prstGeom>
          <a:noFill/>
          <a:ln w="9525">
            <a:noFill/>
          </a:ln>
        </p:spPr>
      </p:pic>
      <p:graphicFrame>
        <p:nvGraphicFramePr>
          <p:cNvPr id="14" name="表格 13"/>
          <p:cNvGraphicFramePr/>
          <p:nvPr>
            <p:custDataLst>
              <p:tags r:id="rId6"/>
            </p:custDataLst>
          </p:nvPr>
        </p:nvGraphicFramePr>
        <p:xfrm>
          <a:off x="5819775" y="2270760"/>
          <a:ext cx="5778500" cy="1376045"/>
        </p:xfrm>
        <a:graphic>
          <a:graphicData uri="http://schemas.openxmlformats.org/drawingml/2006/table">
            <a:tbl>
              <a:tblPr/>
              <a:tblGrid>
                <a:gridCol w="766445"/>
                <a:gridCol w="1784985"/>
                <a:gridCol w="3227070"/>
              </a:tblGrid>
              <a:tr h="303530">
                <a:tc>
                  <a:txBody>
                    <a:bodyPr/>
                    <a:p>
                      <a:pPr indent="0" algn="ctr">
                        <a:buNone/>
                      </a:pPr>
                      <a:r>
                        <a:rPr lang="en-US" sz="1800" b="0">
                          <a:latin typeface="微软雅黑" panose="020B0503020204020204" charset="-122"/>
                          <a:ea typeface="微软雅黑" panose="020B0503020204020204" charset="-122"/>
                          <a:cs typeface="Calibri" panose="020F0502020204030204" charset="0"/>
                        </a:rPr>
                        <a:t>选项</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颜色变化</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解释</a:t>
                      </a:r>
                      <a:endParaRPr lang="en-US" altLang="en-US" sz="18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r h="599440">
                <a:tc>
                  <a:txBody>
                    <a:bodyPr/>
                    <a:p>
                      <a:pPr indent="0" algn="ctr">
                        <a:buNone/>
                      </a:pPr>
                      <a:r>
                        <a:rPr lang="en-US" sz="1800" b="0">
                          <a:latin typeface="微软雅黑" panose="020B0503020204020204" charset="-122"/>
                          <a:ea typeface="微软雅黑" panose="020B0503020204020204" charset="-122"/>
                          <a:cs typeface="NEU-BZ" charset="0"/>
                        </a:rPr>
                        <a:t>C</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紫黑色晶体消失</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I</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aq)的消耗使溶解平衡I</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(s)           I</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(aq)右移</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73075">
                <a:tc>
                  <a:txBody>
                    <a:bodyPr/>
                    <a:p>
                      <a:pPr indent="0" algn="ctr">
                        <a:buNone/>
                      </a:pPr>
                      <a:r>
                        <a:rPr lang="en-US" sz="1800" b="0">
                          <a:latin typeface="微软雅黑" panose="020B0503020204020204" charset="-122"/>
                          <a:ea typeface="微软雅黑" panose="020B0503020204020204" charset="-122"/>
                          <a:cs typeface="NEU-BZ" charset="0"/>
                        </a:rPr>
                        <a:t>D</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溶液褪色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Zn与有色物质发生了置换反应</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16" name="图片 15"/>
          <p:cNvPicPr/>
          <p:nvPr>
            <p:custDataLst>
              <p:tags r:id="rId7"/>
            </p:custDataLst>
          </p:nvPr>
        </p:nvPicPr>
        <p:blipFill>
          <a:blip r:embed="rId4"/>
          <a:stretch>
            <a:fillRect/>
          </a:stretch>
        </p:blipFill>
        <p:spPr>
          <a:xfrm>
            <a:off x="11288395" y="2629535"/>
            <a:ext cx="309880" cy="334010"/>
          </a:xfrm>
          <a:prstGeom prst="rect">
            <a:avLst/>
          </a:prstGeom>
          <a:noFill/>
          <a:ln w="9525">
            <a:noFill/>
          </a:ln>
        </p:spPr>
      </p:pic>
      <p:sp>
        <p:nvSpPr>
          <p:cNvPr id="144" name="文本框 143"/>
          <p:cNvSpPr txBox="1"/>
          <p:nvPr/>
        </p:nvSpPr>
        <p:spPr>
          <a:xfrm>
            <a:off x="621665" y="3763645"/>
            <a:ext cx="11084560" cy="160782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I</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在水中的溶解度较小</a:t>
            </a:r>
            <a:r>
              <a:rPr lang="en-US" b="0">
                <a:latin typeface="微软雅黑" panose="020B0503020204020204" charset="-122"/>
                <a:ea typeface="微软雅黑" panose="020B0503020204020204" charset="-122"/>
                <a:cs typeface="微软雅黑" panose="020B0503020204020204" charset="-122"/>
              </a:rPr>
              <a:t>,I</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溶于水后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水溶液呈浅棕色</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加入的锌粒与</a:t>
            </a:r>
            <a:r>
              <a:rPr lang="en-US" b="0">
                <a:latin typeface="微软雅黑" panose="020B0503020204020204" charset="-122"/>
                <a:ea typeface="微软雅黑" panose="020B0503020204020204" charset="-122"/>
                <a:cs typeface="微软雅黑" panose="020B0503020204020204" charset="-122"/>
              </a:rPr>
              <a:t>I</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反应生成</a:t>
            </a:r>
            <a:r>
              <a:rPr lang="en-US" b="0">
                <a:latin typeface="微软雅黑" panose="020B0503020204020204" charset="-122"/>
                <a:ea typeface="微软雅黑" panose="020B0503020204020204" charset="-122"/>
                <a:cs typeface="微软雅黑" panose="020B0503020204020204" charset="-122"/>
              </a:rPr>
              <a:t>I</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溶液中</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(I</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增大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促使</a:t>
            </a:r>
            <a:r>
              <a:rPr lang="en-US" b="0">
                <a:latin typeface="微软雅黑" panose="020B0503020204020204" charset="-122"/>
                <a:ea typeface="微软雅黑" panose="020B0503020204020204" charset="-122"/>
                <a:cs typeface="微软雅黑" panose="020B0503020204020204" charset="-122"/>
              </a:rPr>
              <a:t>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+I</a:t>
            </a:r>
            <a:r>
              <a:rPr lang="en-US" b="0" baseline="30000">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微软雅黑" panose="020B0503020204020204" charset="-122"/>
                <a:sym typeface="+mn-ea"/>
              </a:rPr>
              <a:t>平衡正向移动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生成了棕色的</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导致溶液颜色加深</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;Zn</a:t>
            </a:r>
            <a:r>
              <a:rPr lang="zh-CN">
                <a:latin typeface="微软雅黑" panose="020B0503020204020204" charset="-122"/>
                <a:ea typeface="微软雅黑" panose="020B0503020204020204" charset="-122"/>
                <a:cs typeface="微软雅黑" panose="020B0503020204020204" charset="-122"/>
                <a:sym typeface="+mn-ea"/>
              </a:rPr>
              <a:t>消耗溶液中的</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(aq)]</a:t>
            </a:r>
            <a:r>
              <a:rPr lang="zh-CN">
                <a:latin typeface="微软雅黑" panose="020B0503020204020204" charset="-122"/>
                <a:ea typeface="微软雅黑" panose="020B0503020204020204" charset="-122"/>
                <a:cs typeface="微软雅黑" panose="020B0503020204020204" charset="-122"/>
                <a:sym typeface="+mn-ea"/>
              </a:rPr>
              <a:t>减小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促使溶解平衡</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     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(aq)</a:t>
            </a:r>
            <a:r>
              <a:rPr lang="zh-CN">
                <a:latin typeface="微软雅黑" panose="020B0503020204020204" charset="-122"/>
                <a:ea typeface="微软雅黑" panose="020B0503020204020204" charset="-122"/>
                <a:cs typeface="微软雅黑" panose="020B0503020204020204" charset="-122"/>
                <a:sym typeface="+mn-ea"/>
              </a:rPr>
              <a:t>右移</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紫黑色晶体逐渐消失</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锌粒与</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发生化合反应</a:t>
            </a:r>
            <a:r>
              <a:rPr lang="en-US">
                <a:latin typeface="微软雅黑" panose="020B0503020204020204" charset="-122"/>
                <a:ea typeface="微软雅黑" panose="020B0503020204020204" charset="-122"/>
                <a:cs typeface="微软雅黑" panose="020B0503020204020204" charset="-122"/>
                <a:sym typeface="+mn-ea"/>
              </a:rPr>
              <a:t>Zn+I</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ZnI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错误。</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20" name="图片 19"/>
          <p:cNvPicPr/>
          <p:nvPr/>
        </p:nvPicPr>
        <p:blipFill>
          <a:blip r:embed="rId8"/>
          <a:stretch>
            <a:fillRect/>
          </a:stretch>
        </p:blipFill>
        <p:spPr>
          <a:xfrm>
            <a:off x="9302750" y="4723765"/>
            <a:ext cx="415290" cy="328295"/>
          </a:xfrm>
          <a:prstGeom prst="rect">
            <a:avLst/>
          </a:prstGeom>
          <a:noFill/>
          <a:ln w="9525">
            <a:noFill/>
          </a:ln>
        </p:spPr>
      </p:pic>
      <p:pic>
        <p:nvPicPr>
          <p:cNvPr id="21" name="图片 20"/>
          <p:cNvPicPr/>
          <p:nvPr/>
        </p:nvPicPr>
        <p:blipFill>
          <a:blip r:embed="rId4"/>
          <a:stretch>
            <a:fillRect/>
          </a:stretch>
        </p:blipFill>
        <p:spPr>
          <a:xfrm>
            <a:off x="1678305" y="4289425"/>
            <a:ext cx="309880" cy="334010"/>
          </a:xfrm>
          <a:prstGeom prst="rect">
            <a:avLst/>
          </a:prstGeom>
          <a:noFill/>
          <a:ln w="9525">
            <a:noFill/>
          </a:ln>
        </p:spPr>
      </p:pic>
      <p:pic>
        <p:nvPicPr>
          <p:cNvPr id="22" name="图片 21"/>
          <p:cNvPicPr/>
          <p:nvPr/>
        </p:nvPicPr>
        <p:blipFill>
          <a:blip r:embed="rId2"/>
          <a:stretch>
            <a:fillRect/>
          </a:stretch>
        </p:blipFill>
        <p:spPr>
          <a:xfrm>
            <a:off x="2045970" y="4298315"/>
            <a:ext cx="230505" cy="327025"/>
          </a:xfrm>
          <a:prstGeom prst="rect">
            <a:avLst/>
          </a:prstGeom>
          <a:noFill/>
          <a:ln w="9525">
            <a:noFill/>
          </a:ln>
        </p:spPr>
      </p:pic>
      <p:pic>
        <p:nvPicPr>
          <p:cNvPr id="23" name="图片 22"/>
          <p:cNvPicPr/>
          <p:nvPr/>
        </p:nvPicPr>
        <p:blipFill>
          <a:blip r:embed="rId2"/>
          <a:stretch>
            <a:fillRect/>
          </a:stretch>
        </p:blipFill>
        <p:spPr>
          <a:xfrm>
            <a:off x="5197475" y="4298315"/>
            <a:ext cx="230505" cy="327025"/>
          </a:xfrm>
          <a:prstGeom prst="rect">
            <a:avLst/>
          </a:prstGeom>
          <a:noFill/>
          <a:ln w="9525">
            <a:noFill/>
          </a:ln>
        </p:spPr>
      </p:pic>
      <p:pic>
        <p:nvPicPr>
          <p:cNvPr id="24" name="图片 23"/>
          <p:cNvPicPr/>
          <p:nvPr/>
        </p:nvPicPr>
        <p:blipFill>
          <a:blip r:embed="rId4"/>
          <a:stretch>
            <a:fillRect/>
          </a:stretch>
        </p:blipFill>
        <p:spPr>
          <a:xfrm>
            <a:off x="2276475" y="4723765"/>
            <a:ext cx="309880" cy="334010"/>
          </a:xfrm>
          <a:prstGeom prst="rect">
            <a:avLst/>
          </a:prstGeom>
          <a:noFill/>
          <a:ln w="9525">
            <a:noFill/>
          </a:ln>
        </p:spPr>
      </p:pic>
      <p:sp>
        <p:nvSpPr>
          <p:cNvPr id="25" name="文本框 24"/>
          <p:cNvSpPr txBox="1"/>
          <p:nvPr/>
        </p:nvSpPr>
        <p:spPr>
          <a:xfrm>
            <a:off x="10852785" y="1862455"/>
            <a:ext cx="43561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D</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25" grpId="0"/>
      <p:bldP spid="14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876935"/>
            <a:ext cx="8304530" cy="488950"/>
          </a:xfrm>
          <a:prstGeom prst="rect">
            <a:avLst/>
          </a:prstGeom>
          <a:noFill/>
          <a:ln w="9525">
            <a:noFill/>
          </a:ln>
        </p:spPr>
        <p:txBody>
          <a:bodyPr wrap="square">
            <a:noAutofit/>
          </a:bodyPr>
          <a:p>
            <a:pPr indent="0"/>
            <a:r>
              <a:rPr sz="2000" b="1">
                <a:latin typeface="微软雅黑" panose="020B0503020204020204" charset="-122"/>
                <a:ea typeface="微软雅黑" panose="020B0503020204020204" charset="-122"/>
                <a:cs typeface="微软雅黑" panose="020B0503020204020204" charset="-122"/>
              </a:rPr>
              <a:t>考法2　海水资源利用——氯、溴、碘的工业提取</a:t>
            </a:r>
            <a:endParaRPr sz="2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82955" y="1104265"/>
            <a:ext cx="10626090" cy="299974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氯的提取——氯碱工业</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(1)电解NaCl溶液</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(2)产物制盐酸</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海水提溴</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(1)工艺流程</a:t>
            </a:r>
            <a:endParaRPr>
              <a:latin typeface="微软雅黑" panose="020B0503020204020204" charset="-122"/>
              <a:ea typeface="微软雅黑" panose="020B0503020204020204" charset="-122"/>
              <a:cs typeface="微软雅黑" panose="020B0503020204020204" charset="-122"/>
            </a:endParaRPr>
          </a:p>
        </p:txBody>
      </p:sp>
      <p:pic>
        <p:nvPicPr>
          <p:cNvPr id="135" name="image123.jpeg"/>
          <p:cNvPicPr>
            <a:picLocks noChangeAspect="1"/>
          </p:cNvPicPr>
          <p:nvPr>
            <p:custDataLst>
              <p:tags r:id="rId1"/>
            </p:custDataLst>
          </p:nvPr>
        </p:nvPicPr>
        <p:blipFill>
          <a:blip r:embed="rId2"/>
          <a:stretch>
            <a:fillRect/>
          </a:stretch>
        </p:blipFill>
        <p:spPr>
          <a:xfrm>
            <a:off x="6326505" y="876935"/>
            <a:ext cx="508635" cy="29083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2960370" y="1663700"/>
            <a:ext cx="4260850" cy="62865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2620645" y="2409825"/>
            <a:ext cx="3860800" cy="393700"/>
          </a:xfrm>
          <a:prstGeom prst="rect">
            <a:avLst/>
          </a:prstGeom>
        </p:spPr>
      </p:pic>
      <p:pic>
        <p:nvPicPr>
          <p:cNvPr id="7" name="图片 6"/>
          <p:cNvPicPr>
            <a:picLocks noChangeAspect="1"/>
          </p:cNvPicPr>
          <p:nvPr>
            <p:custDataLst>
              <p:tags r:id="rId7"/>
            </p:custDataLst>
          </p:nvPr>
        </p:nvPicPr>
        <p:blipFill>
          <a:blip r:embed="rId8"/>
          <a:stretch>
            <a:fillRect/>
          </a:stretch>
        </p:blipFill>
        <p:spPr>
          <a:xfrm>
            <a:off x="2387600" y="2788285"/>
            <a:ext cx="1892300" cy="444500"/>
          </a:xfrm>
          <a:prstGeom prst="rect">
            <a:avLst/>
          </a:prstGeom>
        </p:spPr>
      </p:pic>
      <p:pic>
        <p:nvPicPr>
          <p:cNvPr id="143" name="image131.jpeg"/>
          <p:cNvPicPr>
            <a:picLocks noChangeAspect="1"/>
          </p:cNvPicPr>
          <p:nvPr>
            <p:custDataLst>
              <p:tags r:id="rId9"/>
            </p:custDataLst>
          </p:nvPr>
        </p:nvPicPr>
        <p:blipFill>
          <a:blip r:embed="rId10"/>
          <a:stretch>
            <a:fillRect/>
          </a:stretch>
        </p:blipFill>
        <p:spPr>
          <a:xfrm>
            <a:off x="592455" y="4045585"/>
            <a:ext cx="4502785" cy="1696085"/>
          </a:xfrm>
          <a:prstGeom prst="rect">
            <a:avLst/>
          </a:prstGeom>
        </p:spPr>
      </p:pic>
      <p:sp>
        <p:nvSpPr>
          <p:cNvPr id="149" name="文本框 148"/>
          <p:cNvSpPr txBox="1"/>
          <p:nvPr/>
        </p:nvSpPr>
        <p:spPr>
          <a:xfrm>
            <a:off x="5285740" y="2921000"/>
            <a:ext cx="6412865" cy="41008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基本步骤及主要反应</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浓缩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海水晒盐和海水淡化的过程中</a:t>
            </a:r>
            <a:r>
              <a:rPr lang="en-US" b="0">
                <a:latin typeface="微软雅黑" panose="020B0503020204020204" charset="-122"/>
                <a:ea typeface="微软雅黑" panose="020B0503020204020204" charset="-122"/>
                <a:cs typeface="微软雅黑" panose="020B0503020204020204" charset="-122"/>
              </a:rPr>
              <a:t>Br</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得到浓缩。</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氧化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向浓缩的海水中通入</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将</a:t>
            </a:r>
            <a:r>
              <a:rPr lang="en-US" b="0">
                <a:latin typeface="微软雅黑" panose="020B0503020204020204" charset="-122"/>
                <a:ea typeface="微软雅黑" panose="020B0503020204020204" charset="-122"/>
                <a:cs typeface="微软雅黑" panose="020B0503020204020204" charset="-122"/>
              </a:rPr>
              <a:t>Br</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氧化为</a:t>
            </a:r>
            <a:r>
              <a:rPr lang="en-US" b="0">
                <a:latin typeface="微软雅黑" panose="020B0503020204020204" charset="-122"/>
                <a:ea typeface="微软雅黑" panose="020B0503020204020204" charset="-122"/>
                <a:cs typeface="微软雅黑" panose="020B0503020204020204" charset="-122"/>
              </a:rPr>
              <a:t>Br</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反应的离子方程式为</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+2Br</a:t>
            </a:r>
            <a:r>
              <a:rPr lang="en-US" b="0" baseline="3000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Br</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+2Cl</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③</a:t>
            </a:r>
            <a:r>
              <a:rPr lang="zh-CN">
                <a:latin typeface="微软雅黑" panose="020B0503020204020204" charset="-122"/>
                <a:ea typeface="微软雅黑" panose="020B0503020204020204" charset="-122"/>
                <a:cs typeface="微软雅黑" panose="020B0503020204020204" charset="-122"/>
                <a:sym typeface="+mn-ea"/>
              </a:rPr>
              <a:t>富集</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利用溴的挥发性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通入热空气或水蒸气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吹出的溴蒸气用</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吸收。反应的化学方程式为</a:t>
            </a:r>
            <a:r>
              <a:rPr lang="en-US">
                <a:latin typeface="微软雅黑" panose="020B0503020204020204" charset="-122"/>
                <a:ea typeface="微软雅黑" panose="020B0503020204020204" charset="-122"/>
                <a:cs typeface="微软雅黑" panose="020B0503020204020204" charset="-122"/>
                <a:sym typeface="+mn-ea"/>
              </a:rPr>
              <a:t>Br</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2HBr+H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④</a:t>
            </a:r>
            <a:r>
              <a:rPr lang="zh-CN">
                <a:latin typeface="微软雅黑" panose="020B0503020204020204" charset="-122"/>
                <a:ea typeface="微软雅黑" panose="020B0503020204020204" charset="-122"/>
                <a:cs typeface="微软雅黑" panose="020B0503020204020204" charset="-122"/>
                <a:sym typeface="+mn-ea"/>
              </a:rPr>
              <a:t>提取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再用</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将</a:t>
            </a:r>
            <a:r>
              <a:rPr lang="en-US">
                <a:latin typeface="微软雅黑" panose="020B0503020204020204" charset="-122"/>
                <a:ea typeface="微软雅黑" panose="020B0503020204020204" charset="-122"/>
                <a:cs typeface="微软雅黑" panose="020B0503020204020204" charset="-122"/>
                <a:sym typeface="+mn-ea"/>
              </a:rPr>
              <a:t>HBr</a:t>
            </a:r>
            <a:r>
              <a:rPr lang="zh-CN">
                <a:latin typeface="微软雅黑" panose="020B0503020204020204" charset="-122"/>
                <a:ea typeface="微软雅黑" panose="020B0503020204020204" charset="-122"/>
                <a:cs typeface="微软雅黑" panose="020B0503020204020204" charset="-122"/>
                <a:sym typeface="+mn-ea"/>
              </a:rPr>
              <a:t>氧化得到产品溴。</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11"/>
          <a:stretch>
            <a:fillRect/>
          </a:stretch>
        </p:blipFill>
        <p:spPr>
          <a:xfrm>
            <a:off x="7018020" y="4262755"/>
            <a:ext cx="358140" cy="411480"/>
          </a:xfrm>
          <a:prstGeom prst="rect">
            <a:avLst/>
          </a:prstGeom>
          <a:noFill/>
          <a:ln w="9525">
            <a:noFill/>
          </a:ln>
        </p:spPr>
      </p:pic>
      <p:pic>
        <p:nvPicPr>
          <p:cNvPr id="10" name="图片 9"/>
          <p:cNvPicPr/>
          <p:nvPr>
            <p:custDataLst>
              <p:tags r:id="rId12"/>
            </p:custDataLst>
          </p:nvPr>
        </p:nvPicPr>
        <p:blipFill>
          <a:blip r:embed="rId11"/>
          <a:stretch>
            <a:fillRect/>
          </a:stretch>
        </p:blipFill>
        <p:spPr>
          <a:xfrm>
            <a:off x="10946130" y="5079365"/>
            <a:ext cx="358140" cy="4114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571500" y="955675"/>
            <a:ext cx="10626090" cy="466153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碘的提取</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(1)海带中碘元素的检验</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①实验步骤及证明方法</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②反应原理:</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(2)海带提碘</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①工艺流程</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②提取原理</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化学原理:</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物理原理:单质碘用苯或四氯化碳萃取,分液后用蒸馏法将碘与有机溶剂分离。</a:t>
            </a:r>
            <a:endParaRPr>
              <a:latin typeface="微软雅黑" panose="020B0503020204020204" charset="-122"/>
              <a:ea typeface="微软雅黑" panose="020B0503020204020204" charset="-122"/>
              <a:cs typeface="微软雅黑" panose="020B0503020204020204" charset="-122"/>
            </a:endParaRPr>
          </a:p>
        </p:txBody>
      </p:sp>
      <p:pic>
        <p:nvPicPr>
          <p:cNvPr id="147" name="image135.jpeg"/>
          <p:cNvPicPr>
            <a:picLocks noChangeAspect="1"/>
          </p:cNvPicPr>
          <p:nvPr>
            <p:custDataLst>
              <p:tags r:id="rId1"/>
            </p:custDataLst>
          </p:nvPr>
        </p:nvPicPr>
        <p:blipFill>
          <a:blip r:embed="rId2"/>
          <a:stretch>
            <a:fillRect/>
          </a:stretch>
        </p:blipFill>
        <p:spPr>
          <a:xfrm>
            <a:off x="3368675" y="1786890"/>
            <a:ext cx="4384675" cy="988060"/>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1965960" y="2774950"/>
            <a:ext cx="2882900" cy="317500"/>
          </a:xfrm>
          <a:prstGeom prst="rect">
            <a:avLst/>
          </a:prstGeom>
        </p:spPr>
      </p:pic>
      <p:pic>
        <p:nvPicPr>
          <p:cNvPr id="9" name="image137.jpeg"/>
          <p:cNvPicPr>
            <a:picLocks noChangeAspect="1"/>
          </p:cNvPicPr>
          <p:nvPr>
            <p:custDataLst>
              <p:tags r:id="rId5"/>
            </p:custDataLst>
          </p:nvPr>
        </p:nvPicPr>
        <p:blipFill>
          <a:blip r:embed="rId6"/>
          <a:stretch>
            <a:fillRect/>
          </a:stretch>
        </p:blipFill>
        <p:spPr>
          <a:xfrm>
            <a:off x="2250440" y="3528695"/>
            <a:ext cx="4516755" cy="1129030"/>
          </a:xfrm>
          <a:prstGeom prst="rect">
            <a:avLst/>
          </a:prstGeom>
        </p:spPr>
      </p:pic>
      <p:pic>
        <p:nvPicPr>
          <p:cNvPr id="11" name="图片 10"/>
          <p:cNvPicPr>
            <a:picLocks noChangeAspect="1"/>
          </p:cNvPicPr>
          <p:nvPr>
            <p:custDataLst>
              <p:tags r:id="rId7"/>
            </p:custDataLst>
          </p:nvPr>
        </p:nvPicPr>
        <p:blipFill>
          <a:blip r:embed="rId8"/>
          <a:stretch>
            <a:fillRect/>
          </a:stretch>
        </p:blipFill>
        <p:spPr>
          <a:xfrm>
            <a:off x="1721485" y="4843780"/>
            <a:ext cx="2165350" cy="260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3670" y="2793365"/>
            <a:ext cx="3934460" cy="763270"/>
          </a:xfrm>
          <a:prstGeom prst="rect">
            <a:avLst/>
          </a:prstGeom>
          <a:noFill/>
        </p:spPr>
        <p:txBody>
          <a:bodyPr wrap="square" rtlCol="0">
            <a:noAutofit/>
          </a:bodyPr>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目</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录</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p:txBody>
      </p:sp>
      <p:grpSp>
        <p:nvGrpSpPr>
          <p:cNvPr id="2" name="组合 1"/>
          <p:cNvGrpSpPr/>
          <p:nvPr/>
        </p:nvGrpSpPr>
        <p:grpSpPr>
          <a:xfrm>
            <a:off x="2839720" y="1316990"/>
            <a:ext cx="8653145" cy="720090"/>
            <a:chOff x="4472" y="2074"/>
            <a:chExt cx="13627" cy="1134"/>
          </a:xfrm>
        </p:grpSpPr>
        <p:sp>
          <p:nvSpPr>
            <p:cNvPr id="6" name="椭圆 5"/>
            <p:cNvSpPr/>
            <p:nvPr>
              <p:custDataLst>
                <p:tags r:id="rId1"/>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15" name="文本框 14"/>
            <p:cNvSpPr txBox="1"/>
            <p:nvPr>
              <p:custDataLst>
                <p:tags r:id="rId2"/>
              </p:custDataLst>
            </p:nvPr>
          </p:nvSpPr>
          <p:spPr>
            <a:xfrm>
              <a:off x="6052" y="2206"/>
              <a:ext cx="12047"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考点10　氯及其化合物</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custDataLst>
                <p:tags r:id="rId3"/>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01</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3" name="组合 2"/>
          <p:cNvGrpSpPr/>
          <p:nvPr/>
        </p:nvGrpSpPr>
        <p:grpSpPr>
          <a:xfrm>
            <a:off x="2839720" y="3181350"/>
            <a:ext cx="6597650" cy="720090"/>
            <a:chOff x="4472" y="4031"/>
            <a:chExt cx="10390" cy="1134"/>
          </a:xfrm>
        </p:grpSpPr>
        <p:sp>
          <p:nvSpPr>
            <p:cNvPr id="22" name="椭圆 21"/>
            <p:cNvSpPr/>
            <p:nvPr>
              <p:custDataLst>
                <p:tags r:id="rId4"/>
              </p:custDataLst>
            </p:nvPr>
          </p:nvSpPr>
          <p:spPr>
            <a:xfrm>
              <a:off x="4472" y="4031"/>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25" name="文本框 24"/>
            <p:cNvSpPr txBox="1"/>
            <p:nvPr>
              <p:custDataLst>
                <p:tags r:id="rId5"/>
              </p:custDataLst>
            </p:nvPr>
          </p:nvSpPr>
          <p:spPr>
            <a:xfrm>
              <a:off x="6052" y="4163"/>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考点12　硫及硫的氧化物</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37" name="文本框 36"/>
            <p:cNvSpPr txBox="1"/>
            <p:nvPr>
              <p:custDataLst>
                <p:tags r:id="rId6"/>
              </p:custDataLst>
            </p:nvPr>
          </p:nvSpPr>
          <p:spPr>
            <a:xfrm>
              <a:off x="4546" y="4152"/>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03</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4" name="组合 3"/>
          <p:cNvGrpSpPr/>
          <p:nvPr/>
        </p:nvGrpSpPr>
        <p:grpSpPr>
          <a:xfrm>
            <a:off x="2839720" y="4113530"/>
            <a:ext cx="6597650" cy="720090"/>
            <a:chOff x="4472" y="5988"/>
            <a:chExt cx="10390" cy="1134"/>
          </a:xfrm>
        </p:grpSpPr>
        <p:sp>
          <p:nvSpPr>
            <p:cNvPr id="38" name="椭圆 37"/>
            <p:cNvSpPr/>
            <p:nvPr>
              <p:custDataLst>
                <p:tags r:id="rId7"/>
              </p:custDataLst>
            </p:nvPr>
          </p:nvSpPr>
          <p:spPr>
            <a:xfrm>
              <a:off x="4472" y="5988"/>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39" name="文本框 38"/>
            <p:cNvSpPr txBox="1"/>
            <p:nvPr>
              <p:custDataLst>
                <p:tags r:id="rId8"/>
              </p:custDataLst>
            </p:nvPr>
          </p:nvSpPr>
          <p:spPr>
            <a:xfrm>
              <a:off x="6052" y="6120"/>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考点13　硫酸及其盐</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40" name="文本框 39"/>
            <p:cNvSpPr txBox="1"/>
            <p:nvPr>
              <p:custDataLst>
                <p:tags r:id="rId9"/>
              </p:custDataLst>
            </p:nvPr>
          </p:nvSpPr>
          <p:spPr>
            <a:xfrm>
              <a:off x="4546" y="6109"/>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04</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7" name="组合 6"/>
          <p:cNvGrpSpPr/>
          <p:nvPr/>
        </p:nvGrpSpPr>
        <p:grpSpPr>
          <a:xfrm>
            <a:off x="2839720" y="2249170"/>
            <a:ext cx="6597650" cy="720090"/>
            <a:chOff x="4472" y="2074"/>
            <a:chExt cx="10390" cy="1134"/>
          </a:xfrm>
        </p:grpSpPr>
        <p:sp>
          <p:nvSpPr>
            <p:cNvPr id="8" name="椭圆 7"/>
            <p:cNvSpPr/>
            <p:nvPr>
              <p:custDataLst>
                <p:tags r:id="rId10"/>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9" name="文本框 8"/>
            <p:cNvSpPr txBox="1"/>
            <p:nvPr>
              <p:custDataLst>
                <p:tags r:id="rId11"/>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考点11　卤素单质及其化合物</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custDataLst>
                <p:tags r:id="rId12"/>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02</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11" name="组合 10"/>
          <p:cNvGrpSpPr/>
          <p:nvPr/>
        </p:nvGrpSpPr>
        <p:grpSpPr>
          <a:xfrm>
            <a:off x="2839720" y="5045710"/>
            <a:ext cx="6597650" cy="720090"/>
            <a:chOff x="4472" y="2074"/>
            <a:chExt cx="10390" cy="1134"/>
          </a:xfrm>
        </p:grpSpPr>
        <p:sp>
          <p:nvSpPr>
            <p:cNvPr id="12" name="椭圆 11"/>
            <p:cNvSpPr/>
            <p:nvPr>
              <p:custDataLst>
                <p:tags r:id="rId13"/>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13" name="文本框 12"/>
            <p:cNvSpPr txBox="1"/>
            <p:nvPr>
              <p:custDataLst>
                <p:tags r:id="rId14"/>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考点14　臭氧和过氧化物</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custDataLst>
                <p:tags r:id="rId15"/>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05</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P47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42" name="文本框 141"/>
          <p:cNvSpPr txBox="1"/>
          <p:nvPr/>
        </p:nvSpPr>
        <p:spPr>
          <a:xfrm>
            <a:off x="580390" y="1348740"/>
            <a:ext cx="11201400" cy="922020"/>
          </a:xfrm>
          <a:prstGeom prst="rect">
            <a:avLst/>
          </a:prstGeom>
          <a:noFill/>
          <a:ln w="9525">
            <a:noFill/>
          </a:ln>
        </p:spPr>
        <p:txBody>
          <a:bodyPr wrap="square">
            <a:spAutoFit/>
          </a:bodyPr>
          <a:p>
            <a:pPr indent="0">
              <a:lnSpc>
                <a:spcPct val="150000"/>
              </a:lnSpc>
            </a:pPr>
            <a:r>
              <a:rPr b="0">
                <a:latin typeface="仿宋" panose="02010609060101010101" charset="-122"/>
                <a:ea typeface="仿宋" panose="02010609060101010101" charset="-122"/>
                <a:cs typeface="仿宋" panose="02010609060101010101" charset="-122"/>
              </a:rPr>
              <a:t> [全国甲2021·26节选]</a:t>
            </a:r>
            <a:r>
              <a:rPr b="0">
                <a:latin typeface="微软雅黑" panose="020B0503020204020204" charset="-122"/>
                <a:ea typeface="微软雅黑" panose="020B0503020204020204" charset="-122"/>
                <a:cs typeface="微软雅黑" panose="020B0503020204020204" charset="-122"/>
              </a:rPr>
              <a:t>碘(紫黑色固体,微溶于水)及其化合物广泛用于医药、染料等方面。回答下列问题:</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(1)I</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的一种制备方法如图所示:</a:t>
            </a:r>
            <a:endParaRPr b="0">
              <a:latin typeface="微软雅黑" panose="020B0503020204020204" charset="-122"/>
              <a:ea typeface="微软雅黑" panose="020B0503020204020204" charset="-122"/>
              <a:cs typeface="微软雅黑" panose="020B0503020204020204" charset="-122"/>
            </a:endParaRPr>
          </a:p>
        </p:txBody>
      </p:sp>
      <p:pic>
        <p:nvPicPr>
          <p:cNvPr id="152" name="image140.jpeg"/>
          <p:cNvPicPr>
            <a:picLocks noChangeAspect="1"/>
          </p:cNvPicPr>
          <p:nvPr>
            <p:custDataLst>
              <p:tags r:id="rId1"/>
            </p:custDataLst>
          </p:nvPr>
        </p:nvPicPr>
        <p:blipFill>
          <a:blip r:embed="rId2"/>
          <a:stretch>
            <a:fillRect/>
          </a:stretch>
        </p:blipFill>
        <p:spPr>
          <a:xfrm>
            <a:off x="4178935" y="1864360"/>
            <a:ext cx="4236085" cy="985520"/>
          </a:xfrm>
          <a:prstGeom prst="rect">
            <a:avLst/>
          </a:prstGeom>
        </p:spPr>
      </p:pic>
      <p:sp>
        <p:nvSpPr>
          <p:cNvPr id="151" name="文本框 150"/>
          <p:cNvSpPr txBox="1"/>
          <p:nvPr/>
        </p:nvSpPr>
        <p:spPr>
          <a:xfrm>
            <a:off x="580390" y="2853055"/>
            <a:ext cx="11092815" cy="383095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加入</a:t>
            </a:r>
            <a:r>
              <a:rPr lang="en-US" b="0">
                <a:latin typeface="微软雅黑" panose="020B0503020204020204" charset="-122"/>
                <a:ea typeface="微软雅黑" panose="020B0503020204020204" charset="-122"/>
                <a:cs typeface="微软雅黑" panose="020B0503020204020204" charset="-122"/>
              </a:rPr>
              <a:t>Fe</a:t>
            </a:r>
            <a:r>
              <a:rPr lang="zh-CN" b="0">
                <a:latin typeface="微软雅黑" panose="020B0503020204020204" charset="-122"/>
                <a:ea typeface="微软雅黑" panose="020B0503020204020204" charset="-122"/>
                <a:cs typeface="微软雅黑" panose="020B0503020204020204" charset="-122"/>
              </a:rPr>
              <a:t>粉进行转化反应的离子方程式为</a:t>
            </a:r>
            <a:r>
              <a:rPr lang="zh-CN"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生成的沉淀与硝酸反应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生成</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b="0" u="sng">
                <a:latin typeface="微软雅黑" panose="020B0503020204020204" charset="-122"/>
                <a:ea typeface="微软雅黑" panose="020B0503020204020204" charset="-122"/>
                <a:cs typeface="微软雅黑" panose="020B0503020204020204" charset="-122"/>
              </a:rPr>
              <a:t>　　　　</a:t>
            </a:r>
            <a:r>
              <a:rPr lang="en-US" alt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后可循环使用。</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通入</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的过程中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若氧化产物只有一种</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反应的化学方程式为</a:t>
            </a:r>
            <a:r>
              <a:rPr lang="zh-CN" b="0" u="sng">
                <a:latin typeface="微软雅黑" panose="020B0503020204020204" charset="-122"/>
                <a:ea typeface="微软雅黑" panose="020B0503020204020204" charset="-122"/>
                <a:cs typeface="微软雅黑" panose="020B0503020204020204" charset="-122"/>
              </a:rPr>
              <a:t>　　　</a:t>
            </a:r>
            <a:r>
              <a:rPr lang="en-US" altLang="zh-CN"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若反应物用量比</a:t>
            </a:r>
            <a:r>
              <a:rPr lang="en-US" altLang="zh-CN"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=1.5</a:t>
            </a:r>
            <a:r>
              <a:rPr lang="zh-CN">
                <a:latin typeface="微软雅黑" panose="020B0503020204020204" charset="-122"/>
                <a:ea typeface="微软雅黑" panose="020B0503020204020204" charset="-122"/>
                <a:cs typeface="微软雅黑" panose="020B0503020204020204" charset="-122"/>
                <a:sym typeface="+mn-ea"/>
              </a:rPr>
              <a:t>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氧化产物为</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当</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&gt;1.5</a:t>
            </a:r>
            <a:r>
              <a:rPr lang="zh-CN">
                <a:latin typeface="微软雅黑" panose="020B0503020204020204" charset="-122"/>
                <a:ea typeface="微软雅黑" panose="020B0503020204020204" charset="-122"/>
                <a:cs typeface="微软雅黑" panose="020B0503020204020204" charset="-122"/>
                <a:sym typeface="+mn-ea"/>
              </a:rPr>
              <a:t>后</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单质碘的收率会降低</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原因是</a:t>
            </a:r>
            <a:r>
              <a:rPr lang="en-US" u="sng">
                <a:latin typeface="微软雅黑" panose="020B0503020204020204" charset="-122"/>
                <a:ea typeface="微软雅黑" panose="020B0503020204020204" charset="-122"/>
                <a:cs typeface="微软雅黑" panose="020B0503020204020204" charset="-122"/>
                <a:sym typeface="+mn-ea"/>
              </a:rPr>
              <a:t>	</a:t>
            </a:r>
            <a:endParaRPr lang="en-US" u="sng">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u="sng">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以</a:t>
            </a:r>
            <a:r>
              <a:rPr lang="en-US">
                <a:latin typeface="微软雅黑" panose="020B0503020204020204" charset="-122"/>
                <a:ea typeface="微软雅黑" panose="020B0503020204020204" charset="-122"/>
                <a:cs typeface="微软雅黑" panose="020B0503020204020204" charset="-122"/>
                <a:sym typeface="+mn-ea"/>
              </a:rPr>
              <a:t>NaIO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为原料制备</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的方法是</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先向</a:t>
            </a:r>
            <a:r>
              <a:rPr lang="en-US">
                <a:latin typeface="微软雅黑" panose="020B0503020204020204" charset="-122"/>
                <a:ea typeface="微软雅黑" panose="020B0503020204020204" charset="-122"/>
                <a:cs typeface="微软雅黑" panose="020B0503020204020204" charset="-122"/>
                <a:sym typeface="+mn-ea"/>
              </a:rPr>
              <a:t>NaIO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溶液中加入计量的</a:t>
            </a:r>
            <a:r>
              <a:rPr lang="en-US">
                <a:latin typeface="微软雅黑" panose="020B0503020204020204" charset="-122"/>
                <a:ea typeface="微软雅黑" panose="020B0503020204020204" charset="-122"/>
                <a:cs typeface="微软雅黑" panose="020B0503020204020204" charset="-122"/>
                <a:sym typeface="+mn-ea"/>
              </a:rPr>
              <a:t>NaHSO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生成碘化物</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再向混合溶液中加入</a:t>
            </a:r>
            <a:r>
              <a:rPr lang="en-US">
                <a:latin typeface="微软雅黑" panose="020B0503020204020204" charset="-122"/>
                <a:ea typeface="微软雅黑" panose="020B0503020204020204" charset="-122"/>
                <a:cs typeface="微软雅黑" panose="020B0503020204020204" charset="-122"/>
                <a:sym typeface="+mn-ea"/>
              </a:rPr>
              <a:t>NaIO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溶液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反应得到</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。上述制备</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的总反应的离子方程式为</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3"/>
          <a:stretch>
            <a:fillRect/>
          </a:stretch>
        </p:blipFill>
        <p:spPr>
          <a:xfrm>
            <a:off x="2298065" y="4188460"/>
            <a:ext cx="471170" cy="417830"/>
          </a:xfrm>
          <a:prstGeom prst="rect">
            <a:avLst/>
          </a:prstGeom>
          <a:noFill/>
          <a:ln w="9525">
            <a:noFill/>
          </a:ln>
        </p:spPr>
      </p:pic>
      <p:pic>
        <p:nvPicPr>
          <p:cNvPr id="6" name="图片 5"/>
          <p:cNvPicPr/>
          <p:nvPr/>
        </p:nvPicPr>
        <p:blipFill>
          <a:blip r:embed="rId3"/>
          <a:stretch>
            <a:fillRect/>
          </a:stretch>
        </p:blipFill>
        <p:spPr>
          <a:xfrm>
            <a:off x="6061710" y="4189095"/>
            <a:ext cx="471170" cy="417195"/>
          </a:xfrm>
          <a:prstGeom prst="rect">
            <a:avLst/>
          </a:prstGeom>
          <a:noFill/>
          <a:ln w="9525">
            <a:noFill/>
          </a:ln>
        </p:spPr>
      </p:pic>
      <p:pic>
        <p:nvPicPr>
          <p:cNvPr id="7" name="图片 6"/>
          <p:cNvPicPr>
            <a:picLocks noChangeAspect="1"/>
          </p:cNvPicPr>
          <p:nvPr/>
        </p:nvPicPr>
        <p:blipFill>
          <a:blip r:embed="rId4"/>
          <a:stretch>
            <a:fillRect/>
          </a:stretch>
        </p:blipFill>
        <p:spPr>
          <a:xfrm>
            <a:off x="4899025" y="2990850"/>
            <a:ext cx="3028950" cy="292100"/>
          </a:xfrm>
          <a:prstGeom prst="rect">
            <a:avLst/>
          </a:prstGeom>
        </p:spPr>
      </p:pic>
      <p:sp>
        <p:nvSpPr>
          <p:cNvPr id="8" name="文本框 7"/>
          <p:cNvSpPr txBox="1"/>
          <p:nvPr/>
        </p:nvSpPr>
        <p:spPr>
          <a:xfrm>
            <a:off x="1407795" y="3282950"/>
            <a:ext cx="104838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AgNO</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3</a:t>
            </a:r>
            <a:endParaRPr lang="en-US" altLang="en-US" b="0" baseline="-25000">
              <a:solidFill>
                <a:srgbClr val="FF0000"/>
              </a:solidFill>
              <a:latin typeface="微软雅黑" panose="020B0503020204020204" charset="-122"/>
              <a:ea typeface="微软雅黑" panose="020B0503020204020204" charset="-122"/>
              <a:cs typeface="Times New Roman" panose="02020603050405020304" charset="0"/>
            </a:endParaRPr>
          </a:p>
        </p:txBody>
      </p:sp>
      <p:pic>
        <p:nvPicPr>
          <p:cNvPr id="10" name="图片 9"/>
          <p:cNvPicPr>
            <a:picLocks noChangeAspect="1"/>
          </p:cNvPicPr>
          <p:nvPr/>
        </p:nvPicPr>
        <p:blipFill>
          <a:blip r:embed="rId5"/>
          <a:stretch>
            <a:fillRect/>
          </a:stretch>
        </p:blipFill>
        <p:spPr>
          <a:xfrm>
            <a:off x="7529195" y="3742690"/>
            <a:ext cx="2235200" cy="323850"/>
          </a:xfrm>
          <a:prstGeom prst="rect">
            <a:avLst/>
          </a:prstGeom>
        </p:spPr>
      </p:pic>
      <p:sp>
        <p:nvSpPr>
          <p:cNvPr id="13" name="文本框 12"/>
          <p:cNvSpPr txBox="1"/>
          <p:nvPr/>
        </p:nvSpPr>
        <p:spPr>
          <a:xfrm>
            <a:off x="4719320" y="4066540"/>
            <a:ext cx="134239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微软雅黑" panose="020B0503020204020204" charset="-122"/>
              </a:rPr>
              <a:t>I</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b="0">
                <a:solidFill>
                  <a:srgbClr val="FF0000"/>
                </a:solidFill>
                <a:latin typeface="微软雅黑" panose="020B0503020204020204" charset="-122"/>
                <a:ea typeface="微软雅黑" panose="020B0503020204020204" charset="-122"/>
                <a:cs typeface="微软雅黑" panose="020B0503020204020204" charset="-122"/>
              </a:rPr>
              <a:t>、</a:t>
            </a:r>
            <a:r>
              <a:rPr lang="en-US" b="0">
                <a:solidFill>
                  <a:srgbClr val="FF0000"/>
                </a:solidFill>
                <a:latin typeface="微软雅黑" panose="020B0503020204020204" charset="-122"/>
                <a:ea typeface="微软雅黑" panose="020B0503020204020204" charset="-122"/>
                <a:cs typeface="微软雅黑" panose="020B0503020204020204" charset="-122"/>
              </a:rPr>
              <a:t>FeCl</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3</a:t>
            </a:r>
            <a:endParaRPr lang="en-US" altLang="en-US" b="0" baseline="-25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894840" y="4587240"/>
            <a:ext cx="5080000" cy="368300"/>
          </a:xfrm>
          <a:prstGeom prst="rect">
            <a:avLst/>
          </a:prstGeom>
          <a:noFill/>
          <a:ln w="9525">
            <a:noFill/>
          </a:ln>
        </p:spPr>
        <p:txBody>
          <a:bodyPr>
            <a:spAutoFit/>
          </a:bodyPr>
          <a:p>
            <a:pPr indent="0"/>
            <a:r>
              <a:rPr lang="en-US" b="0">
                <a:solidFill>
                  <a:srgbClr val="FF0000"/>
                </a:solidFill>
                <a:latin typeface="微软雅黑" panose="020B0503020204020204" charset="-122"/>
                <a:ea typeface="微软雅黑" panose="020B0503020204020204" charset="-122"/>
                <a:cs typeface="微软雅黑" panose="020B0503020204020204" charset="-122"/>
              </a:rPr>
              <a:t>I</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b="0">
                <a:solidFill>
                  <a:srgbClr val="FF0000"/>
                </a:solidFill>
                <a:latin typeface="微软雅黑" panose="020B0503020204020204" charset="-122"/>
                <a:ea typeface="微软雅黑" panose="020B0503020204020204" charset="-122"/>
                <a:cs typeface="微软雅黑" panose="020B0503020204020204" charset="-122"/>
              </a:rPr>
              <a:t>被进一步氧化</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17" name="图片 16"/>
          <p:cNvPicPr>
            <a:picLocks noChangeAspect="1"/>
          </p:cNvPicPr>
          <p:nvPr/>
        </p:nvPicPr>
        <p:blipFill>
          <a:blip r:embed="rId6"/>
          <a:stretch>
            <a:fillRect/>
          </a:stretch>
        </p:blipFill>
        <p:spPr>
          <a:xfrm>
            <a:off x="6974840" y="5431790"/>
            <a:ext cx="3765550" cy="292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8" grpId="0"/>
      <p:bldP spid="13"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P47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66" name="文本框 165"/>
          <p:cNvSpPr txBox="1"/>
          <p:nvPr/>
        </p:nvSpPr>
        <p:spPr>
          <a:xfrm>
            <a:off x="487680" y="9691370"/>
            <a:ext cx="1099566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Times New Roman" panose="02020603050405020304" charset="0"/>
              </a:rPr>
              <a:t>+5HS</a:t>
            </a:r>
            <a:endParaRPr lang="en-US" altLang="en-US" b="0">
              <a:latin typeface="微软雅黑" panose="020B0503020204020204" charset="-122"/>
              <a:ea typeface="微软雅黑" panose="020B0503020204020204" charset="-122"/>
              <a:cs typeface="Times New Roman" panose="02020603050405020304" charset="0"/>
            </a:endParaRPr>
          </a:p>
        </p:txBody>
      </p:sp>
      <p:pic>
        <p:nvPicPr>
          <p:cNvPr id="23" name="图片 22"/>
          <p:cNvPicPr/>
          <p:nvPr/>
        </p:nvPicPr>
        <p:blipFill>
          <a:blip r:embed="rId1"/>
          <a:stretch>
            <a:fillRect/>
          </a:stretch>
        </p:blipFill>
        <p:spPr>
          <a:xfrm>
            <a:off x="3374390" y="10059670"/>
            <a:ext cx="247015" cy="107950"/>
          </a:xfrm>
          <a:prstGeom prst="rect">
            <a:avLst/>
          </a:prstGeom>
          <a:noFill/>
          <a:ln w="9525">
            <a:noFill/>
          </a:ln>
        </p:spPr>
      </p:pic>
      <p:pic>
        <p:nvPicPr>
          <p:cNvPr id="167" name="图片 166"/>
          <p:cNvPicPr/>
          <p:nvPr/>
        </p:nvPicPr>
        <p:blipFill>
          <a:blip r:embed="rId2"/>
          <a:stretch>
            <a:fillRect/>
          </a:stretch>
        </p:blipFill>
        <p:spPr>
          <a:xfrm>
            <a:off x="3329940" y="10167620"/>
            <a:ext cx="412115" cy="120650"/>
          </a:xfrm>
          <a:prstGeom prst="rect">
            <a:avLst/>
          </a:prstGeom>
          <a:noFill/>
          <a:ln w="9525">
            <a:noFill/>
          </a:ln>
        </p:spPr>
      </p:pic>
      <p:sp>
        <p:nvSpPr>
          <p:cNvPr id="168" name="文本框 167"/>
          <p:cNvSpPr txBox="1"/>
          <p:nvPr/>
        </p:nvSpPr>
        <p:spPr>
          <a:xfrm>
            <a:off x="487680" y="10288270"/>
            <a:ext cx="1099566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Times New Roman" panose="02020603050405020304" charset="0"/>
              </a:rPr>
              <a:t>I</a:t>
            </a:r>
            <a:r>
              <a:rPr lang="en-US" b="0" baseline="-25000">
                <a:latin typeface="微软雅黑" panose="020B0503020204020204" charset="-122"/>
                <a:ea typeface="微软雅黑" panose="020B0503020204020204" charset="-122"/>
                <a:cs typeface="Times New Roman" panose="02020603050405020304" charset="0"/>
              </a:rPr>
              <a:t>2</a:t>
            </a:r>
            <a:r>
              <a:rPr lang="en-US" b="0">
                <a:latin typeface="微软雅黑" panose="020B0503020204020204" charset="-122"/>
                <a:ea typeface="微软雅黑" panose="020B0503020204020204" charset="-122"/>
                <a:cs typeface="Times New Roman" panose="02020603050405020304" charset="0"/>
              </a:rPr>
              <a:t>+5S</a:t>
            </a:r>
            <a:endParaRPr lang="en-US" altLang="en-US" b="0">
              <a:latin typeface="微软雅黑" panose="020B0503020204020204" charset="-122"/>
              <a:ea typeface="微软雅黑" panose="020B0503020204020204" charset="-122"/>
              <a:cs typeface="Times New Roman" panose="02020603050405020304" charset="0"/>
            </a:endParaRPr>
          </a:p>
        </p:txBody>
      </p:sp>
      <p:pic>
        <p:nvPicPr>
          <p:cNvPr id="24" name="图片 23"/>
          <p:cNvPicPr/>
          <p:nvPr/>
        </p:nvPicPr>
        <p:blipFill>
          <a:blip r:embed="rId3"/>
          <a:stretch>
            <a:fillRect/>
          </a:stretch>
        </p:blipFill>
        <p:spPr>
          <a:xfrm>
            <a:off x="3355975" y="10656570"/>
            <a:ext cx="315595" cy="114300"/>
          </a:xfrm>
          <a:prstGeom prst="rect">
            <a:avLst/>
          </a:prstGeom>
          <a:noFill/>
          <a:ln w="9525">
            <a:noFill/>
          </a:ln>
        </p:spPr>
      </p:pic>
      <p:sp>
        <p:nvSpPr>
          <p:cNvPr id="169" name="文本框 168"/>
          <p:cNvSpPr txBox="1"/>
          <p:nvPr/>
        </p:nvSpPr>
        <p:spPr>
          <a:xfrm>
            <a:off x="487680" y="10770870"/>
            <a:ext cx="1099566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O+3H</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grpSp>
        <p:nvGrpSpPr>
          <p:cNvPr id="36" name="组合 35"/>
          <p:cNvGrpSpPr/>
          <p:nvPr/>
        </p:nvGrpSpPr>
        <p:grpSpPr>
          <a:xfrm>
            <a:off x="487680" y="889635"/>
            <a:ext cx="11303635" cy="4660900"/>
            <a:chOff x="768" y="1401"/>
            <a:chExt cx="17801" cy="7340"/>
          </a:xfrm>
        </p:grpSpPr>
        <p:sp>
          <p:nvSpPr>
            <p:cNvPr id="153" name="文本框 152"/>
            <p:cNvSpPr txBox="1"/>
            <p:nvPr>
              <p:custDataLst>
                <p:tags r:id="rId4"/>
              </p:custDataLst>
            </p:nvPr>
          </p:nvSpPr>
          <p:spPr>
            <a:xfrm>
              <a:off x="768" y="1401"/>
              <a:ext cx="17316" cy="7341"/>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(1)①</a:t>
              </a:r>
              <a:r>
                <a:rPr lang="zh-CN" b="0">
                  <a:latin typeface="微软雅黑" panose="020B0503020204020204" charset="-122"/>
                  <a:ea typeface="微软雅黑" panose="020B0503020204020204" charset="-122"/>
                  <a:cs typeface="微软雅黑" panose="020B0503020204020204" charset="-122"/>
                </a:rPr>
                <a:t>含</a:t>
              </a:r>
              <a:r>
                <a:rPr lang="en-US" b="0">
                  <a:latin typeface="微软雅黑" panose="020B0503020204020204" charset="-122"/>
                  <a:ea typeface="微软雅黑" panose="020B0503020204020204" charset="-122"/>
                  <a:cs typeface="微软雅黑" panose="020B0503020204020204" charset="-122"/>
                </a:rPr>
                <a:t>I</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海水经富集后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得到</a:t>
              </a:r>
              <a:r>
                <a:rPr lang="en-US" b="0">
                  <a:latin typeface="微软雅黑" panose="020B0503020204020204" charset="-122"/>
                  <a:ea typeface="微软雅黑" panose="020B0503020204020204" charset="-122"/>
                  <a:cs typeface="微软雅黑" panose="020B0503020204020204" charset="-122"/>
                </a:rPr>
                <a:t>AgI</a:t>
              </a:r>
              <a:r>
                <a:rPr lang="zh-CN" b="0">
                  <a:latin typeface="微软雅黑" panose="020B0503020204020204" charset="-122"/>
                  <a:ea typeface="微软雅黑" panose="020B0503020204020204" charset="-122"/>
                  <a:cs typeface="微软雅黑" panose="020B0503020204020204" charset="-122"/>
                </a:rPr>
                <a:t>悬浊液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加入铁粉后</a:t>
              </a:r>
              <a:r>
                <a:rPr lang="en-US" b="0">
                  <a:latin typeface="微软雅黑" panose="020B0503020204020204" charset="-122"/>
                  <a:ea typeface="微软雅黑" panose="020B0503020204020204" charset="-122"/>
                  <a:cs typeface="微软雅黑" panose="020B0503020204020204" charset="-122"/>
                </a:rPr>
                <a:t>,Fe</a:t>
              </a:r>
              <a:r>
                <a:rPr lang="zh-CN" b="0">
                  <a:latin typeface="微软雅黑" panose="020B0503020204020204" charset="-122"/>
                  <a:ea typeface="微软雅黑" panose="020B0503020204020204" charset="-122"/>
                  <a:cs typeface="微软雅黑" panose="020B0503020204020204" charset="-122"/>
                </a:rPr>
                <a:t>与悬浊液中的</a:t>
              </a:r>
              <a:r>
                <a:rPr lang="en-US" b="0">
                  <a:latin typeface="微软雅黑" panose="020B0503020204020204" charset="-122"/>
                  <a:ea typeface="微软雅黑" panose="020B0503020204020204" charset="-122"/>
                  <a:cs typeface="微软雅黑" panose="020B0503020204020204" charset="-122"/>
                </a:rPr>
                <a:t>Ag</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发生氧化还原反应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生成</a:t>
              </a:r>
              <a:r>
                <a:rPr lang="en-US" b="0">
                  <a:latin typeface="微软雅黑" panose="020B0503020204020204" charset="-122"/>
                  <a:ea typeface="微软雅黑" panose="020B0503020204020204" charset="-122"/>
                  <a:cs typeface="微软雅黑" panose="020B0503020204020204" charset="-122"/>
                </a:rPr>
                <a:t>Ag</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FeI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反应的离子方程式为</a:t>
              </a:r>
              <a:r>
                <a:rPr lang="en-US" b="0">
                  <a:latin typeface="微软雅黑" panose="020B0503020204020204" charset="-122"/>
                  <a:ea typeface="微软雅黑" panose="020B0503020204020204" charset="-122"/>
                  <a:cs typeface="微软雅黑" panose="020B0503020204020204" charset="-122"/>
                </a:rPr>
                <a:t>2AgI+Fe       </a:t>
              </a:r>
              <a:r>
                <a:rPr lang="en-US">
                  <a:latin typeface="微软雅黑" panose="020B0503020204020204" charset="-122"/>
                  <a:ea typeface="微软雅黑" panose="020B0503020204020204" charset="-122"/>
                  <a:cs typeface="微软雅黑" panose="020B0503020204020204" charset="-122"/>
                  <a:sym typeface="+mn-ea"/>
                </a:rPr>
                <a:t>2Ag+Fe</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+2I</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生成的</a:t>
              </a:r>
              <a:r>
                <a:rPr lang="en-US">
                  <a:latin typeface="微软雅黑" panose="020B0503020204020204" charset="-122"/>
                  <a:ea typeface="微软雅黑" panose="020B0503020204020204" charset="-122"/>
                  <a:cs typeface="微软雅黑" panose="020B0503020204020204" charset="-122"/>
                  <a:sym typeface="+mn-ea"/>
                </a:rPr>
                <a:t>Ag</a:t>
              </a:r>
              <a:r>
                <a:rPr lang="zh-CN">
                  <a:latin typeface="微软雅黑" panose="020B0503020204020204" charset="-122"/>
                  <a:ea typeface="微软雅黑" panose="020B0503020204020204" charset="-122"/>
                  <a:cs typeface="微软雅黑" panose="020B0503020204020204" charset="-122"/>
                  <a:sym typeface="+mn-ea"/>
                </a:rPr>
                <a:t>再与</a:t>
              </a:r>
              <a:r>
                <a:rPr lang="en-US">
                  <a:latin typeface="微软雅黑" panose="020B0503020204020204" charset="-122"/>
                  <a:ea typeface="微软雅黑" panose="020B0503020204020204" charset="-122"/>
                  <a:cs typeface="微软雅黑" panose="020B0503020204020204" charset="-122"/>
                  <a:sym typeface="+mn-ea"/>
                </a:rPr>
                <a:t>HNO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反应生成</a:t>
              </a:r>
              <a:r>
                <a:rPr lang="en-US">
                  <a:latin typeface="微软雅黑" panose="020B0503020204020204" charset="-122"/>
                  <a:ea typeface="微软雅黑" panose="020B0503020204020204" charset="-122"/>
                  <a:cs typeface="微软雅黑" panose="020B0503020204020204" charset="-122"/>
                  <a:sym typeface="+mn-ea"/>
                </a:rPr>
                <a:t>AgNO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,AgNO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可返回富集工序循环使用。</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转化反应后的滤液中含有</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I</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还原性</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&lt;I</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通入</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后</a:t>
              </a:r>
              <a:r>
                <a:rPr lang="en-US">
                  <a:latin typeface="微软雅黑" panose="020B0503020204020204" charset="-122"/>
                  <a:ea typeface="微软雅黑" panose="020B0503020204020204" charset="-122"/>
                  <a:cs typeface="微软雅黑" panose="020B0503020204020204" charset="-122"/>
                  <a:sym typeface="+mn-ea"/>
                </a:rPr>
                <a:t>,I</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先被氧化生成</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则氧化产物只有一种的化学方程式为</a:t>
              </a:r>
              <a:r>
                <a:rPr lang="en-US">
                  <a:latin typeface="微软雅黑" panose="020B0503020204020204" charset="-122"/>
                  <a:ea typeface="微软雅黑" panose="020B0503020204020204" charset="-122"/>
                  <a:cs typeface="微软雅黑" panose="020B0503020204020204" charset="-122"/>
                  <a:sym typeface="+mn-ea"/>
                </a:rPr>
                <a:t>FeI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+FeCl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当</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=1.5</a:t>
              </a:r>
              <a:r>
                <a:rPr lang="zh-CN">
                  <a:latin typeface="微软雅黑" panose="020B0503020204020204" charset="-122"/>
                  <a:ea typeface="微软雅黑" panose="020B0503020204020204" charset="-122"/>
                  <a:cs typeface="微软雅黑" panose="020B0503020204020204" charset="-122"/>
                  <a:sym typeface="+mn-ea"/>
                </a:rPr>
                <a:t>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刚好发生反应</a:t>
              </a:r>
              <a:r>
                <a:rPr lang="en-US">
                  <a:latin typeface="微软雅黑" panose="020B0503020204020204" charset="-122"/>
                  <a:ea typeface="微软雅黑" panose="020B0503020204020204" charset="-122"/>
                  <a:cs typeface="微软雅黑" panose="020B0503020204020204" charset="-122"/>
                  <a:sym typeface="+mn-ea"/>
                </a:rPr>
                <a:t>2FeI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+3Cl</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2I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+2FeCl</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故氧化产物为</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FeCl</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当</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&gt;1.5</a:t>
              </a:r>
              <a:r>
                <a:rPr lang="zh-CN">
                  <a:latin typeface="微软雅黑" panose="020B0503020204020204" charset="-122"/>
                  <a:ea typeface="微软雅黑" panose="020B0503020204020204" charset="-122"/>
                  <a:cs typeface="微软雅黑" panose="020B0503020204020204" charset="-122"/>
                  <a:sym typeface="+mn-ea"/>
                </a:rPr>
                <a:t>后</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过量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可将</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进一步氧化生成</a:t>
              </a:r>
              <a:r>
                <a:rPr lang="en-US">
                  <a:latin typeface="微软雅黑" panose="020B0503020204020204" charset="-122"/>
                  <a:ea typeface="微软雅黑" panose="020B0503020204020204" charset="-122"/>
                  <a:cs typeface="微软雅黑" panose="020B0503020204020204" charset="-122"/>
                  <a:sym typeface="+mn-ea"/>
                </a:rPr>
                <a:t>I     ,</a:t>
              </a:r>
              <a:r>
                <a:rPr lang="zh-CN">
                  <a:latin typeface="微软雅黑" panose="020B0503020204020204" charset="-122"/>
                  <a:ea typeface="微软雅黑" panose="020B0503020204020204" charset="-122"/>
                  <a:cs typeface="微软雅黑" panose="020B0503020204020204" charset="-122"/>
                  <a:sym typeface="+mn-ea"/>
                </a:rPr>
                <a:t>导致单质碘的收率降低。</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由题述方法可知</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第一步为</a:t>
              </a:r>
              <a:r>
                <a:rPr lang="en-US">
                  <a:latin typeface="微软雅黑" panose="020B0503020204020204" charset="-122"/>
                  <a:ea typeface="微软雅黑" panose="020B0503020204020204" charset="-122"/>
                  <a:cs typeface="微软雅黑" panose="020B0503020204020204" charset="-122"/>
                  <a:sym typeface="+mn-ea"/>
                </a:rPr>
                <a:t>NaIO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NaHSO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发生氧化还原反应生成</a:t>
              </a:r>
              <a:r>
                <a:rPr lang="en-US">
                  <a:latin typeface="微软雅黑" panose="020B0503020204020204" charset="-122"/>
                  <a:ea typeface="微软雅黑" panose="020B0503020204020204" charset="-122"/>
                  <a:cs typeface="微软雅黑" panose="020B0503020204020204" charset="-122"/>
                  <a:sym typeface="+mn-ea"/>
                </a:rPr>
                <a:t>NaI</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根据得失电子守恒和电荷守恒得反应</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再加入</a:t>
              </a:r>
              <a:r>
                <a:rPr lang="en-US">
                  <a:latin typeface="微软雅黑" panose="020B0503020204020204" charset="-122"/>
                  <a:ea typeface="微软雅黑" panose="020B0503020204020204" charset="-122"/>
                  <a:cs typeface="微软雅黑" panose="020B0503020204020204" charset="-122"/>
                  <a:sym typeface="+mn-ea"/>
                </a:rPr>
                <a:t>NaIO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后得到</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发生反应</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根据上述两个离子方程式可得总反应的离子方程式</a:t>
              </a:r>
              <a:r>
                <a:rPr lang="en-US">
                  <a:latin typeface="微软雅黑" panose="020B0503020204020204" charset="-122"/>
                  <a:ea typeface="微软雅黑" panose="020B0503020204020204" charset="-122"/>
                  <a:cs typeface="微软雅黑" panose="020B0503020204020204" charset="-122"/>
                  <a:sym typeface="+mn-ea"/>
                </a:rPr>
                <a:t>:                                                         </a:t>
              </a:r>
              <a:r>
                <a:rPr lang="zh-CN" alt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6761" y="2294"/>
              <a:ext cx="649" cy="524"/>
            </a:xfrm>
            <a:prstGeom prst="rect">
              <a:avLst/>
            </a:prstGeom>
            <a:noFill/>
            <a:ln w="9525">
              <a:noFill/>
            </a:ln>
          </p:spPr>
        </p:pic>
        <p:pic>
          <p:nvPicPr>
            <p:cNvPr id="9" name="图片 8"/>
            <p:cNvPicPr/>
            <p:nvPr/>
          </p:nvPicPr>
          <p:blipFill>
            <a:blip r:embed="rId5"/>
            <a:stretch>
              <a:fillRect/>
            </a:stretch>
          </p:blipFill>
          <p:spPr>
            <a:xfrm>
              <a:off x="10054" y="3583"/>
              <a:ext cx="735" cy="579"/>
            </a:xfrm>
            <a:prstGeom prst="rect">
              <a:avLst/>
            </a:prstGeom>
            <a:noFill/>
            <a:ln w="9525">
              <a:noFill/>
            </a:ln>
          </p:spPr>
        </p:pic>
        <p:pic>
          <p:nvPicPr>
            <p:cNvPr id="25" name="图片 24"/>
            <p:cNvPicPr/>
            <p:nvPr>
              <p:custDataLst>
                <p:tags r:id="rId6"/>
              </p:custDataLst>
            </p:nvPr>
          </p:nvPicPr>
          <p:blipFill>
            <a:blip r:embed="rId2"/>
            <a:stretch>
              <a:fillRect/>
            </a:stretch>
          </p:blipFill>
          <p:spPr>
            <a:xfrm>
              <a:off x="7410" y="3511"/>
              <a:ext cx="649" cy="524"/>
            </a:xfrm>
            <a:prstGeom prst="rect">
              <a:avLst/>
            </a:prstGeom>
            <a:noFill/>
            <a:ln w="9525">
              <a:noFill/>
            </a:ln>
          </p:spPr>
        </p:pic>
        <p:pic>
          <p:nvPicPr>
            <p:cNvPr id="26" name="图片 25"/>
            <p:cNvPicPr/>
            <p:nvPr>
              <p:custDataLst>
                <p:tags r:id="rId7"/>
              </p:custDataLst>
            </p:nvPr>
          </p:nvPicPr>
          <p:blipFill>
            <a:blip r:embed="rId2"/>
            <a:stretch>
              <a:fillRect/>
            </a:stretch>
          </p:blipFill>
          <p:spPr>
            <a:xfrm>
              <a:off x="16160" y="3511"/>
              <a:ext cx="649" cy="524"/>
            </a:xfrm>
            <a:prstGeom prst="rect">
              <a:avLst/>
            </a:prstGeom>
            <a:noFill/>
            <a:ln w="9525">
              <a:noFill/>
            </a:ln>
          </p:spPr>
        </p:pic>
        <p:pic>
          <p:nvPicPr>
            <p:cNvPr id="27" name="图片 26"/>
            <p:cNvPicPr/>
            <p:nvPr>
              <p:custDataLst>
                <p:tags r:id="rId8"/>
              </p:custDataLst>
            </p:nvPr>
          </p:nvPicPr>
          <p:blipFill>
            <a:blip r:embed="rId5"/>
            <a:stretch>
              <a:fillRect/>
            </a:stretch>
          </p:blipFill>
          <p:spPr>
            <a:xfrm>
              <a:off x="7003" y="4162"/>
              <a:ext cx="735" cy="579"/>
            </a:xfrm>
            <a:prstGeom prst="rect">
              <a:avLst/>
            </a:prstGeom>
            <a:noFill/>
            <a:ln w="9525">
              <a:noFill/>
            </a:ln>
          </p:spPr>
        </p:pic>
        <p:pic>
          <p:nvPicPr>
            <p:cNvPr id="28" name="图片 27"/>
            <p:cNvPicPr/>
            <p:nvPr>
              <p:custDataLst>
                <p:tags r:id="rId9"/>
              </p:custDataLst>
            </p:nvPr>
          </p:nvPicPr>
          <p:blipFill>
            <a:blip r:embed="rId1"/>
            <a:stretch>
              <a:fillRect/>
            </a:stretch>
          </p:blipFill>
          <p:spPr>
            <a:xfrm>
              <a:off x="13929" y="4200"/>
              <a:ext cx="532" cy="503"/>
            </a:xfrm>
            <a:prstGeom prst="rect">
              <a:avLst/>
            </a:prstGeom>
            <a:noFill/>
            <a:ln w="9525">
              <a:noFill/>
            </a:ln>
          </p:spPr>
        </p:pic>
        <p:grpSp>
          <p:nvGrpSpPr>
            <p:cNvPr id="32" name="组合 31"/>
            <p:cNvGrpSpPr/>
            <p:nvPr/>
          </p:nvGrpSpPr>
          <p:grpSpPr>
            <a:xfrm>
              <a:off x="3237" y="6254"/>
              <a:ext cx="5299" cy="460"/>
              <a:chOff x="3237" y="6254"/>
              <a:chExt cx="5299" cy="460"/>
            </a:xfrm>
          </p:grpSpPr>
          <p:pic>
            <p:nvPicPr>
              <p:cNvPr id="29" name="图片 28"/>
              <p:cNvPicPr>
                <a:picLocks noChangeAspect="1"/>
              </p:cNvPicPr>
              <p:nvPr>
                <p:custDataLst>
                  <p:tags r:id="rId10"/>
                </p:custDataLst>
              </p:nvPr>
            </p:nvPicPr>
            <p:blipFill>
              <a:blip r:embed="rId11"/>
              <a:stretch>
                <a:fillRect/>
              </a:stretch>
            </p:blipFill>
            <p:spPr>
              <a:xfrm>
                <a:off x="3237" y="6254"/>
                <a:ext cx="2830" cy="460"/>
              </a:xfrm>
              <a:prstGeom prst="rect">
                <a:avLst/>
              </a:prstGeom>
            </p:spPr>
          </p:pic>
          <p:pic>
            <p:nvPicPr>
              <p:cNvPr id="30" name="图片 29"/>
              <p:cNvPicPr>
                <a:picLocks noChangeAspect="1"/>
              </p:cNvPicPr>
              <p:nvPr>
                <p:custDataLst>
                  <p:tags r:id="rId12"/>
                </p:custDataLst>
              </p:nvPr>
            </p:nvPicPr>
            <p:blipFill>
              <a:blip r:embed="rId13"/>
              <a:stretch>
                <a:fillRect/>
              </a:stretch>
            </p:blipFill>
            <p:spPr>
              <a:xfrm>
                <a:off x="6206" y="6254"/>
                <a:ext cx="2330" cy="440"/>
              </a:xfrm>
              <a:prstGeom prst="rect">
                <a:avLst/>
              </a:prstGeom>
            </p:spPr>
          </p:pic>
        </p:grpSp>
        <p:pic>
          <p:nvPicPr>
            <p:cNvPr id="33" name="图片 32"/>
            <p:cNvPicPr>
              <a:picLocks noChangeAspect="1"/>
            </p:cNvPicPr>
            <p:nvPr>
              <p:custDataLst>
                <p:tags r:id="rId14"/>
              </p:custDataLst>
            </p:nvPr>
          </p:nvPicPr>
          <p:blipFill>
            <a:blip r:embed="rId15"/>
            <a:stretch>
              <a:fillRect/>
            </a:stretch>
          </p:blipFill>
          <p:spPr>
            <a:xfrm>
              <a:off x="13929" y="6220"/>
              <a:ext cx="4640" cy="450"/>
            </a:xfrm>
            <a:prstGeom prst="rect">
              <a:avLst/>
            </a:prstGeom>
          </p:spPr>
        </p:pic>
        <p:pic>
          <p:nvPicPr>
            <p:cNvPr id="35" name="图片 34"/>
            <p:cNvPicPr>
              <a:picLocks noChangeAspect="1"/>
            </p:cNvPicPr>
            <p:nvPr>
              <p:custDataLst>
                <p:tags r:id="rId16"/>
              </p:custDataLst>
            </p:nvPr>
          </p:nvPicPr>
          <p:blipFill>
            <a:blip r:embed="rId17"/>
            <a:stretch>
              <a:fillRect/>
            </a:stretch>
          </p:blipFill>
          <p:spPr>
            <a:xfrm>
              <a:off x="9191" y="6899"/>
              <a:ext cx="5930" cy="46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876935"/>
            <a:ext cx="8304530" cy="488950"/>
          </a:xfrm>
          <a:prstGeom prst="rect">
            <a:avLst/>
          </a:prstGeom>
          <a:noFill/>
          <a:ln w="9525">
            <a:noFill/>
          </a:ln>
        </p:spPr>
        <p:txBody>
          <a:bodyPr wrap="square">
            <a:noAutofit/>
          </a:bodyPr>
          <a:p>
            <a:pPr indent="0"/>
            <a:r>
              <a:rPr sz="2000" b="1">
                <a:latin typeface="微软雅黑" panose="020B0503020204020204" charset="-122"/>
                <a:ea typeface="微软雅黑" panose="020B0503020204020204" charset="-122"/>
                <a:cs typeface="微软雅黑" panose="020B0503020204020204" charset="-122"/>
              </a:rPr>
              <a:t>考法3　卤素离子的检验</a:t>
            </a:r>
            <a:endParaRPr sz="2000" b="1">
              <a:latin typeface="微软雅黑" panose="020B0503020204020204" charset="-122"/>
              <a:ea typeface="微软雅黑" panose="020B0503020204020204" charset="-122"/>
              <a:cs typeface="微软雅黑" panose="020B0503020204020204" charset="-122"/>
            </a:endParaRPr>
          </a:p>
        </p:txBody>
      </p:sp>
      <p:sp>
        <p:nvSpPr>
          <p:cNvPr id="170" name="文本框 169"/>
          <p:cNvSpPr txBox="1"/>
          <p:nvPr/>
        </p:nvSpPr>
        <p:spPr>
          <a:xfrm>
            <a:off x="753110" y="1241425"/>
            <a:ext cx="5080000" cy="2999740"/>
          </a:xfrm>
          <a:prstGeom prst="rect">
            <a:avLst/>
          </a:prstGeom>
          <a:noFill/>
          <a:ln w="9525">
            <a:noFill/>
          </a:ln>
        </p:spPr>
        <p:txBody>
          <a:bodyPr>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1.AgNO</a:t>
            </a:r>
            <a:r>
              <a:rPr lang="en-US" b="1" baseline="-25000">
                <a:latin typeface="微软雅黑" panose="020B0503020204020204" charset="-122"/>
                <a:ea typeface="微软雅黑" panose="020B0503020204020204" charset="-122"/>
                <a:cs typeface="微软雅黑" panose="020B0503020204020204" charset="-122"/>
              </a:rPr>
              <a:t>3</a:t>
            </a:r>
            <a:r>
              <a:rPr lang="zh-CN" b="1">
                <a:latin typeface="微软雅黑" panose="020B0503020204020204" charset="-122"/>
                <a:ea typeface="微软雅黑" panose="020B0503020204020204" charset="-122"/>
                <a:cs typeface="微软雅黑" panose="020B0503020204020204" charset="-122"/>
              </a:rPr>
              <a:t>溶液</a:t>
            </a:r>
            <a:r>
              <a:rPr lang="en-US" b="1">
                <a:latin typeface="微软雅黑" panose="020B0503020204020204" charset="-122"/>
                <a:ea typeface="微软雅黑" panose="020B0503020204020204" charset="-122"/>
                <a:cs typeface="微软雅黑" panose="020B0503020204020204" charset="-122"/>
              </a:rPr>
              <a:t>——</a:t>
            </a:r>
            <a:r>
              <a:rPr lang="zh-CN" b="1">
                <a:latin typeface="微软雅黑" panose="020B0503020204020204" charset="-122"/>
                <a:ea typeface="微软雅黑" panose="020B0503020204020204" charset="-122"/>
                <a:cs typeface="微软雅黑" panose="020B0503020204020204" charset="-122"/>
              </a:rPr>
              <a:t>沉淀法</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b="1">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b="1">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b="1">
                <a:latin typeface="微软雅黑" panose="020B0503020204020204" charset="-122"/>
                <a:ea typeface="微软雅黑" panose="020B0503020204020204" charset="-122"/>
                <a:cs typeface="微软雅黑" panose="020B0503020204020204" charset="-122"/>
                <a:sym typeface="+mn-ea"/>
              </a:rPr>
              <a:t>2.</a:t>
            </a:r>
            <a:r>
              <a:rPr lang="zh-CN" b="1">
                <a:latin typeface="微软雅黑" panose="020B0503020204020204" charset="-122"/>
                <a:ea typeface="微软雅黑" panose="020B0503020204020204" charset="-122"/>
                <a:cs typeface="微软雅黑" panose="020B0503020204020204" charset="-122"/>
                <a:sym typeface="+mn-ea"/>
              </a:rPr>
              <a:t>氧化</a:t>
            </a:r>
            <a:r>
              <a:rPr lang="en-US" b="1">
                <a:latin typeface="微软雅黑" panose="020B0503020204020204" charset="-122"/>
                <a:ea typeface="微软雅黑" panose="020B0503020204020204" charset="-122"/>
                <a:cs typeface="微软雅黑" panose="020B0503020204020204" charset="-122"/>
                <a:sym typeface="+mn-ea"/>
              </a:rPr>
              <a:t>——</a:t>
            </a:r>
            <a:r>
              <a:rPr lang="zh-CN" b="1">
                <a:latin typeface="微软雅黑" panose="020B0503020204020204" charset="-122"/>
                <a:ea typeface="微软雅黑" panose="020B0503020204020204" charset="-122"/>
                <a:cs typeface="微软雅黑" panose="020B0503020204020204" charset="-122"/>
                <a:sym typeface="+mn-ea"/>
              </a:rPr>
              <a:t>淀粉法检验</a:t>
            </a:r>
            <a:r>
              <a:rPr lang="en-US" b="1">
                <a:latin typeface="微软雅黑" panose="020B0503020204020204" charset="-122"/>
                <a:ea typeface="微软雅黑" panose="020B0503020204020204" charset="-122"/>
                <a:cs typeface="微软雅黑" panose="020B0503020204020204" charset="-122"/>
                <a:sym typeface="+mn-ea"/>
              </a:rPr>
              <a:t>I</a:t>
            </a:r>
            <a:r>
              <a:rPr lang="en-US" b="1" baseline="30000">
                <a:latin typeface="微软雅黑" panose="020B0503020204020204" charset="-122"/>
                <a:ea typeface="微软雅黑" panose="020B0503020204020204" charset="-122"/>
                <a:cs typeface="微软雅黑" panose="020B0503020204020204" charset="-122"/>
                <a:sym typeface="+mn-ea"/>
              </a:rPr>
              <a:t>-</a:t>
            </a:r>
            <a:endParaRPr lang="en-US" altLang="en-US" b="1" baseline="30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a:latin typeface="微软雅黑" panose="020B0503020204020204" charset="-122"/>
                <a:ea typeface="微软雅黑" panose="020B0503020204020204" charset="-122"/>
                <a:cs typeface="微软雅黑" panose="020B0503020204020204" charset="-122"/>
              </a:rPr>
              <a:t>3</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置换——萃取法</a:t>
            </a:r>
            <a:endParaRPr lang="zh-CN" altLang="en-US" b="1">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custDataLst>
              <p:tags r:id="rId1"/>
            </p:custDataLst>
          </p:nvPr>
        </p:nvPicPr>
        <p:blipFill>
          <a:blip r:embed="rId2"/>
          <a:stretch>
            <a:fillRect/>
          </a:stretch>
        </p:blipFill>
        <p:spPr>
          <a:xfrm>
            <a:off x="3724275" y="1501775"/>
            <a:ext cx="4743450" cy="1295400"/>
          </a:xfrm>
          <a:prstGeom prst="rect">
            <a:avLst/>
          </a:prstGeom>
        </p:spPr>
      </p:pic>
      <p:pic>
        <p:nvPicPr>
          <p:cNvPr id="11" name="图片 10"/>
          <p:cNvPicPr>
            <a:picLocks noChangeAspect="1"/>
          </p:cNvPicPr>
          <p:nvPr>
            <p:custDataLst>
              <p:tags r:id="rId3"/>
            </p:custDataLst>
          </p:nvPr>
        </p:nvPicPr>
        <p:blipFill>
          <a:blip r:embed="rId4"/>
          <a:stretch>
            <a:fillRect/>
          </a:stretch>
        </p:blipFill>
        <p:spPr>
          <a:xfrm>
            <a:off x="2728595" y="3000375"/>
            <a:ext cx="4705350" cy="857250"/>
          </a:xfrm>
          <a:prstGeom prst="rect">
            <a:avLst/>
          </a:prstGeom>
        </p:spPr>
      </p:pic>
      <p:pic>
        <p:nvPicPr>
          <p:cNvPr id="12" name="图片 11"/>
          <p:cNvPicPr>
            <a:picLocks noChangeAspect="1"/>
          </p:cNvPicPr>
          <p:nvPr>
            <p:custDataLst>
              <p:tags r:id="rId5"/>
            </p:custDataLst>
          </p:nvPr>
        </p:nvPicPr>
        <p:blipFill>
          <a:blip r:embed="rId6"/>
          <a:stretch>
            <a:fillRect/>
          </a:stretch>
        </p:blipFill>
        <p:spPr>
          <a:xfrm>
            <a:off x="1162685" y="4241165"/>
            <a:ext cx="4578350" cy="1651000"/>
          </a:xfrm>
          <a:prstGeom prst="rect">
            <a:avLst/>
          </a:prstGeom>
        </p:spPr>
      </p:pic>
      <p:sp>
        <p:nvSpPr>
          <p:cNvPr id="24" name="文本框 23"/>
          <p:cNvSpPr txBox="1"/>
          <p:nvPr>
            <p:custDataLst>
              <p:tags r:id="rId7"/>
            </p:custDataLst>
          </p:nvPr>
        </p:nvSpPr>
        <p:spPr>
          <a:xfrm>
            <a:off x="6062345" y="3857625"/>
            <a:ext cx="1203960" cy="368300"/>
          </a:xfrm>
          <a:prstGeom prst="rect">
            <a:avLst/>
          </a:prstGeom>
          <a:solidFill>
            <a:srgbClr val="FFC000"/>
          </a:solidFill>
          <a:ln w="9525">
            <a:noFill/>
          </a:ln>
        </p:spPr>
        <p:txBody>
          <a:bodyPr wrap="square">
            <a:spAutoFit/>
          </a:bodyPr>
          <a:p>
            <a:pPr indent="0"/>
            <a:r>
              <a:rPr b="1">
                <a:cs typeface="方正兰亭中黑_GBK" panose="02000000000000000000" charset="-122"/>
              </a:rPr>
              <a:t>关键点拨　</a:t>
            </a:r>
            <a:endParaRPr b="1">
              <a:cs typeface="方正兰亭中黑_GBK" panose="02000000000000000000" charset="-122"/>
            </a:endParaRPr>
          </a:p>
        </p:txBody>
      </p:sp>
      <p:sp>
        <p:nvSpPr>
          <p:cNvPr id="13" name="文本框 12"/>
          <p:cNvSpPr txBox="1"/>
          <p:nvPr/>
        </p:nvSpPr>
        <p:spPr>
          <a:xfrm>
            <a:off x="6062345" y="4337685"/>
            <a:ext cx="5189220" cy="92202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若黄色溶液可使淀粉</a:t>
            </a:r>
            <a:r>
              <a:rPr lang="en-US" b="0">
                <a:latin typeface="微软雅黑" panose="020B0503020204020204" charset="-122"/>
                <a:ea typeface="微软雅黑" panose="020B0503020204020204" charset="-122"/>
                <a:cs typeface="微软雅黑" panose="020B0503020204020204" charset="-122"/>
              </a:rPr>
              <a:t>-KI</a:t>
            </a:r>
            <a:r>
              <a:rPr lang="zh-CN" b="0">
                <a:latin typeface="微软雅黑" panose="020B0503020204020204" charset="-122"/>
                <a:ea typeface="微软雅黑" panose="020B0503020204020204" charset="-122"/>
                <a:cs typeface="微软雅黑" panose="020B0503020204020204" charset="-122"/>
              </a:rPr>
              <a:t>试纸变蓝</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该溶液不一定含</a:t>
            </a:r>
            <a:r>
              <a:rPr lang="en-US" b="0">
                <a:latin typeface="微软雅黑" panose="020B0503020204020204" charset="-122"/>
                <a:ea typeface="微软雅黑" panose="020B0503020204020204" charset="-122"/>
                <a:cs typeface="微软雅黑" panose="020B0503020204020204" charset="-122"/>
              </a:rPr>
              <a:t>Br</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也可能为含</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的溶液。</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P48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3</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42" name="文本框 141"/>
          <p:cNvSpPr txBox="1"/>
          <p:nvPr/>
        </p:nvSpPr>
        <p:spPr>
          <a:xfrm>
            <a:off x="580390" y="1348740"/>
            <a:ext cx="11201400" cy="922020"/>
          </a:xfrm>
          <a:prstGeom prst="rect">
            <a:avLst/>
          </a:prstGeom>
          <a:noFill/>
          <a:ln w="9525">
            <a:noFill/>
          </a:ln>
        </p:spPr>
        <p:txBody>
          <a:bodyPr wrap="square">
            <a:spAutoFit/>
          </a:bodyPr>
          <a:p>
            <a:pPr indent="0">
              <a:lnSpc>
                <a:spcPct val="150000"/>
              </a:lnSpc>
            </a:pPr>
            <a:r>
              <a:rPr b="0">
                <a:latin typeface="仿宋" panose="02010609060101010101" charset="-122"/>
                <a:ea typeface="仿宋" panose="02010609060101010101" charset="-122"/>
                <a:cs typeface="仿宋" panose="02010609060101010101" charset="-122"/>
              </a:rPr>
              <a:t>[广东2021·17节选]</a:t>
            </a:r>
            <a:r>
              <a:rPr b="0">
                <a:latin typeface="微软雅黑" panose="020B0503020204020204" charset="-122"/>
                <a:ea typeface="微软雅黑" panose="020B0503020204020204" charset="-122"/>
                <a:cs typeface="微软雅黑" panose="020B0503020204020204" charset="-122"/>
              </a:rPr>
              <a:t>某氯水久置后不能使品红溶液褪色,可推测氯水中</a:t>
            </a:r>
            <a:r>
              <a:rPr b="0" u="sng">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已分解。检验此久置氯水中Cl</a:t>
            </a:r>
            <a:r>
              <a:rPr b="0" baseline="30000">
                <a:latin typeface="微软雅黑" panose="020B0503020204020204" charset="-122"/>
                <a:ea typeface="微软雅黑" panose="020B0503020204020204" charset="-122"/>
                <a:cs typeface="微软雅黑" panose="020B0503020204020204" charset="-122"/>
              </a:rPr>
              <a:t>-</a:t>
            </a:r>
            <a:r>
              <a:rPr b="0">
                <a:latin typeface="微软雅黑" panose="020B0503020204020204" charset="-122"/>
                <a:ea typeface="微软雅黑" panose="020B0503020204020204" charset="-122"/>
                <a:cs typeface="微软雅黑" panose="020B0503020204020204" charset="-122"/>
              </a:rPr>
              <a:t>存在的操作及现象是</a:t>
            </a:r>
            <a:r>
              <a:rPr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 </a:t>
            </a:r>
            <a:endParaRPr b="0">
              <a:latin typeface="微软雅黑" panose="020B0503020204020204" charset="-122"/>
              <a:ea typeface="微软雅黑" panose="020B0503020204020204" charset="-122"/>
              <a:cs typeface="微软雅黑" panose="020B0503020204020204" charset="-122"/>
            </a:endParaRPr>
          </a:p>
        </p:txBody>
      </p:sp>
      <p:sp>
        <p:nvSpPr>
          <p:cNvPr id="170" name="文本框 169"/>
          <p:cNvSpPr txBox="1"/>
          <p:nvPr/>
        </p:nvSpPr>
        <p:spPr>
          <a:xfrm>
            <a:off x="7683500" y="1348740"/>
            <a:ext cx="120459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HClO</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4" name="文本框 3"/>
          <p:cNvSpPr txBox="1"/>
          <p:nvPr/>
        </p:nvSpPr>
        <p:spPr>
          <a:xfrm>
            <a:off x="2702560" y="1717040"/>
            <a:ext cx="8548370" cy="922020"/>
          </a:xfrm>
          <a:prstGeom prst="rect">
            <a:avLst/>
          </a:prstGeom>
          <a:noFill/>
          <a:ln w="9525">
            <a:noFill/>
          </a:ln>
        </p:spPr>
        <p:txBody>
          <a:bodyPr wrap="square">
            <a:spAutoFit/>
          </a:bodyPr>
          <a:p>
            <a:pPr indent="0">
              <a:lnSpc>
                <a:spcPct val="150000"/>
              </a:lnSpc>
            </a:pPr>
            <a:r>
              <a:rPr lang="zh-CN" b="0">
                <a:solidFill>
                  <a:srgbClr val="FF0000"/>
                </a:solidFill>
                <a:latin typeface="微软雅黑" panose="020B0503020204020204" charset="-122"/>
                <a:ea typeface="微软雅黑" panose="020B0503020204020204" charset="-122"/>
                <a:cs typeface="微软雅黑" panose="020B0503020204020204" charset="-122"/>
              </a:rPr>
              <a:t>取少许久置的氯水于试管中</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滴加稀硝酸</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无明显现象</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再滴加硝酸银溶液</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有白色沉淀生成</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证明溶液中有氯离子</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87680" y="3308350"/>
            <a:ext cx="11011535" cy="133794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【解析】新制氯水中次氯酸具有强氧化性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能使品红溶液褪色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该久置氯水不能使品红溶液褪色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说明</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已分解。检验氯离子的实验操作为取少许久置的氯水于试管中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滴加稀硝酸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无明显现象</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再滴加硝酸银溶液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有白色沉淀生成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证明溶液中有氯离子。</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170" grpId="0"/>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12</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574230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硫及硫的氧化物</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28" name="文本框 127"/>
          <p:cNvSpPr txBox="1"/>
          <p:nvPr>
            <p:custDataLst>
              <p:tags r:id="rId1"/>
            </p:custDataLst>
          </p:nvPr>
        </p:nvSpPr>
        <p:spPr>
          <a:xfrm>
            <a:off x="599440" y="830580"/>
            <a:ext cx="11039475" cy="380936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rPr>
              <a:t>1</a:t>
            </a:r>
            <a:r>
              <a:rPr lang="en-US" b="1">
                <a:latin typeface="微软雅黑" panose="020B0503020204020204" charset="-122"/>
                <a:ea typeface="微软雅黑" panose="020B0503020204020204" charset="-122"/>
              </a:rPr>
              <a:t>.</a:t>
            </a:r>
            <a:r>
              <a:rPr b="1">
                <a:latin typeface="微软雅黑" panose="020B0503020204020204" charset="-122"/>
                <a:ea typeface="微软雅黑" panose="020B0503020204020204" charset="-122"/>
              </a:rPr>
              <a:t>硫单质</a:t>
            </a:r>
            <a:endParaRPr b="1">
              <a:latin typeface="微软雅黑" panose="020B0503020204020204" charset="-122"/>
              <a:ea typeface="微软雅黑" panose="020B0503020204020204" charset="-122"/>
            </a:endParaRPr>
          </a:p>
          <a:p>
            <a:pPr indent="0">
              <a:lnSpc>
                <a:spcPct val="150000"/>
              </a:lnSpc>
            </a:pPr>
            <a:r>
              <a:rPr>
                <a:latin typeface="微软雅黑" panose="020B0503020204020204" charset="-122"/>
                <a:ea typeface="微软雅黑" panose="020B0503020204020204" charset="-122"/>
              </a:rPr>
              <a:t>(1)硫元素存在形态</a:t>
            </a:r>
            <a:endParaRPr>
              <a:latin typeface="微软雅黑" panose="020B0503020204020204" charset="-122"/>
              <a:ea typeface="微软雅黑" panose="020B0503020204020204" charset="-122"/>
            </a:endParaRPr>
          </a:p>
          <a:p>
            <a:pPr indent="0">
              <a:lnSpc>
                <a:spcPct val="150000"/>
              </a:lnSpc>
            </a:pPr>
            <a:r>
              <a:rPr>
                <a:latin typeface="微软雅黑" panose="020B0503020204020204" charset="-122"/>
                <a:ea typeface="微软雅黑" panose="020B0503020204020204" charset="-122"/>
              </a:rPr>
              <a:t>①游离态:硫单质俗称硫黄,主要存在于火山口附近或地壳的岩层里。</a:t>
            </a:r>
            <a:endParaRPr>
              <a:latin typeface="微软雅黑" panose="020B0503020204020204" charset="-122"/>
              <a:ea typeface="微软雅黑" panose="020B0503020204020204" charset="-122"/>
            </a:endParaRPr>
          </a:p>
          <a:p>
            <a:pPr indent="0">
              <a:lnSpc>
                <a:spcPct val="150000"/>
              </a:lnSpc>
            </a:pPr>
            <a:r>
              <a:rPr>
                <a:latin typeface="微软雅黑" panose="020B0503020204020204" charset="-122"/>
                <a:ea typeface="微软雅黑" panose="020B0503020204020204" charset="-122"/>
              </a:rPr>
              <a:t>②化合态:主要以硫化物和硫酸盐的形式存在。</a:t>
            </a:r>
            <a:endParaRPr>
              <a:latin typeface="微软雅黑" panose="020B0503020204020204" charset="-122"/>
              <a:ea typeface="微软雅黑" panose="020B0503020204020204" charset="-122"/>
            </a:endParaRPr>
          </a:p>
          <a:p>
            <a:pPr indent="0">
              <a:lnSpc>
                <a:spcPct val="150000"/>
              </a:lnSpc>
            </a:pPr>
            <a:r>
              <a:rPr>
                <a:latin typeface="微软雅黑" panose="020B0503020204020204" charset="-122"/>
                <a:ea typeface="微软雅黑" panose="020B0503020204020204" charset="-122"/>
              </a:rPr>
              <a:t>(2)硫的物理性质</a:t>
            </a:r>
            <a:endParaRPr>
              <a:latin typeface="微软雅黑" panose="020B0503020204020204" charset="-122"/>
              <a:ea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latin typeface="微软雅黑" panose="020B0503020204020204" charset="-122"/>
                <a:ea typeface="微软雅黑" panose="020B0503020204020204" charset="-122"/>
                <a:cs typeface="微软雅黑" panose="020B0503020204020204" charset="-122"/>
              </a:rPr>
              <a:t>(3)硫的化学性质</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2"/>
            </p:custDataLst>
          </p:nvPr>
        </p:nvGraphicFramePr>
        <p:xfrm>
          <a:off x="2629535" y="2949575"/>
          <a:ext cx="5656580" cy="762000"/>
        </p:xfrm>
        <a:graphic>
          <a:graphicData uri="http://schemas.openxmlformats.org/drawingml/2006/table">
            <a:tbl>
              <a:tblPr/>
              <a:tblGrid>
                <a:gridCol w="1498600"/>
                <a:gridCol w="4157980"/>
              </a:tblGrid>
              <a:tr h="381000">
                <a:tc>
                  <a:txBody>
                    <a:bodyPr/>
                    <a:p>
                      <a:pPr indent="0" algn="ctr">
                        <a:buNone/>
                      </a:pPr>
                      <a:r>
                        <a:rPr lang="en-US" sz="1800" b="0">
                          <a:latin typeface="微软雅黑" panose="020B0503020204020204" charset="-122"/>
                          <a:ea typeface="微软雅黑" panose="020B0503020204020204" charset="-122"/>
                          <a:cs typeface="Calibri" panose="020F0502020204030204" charset="0"/>
                        </a:rPr>
                        <a:t>颜色状态</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溶解性</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1000">
                <a:tc>
                  <a:txBody>
                    <a:bodyPr/>
                    <a:p>
                      <a:pPr indent="0" algn="ctr">
                        <a:buNone/>
                      </a:pPr>
                      <a:r>
                        <a:rPr lang="en-US" sz="1800" b="0">
                          <a:latin typeface="微软雅黑" panose="020B0503020204020204" charset="-122"/>
                          <a:ea typeface="微软雅黑" panose="020B0503020204020204" charset="-122"/>
                          <a:cs typeface="Calibri" panose="020F0502020204030204" charset="0"/>
                        </a:rPr>
                        <a:t>黄色晶体</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u="wavy">
                          <a:latin typeface="微软雅黑" panose="020B0503020204020204" charset="-122"/>
                          <a:ea typeface="微软雅黑" panose="020B0503020204020204" charset="-122"/>
                          <a:cs typeface="微软雅黑" panose="020B0503020204020204" charset="-122"/>
                        </a:rPr>
                        <a:t>难</a:t>
                      </a:r>
                      <a:r>
                        <a:rPr lang="en-US" sz="1800" b="0">
                          <a:latin typeface="微软雅黑" panose="020B0503020204020204" charset="-122"/>
                          <a:ea typeface="微软雅黑" panose="020B0503020204020204" charset="-122"/>
                          <a:cs typeface="微软雅黑" panose="020B0503020204020204" charset="-122"/>
                        </a:rPr>
                        <a:t>溶于水,</a:t>
                      </a:r>
                      <a:r>
                        <a:rPr lang="en-US" sz="1800" b="0" u="wavy">
                          <a:latin typeface="微软雅黑" panose="020B0503020204020204" charset="-122"/>
                          <a:ea typeface="微软雅黑" panose="020B0503020204020204" charset="-122"/>
                          <a:cs typeface="微软雅黑" panose="020B0503020204020204" charset="-122"/>
                        </a:rPr>
                        <a:t>微</a:t>
                      </a:r>
                      <a:r>
                        <a:rPr lang="en-US" sz="1800" b="0">
                          <a:latin typeface="微软雅黑" panose="020B0503020204020204" charset="-122"/>
                          <a:ea typeface="微软雅黑" panose="020B0503020204020204" charset="-122"/>
                          <a:cs typeface="微软雅黑" panose="020B0503020204020204" charset="-122"/>
                        </a:rPr>
                        <a:t>溶于酒精,</a:t>
                      </a:r>
                      <a:r>
                        <a:rPr lang="en-US" sz="1800" b="0" u="wavy">
                          <a:latin typeface="微软雅黑" panose="020B0503020204020204" charset="-122"/>
                          <a:ea typeface="微软雅黑" panose="020B0503020204020204" charset="-122"/>
                          <a:cs typeface="微软雅黑" panose="020B0503020204020204" charset="-122"/>
                        </a:rPr>
                        <a:t>易</a:t>
                      </a:r>
                      <a:r>
                        <a:rPr lang="en-US" sz="1800" b="0">
                          <a:latin typeface="微软雅黑" panose="020B0503020204020204" charset="-122"/>
                          <a:ea typeface="微软雅黑" panose="020B0503020204020204" charset="-122"/>
                          <a:cs typeface="微软雅黑" panose="020B0503020204020204" charset="-122"/>
                        </a:rPr>
                        <a:t>溶于CS</a:t>
                      </a:r>
                      <a:r>
                        <a:rPr lang="en-US" sz="1800" b="0" baseline="-25000">
                          <a:latin typeface="微软雅黑" panose="020B0503020204020204" charset="-122"/>
                          <a:ea typeface="微软雅黑" panose="020B0503020204020204" charset="-122"/>
                          <a:cs typeface="微软雅黑" panose="020B0503020204020204" charset="-122"/>
                        </a:rPr>
                        <a:t>2</a:t>
                      </a:r>
                      <a:endParaRPr lang="en-US" altLang="en-US" sz="1800" b="0" u="wavy">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179" name="image167.jpeg"/>
          <p:cNvPicPr>
            <a:picLocks noChangeAspect="1"/>
          </p:cNvPicPr>
          <p:nvPr>
            <p:custDataLst>
              <p:tags r:id="rId3"/>
            </p:custDataLst>
          </p:nvPr>
        </p:nvPicPr>
        <p:blipFill>
          <a:blip r:embed="rId4"/>
          <a:stretch>
            <a:fillRect/>
          </a:stretch>
        </p:blipFill>
        <p:spPr>
          <a:xfrm>
            <a:off x="3485515" y="3925570"/>
            <a:ext cx="5368290" cy="21475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28" name="文本框 127"/>
          <p:cNvSpPr txBox="1"/>
          <p:nvPr>
            <p:custDataLst>
              <p:tags r:id="rId1"/>
            </p:custDataLst>
          </p:nvPr>
        </p:nvSpPr>
        <p:spPr>
          <a:xfrm>
            <a:off x="599440" y="830580"/>
            <a:ext cx="11039475" cy="216852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rPr>
              <a:t>2</a:t>
            </a:r>
            <a:r>
              <a:rPr lang="en-US" b="1">
                <a:latin typeface="微软雅黑" panose="020B0503020204020204" charset="-122"/>
                <a:ea typeface="微软雅黑" panose="020B0503020204020204" charset="-122"/>
              </a:rPr>
              <a:t>.</a:t>
            </a:r>
            <a:r>
              <a:rPr b="1">
                <a:latin typeface="微软雅黑" panose="020B0503020204020204" charset="-122"/>
                <a:ea typeface="微软雅黑" panose="020B0503020204020204" charset="-122"/>
              </a:rPr>
              <a:t>二氧化硫</a:t>
            </a:r>
            <a:endParaRPr b="1">
              <a:latin typeface="微软雅黑" panose="020B0503020204020204" charset="-122"/>
              <a:ea typeface="微软雅黑" panose="020B0503020204020204" charset="-122"/>
            </a:endParaRPr>
          </a:p>
          <a:p>
            <a:pPr indent="0">
              <a:lnSpc>
                <a:spcPct val="150000"/>
              </a:lnSpc>
            </a:pPr>
            <a:r>
              <a:rPr>
                <a:latin typeface="微软雅黑" panose="020B0503020204020204" charset="-122"/>
                <a:ea typeface="微软雅黑" panose="020B0503020204020204" charset="-122"/>
              </a:rPr>
              <a:t>(1)物理性质</a:t>
            </a:r>
            <a:endParaRPr>
              <a:latin typeface="微软雅黑" panose="020B0503020204020204" charset="-122"/>
              <a:ea typeface="微软雅黑" panose="020B0503020204020204" charset="-122"/>
            </a:endParaRPr>
          </a:p>
          <a:p>
            <a:pPr indent="0">
              <a:lnSpc>
                <a:spcPct val="150000"/>
              </a:lnSpc>
            </a:pPr>
            <a:r>
              <a:rPr>
                <a:latin typeface="微软雅黑" panose="020B0503020204020204" charset="-122"/>
                <a:ea typeface="微软雅黑" panose="020B0503020204020204" charset="-122"/>
              </a:rPr>
              <a:t>无色、有刺激性气味的有毒气体,密度比空气大,易溶于水,易液化。</a:t>
            </a:r>
            <a:endParaRPr>
              <a:latin typeface="微软雅黑" panose="020B0503020204020204" charset="-122"/>
              <a:ea typeface="微软雅黑" panose="020B0503020204020204" charset="-122"/>
            </a:endParaRPr>
          </a:p>
          <a:p>
            <a:pPr indent="0">
              <a:lnSpc>
                <a:spcPct val="150000"/>
              </a:lnSpc>
            </a:pPr>
            <a:r>
              <a:rPr>
                <a:latin typeface="微软雅黑" panose="020B0503020204020204" charset="-122"/>
                <a:ea typeface="微软雅黑" panose="020B0503020204020204" charset="-122"/>
              </a:rPr>
              <a:t>(2)化学性质</a:t>
            </a:r>
            <a:endParaRPr>
              <a:latin typeface="微软雅黑" panose="020B0503020204020204" charset="-122"/>
              <a:ea typeface="微软雅黑" panose="020B0503020204020204" charset="-122"/>
            </a:endParaRPr>
          </a:p>
          <a:p>
            <a:pPr indent="0">
              <a:lnSpc>
                <a:spcPct val="150000"/>
              </a:lnSpc>
            </a:pPr>
            <a:r>
              <a:rPr>
                <a:latin typeface="微软雅黑" panose="020B0503020204020204" charset="-122"/>
                <a:ea typeface="微软雅黑" panose="020B0503020204020204" charset="-122"/>
              </a:rPr>
              <a:t>①具有酸性氧化物的通性</a:t>
            </a:r>
            <a:endParaRPr>
              <a:latin typeface="微软雅黑" panose="020B0503020204020204" charset="-122"/>
              <a:ea typeface="微软雅黑" panose="020B0503020204020204" charset="-122"/>
            </a:endParaRPr>
          </a:p>
        </p:txBody>
      </p:sp>
      <p:pic>
        <p:nvPicPr>
          <p:cNvPr id="181" name="image169.jpeg" descr="source:si_idm1063356336;FounderCES"/>
          <p:cNvPicPr>
            <a:picLocks noChangeAspect="1"/>
          </p:cNvPicPr>
          <p:nvPr>
            <p:custDataLst>
              <p:tags r:id="rId2"/>
            </p:custDataLst>
          </p:nvPr>
        </p:nvPicPr>
        <p:blipFill>
          <a:blip r:embed="rId3"/>
          <a:stretch>
            <a:fillRect/>
          </a:stretch>
        </p:blipFill>
        <p:spPr>
          <a:xfrm>
            <a:off x="599440" y="2999105"/>
            <a:ext cx="5539105" cy="2933065"/>
          </a:xfrm>
          <a:prstGeom prst="rect">
            <a:avLst/>
          </a:prstGeom>
        </p:spPr>
      </p:pic>
      <p:sp>
        <p:nvSpPr>
          <p:cNvPr id="170" name="文本框 169"/>
          <p:cNvSpPr txBox="1"/>
          <p:nvPr/>
        </p:nvSpPr>
        <p:spPr>
          <a:xfrm>
            <a:off x="6138545" y="2630805"/>
            <a:ext cx="5080000" cy="2999740"/>
          </a:xfrm>
          <a:prstGeom prst="rect">
            <a:avLst/>
          </a:prstGeom>
          <a:noFill/>
          <a:ln w="9525">
            <a:noFill/>
          </a:ln>
        </p:spPr>
        <p:txBody>
          <a:bodyPr>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氧化性</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③</a:t>
            </a:r>
            <a:r>
              <a:rPr lang="zh-CN">
                <a:latin typeface="微软雅黑" panose="020B0503020204020204" charset="-122"/>
                <a:ea typeface="微软雅黑" panose="020B0503020204020204" charset="-122"/>
                <a:cs typeface="微软雅黑" panose="020B0503020204020204" charset="-122"/>
                <a:sym typeface="+mn-ea"/>
              </a:rPr>
              <a:t>还原性</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还能被</a:t>
            </a:r>
            <a:r>
              <a:rPr lang="en-US" altLang="zh-CN">
                <a:latin typeface="微软雅黑" panose="020B0503020204020204" charset="-122"/>
                <a:ea typeface="微软雅黑" panose="020B0503020204020204" charset="-122"/>
                <a:cs typeface="微软雅黑" panose="020B0503020204020204" charset="-122"/>
                <a:sym typeface="+mn-ea"/>
              </a:rPr>
              <a:t>      </a:t>
            </a:r>
            <a:endParaRPr lang="en-US" alt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tLang="zh-CN">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等氧化。</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④</a:t>
            </a:r>
            <a:r>
              <a:rPr lang="zh-CN">
                <a:latin typeface="微软雅黑" panose="020B0503020204020204" charset="-122"/>
                <a:ea typeface="微软雅黑" panose="020B0503020204020204" charset="-122"/>
                <a:cs typeface="微软雅黑" panose="020B0503020204020204" charset="-122"/>
                <a:sym typeface="+mn-ea"/>
              </a:rPr>
              <a:t>漂白性</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能使</a:t>
            </a:r>
            <a:r>
              <a:rPr lang="zh-CN" u="wavy">
                <a:latin typeface="微软雅黑" panose="020B0503020204020204" charset="-122"/>
                <a:ea typeface="微软雅黑" panose="020B0503020204020204" charset="-122"/>
                <a:cs typeface="微软雅黑" panose="020B0503020204020204" charset="-122"/>
                <a:sym typeface="+mn-ea"/>
              </a:rPr>
              <a:t>品红</a:t>
            </a:r>
            <a:r>
              <a:rPr lang="zh-CN">
                <a:latin typeface="微软雅黑" panose="020B0503020204020204" charset="-122"/>
                <a:ea typeface="微软雅黑" panose="020B0503020204020204" charset="-122"/>
                <a:cs typeface="微软雅黑" panose="020B0503020204020204" charset="-122"/>
                <a:sym typeface="+mn-ea"/>
              </a:rPr>
              <a:t>溶液褪色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褪色后加热又恢复红色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能漂白某些有色物质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属于不稳定的化合型漂白</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4"/>
            </p:custDataLst>
          </p:nvPr>
        </p:nvPicPr>
        <p:blipFill>
          <a:blip r:embed="rId5"/>
          <a:stretch>
            <a:fillRect/>
          </a:stretch>
        </p:blipFill>
        <p:spPr>
          <a:xfrm>
            <a:off x="7239000" y="2802255"/>
            <a:ext cx="2501900" cy="292100"/>
          </a:xfrm>
          <a:prstGeom prst="rect">
            <a:avLst/>
          </a:prstGeom>
        </p:spPr>
      </p:pic>
      <p:pic>
        <p:nvPicPr>
          <p:cNvPr id="6" name="图片 5"/>
          <p:cNvPicPr>
            <a:picLocks noChangeAspect="1"/>
          </p:cNvPicPr>
          <p:nvPr>
            <p:custDataLst>
              <p:tags r:id="rId6"/>
            </p:custDataLst>
          </p:nvPr>
        </p:nvPicPr>
        <p:blipFill>
          <a:blip r:embed="rId7"/>
          <a:stretch>
            <a:fillRect/>
          </a:stretch>
        </p:blipFill>
        <p:spPr>
          <a:xfrm>
            <a:off x="7239000" y="3094355"/>
            <a:ext cx="2286000" cy="495300"/>
          </a:xfrm>
          <a:prstGeom prst="rect">
            <a:avLst/>
          </a:prstGeom>
        </p:spPr>
      </p:pic>
      <p:pic>
        <p:nvPicPr>
          <p:cNvPr id="10" name="图片 9"/>
          <p:cNvPicPr>
            <a:picLocks noChangeAspect="1"/>
          </p:cNvPicPr>
          <p:nvPr>
            <p:custDataLst>
              <p:tags r:id="rId8"/>
            </p:custDataLst>
          </p:nvPr>
        </p:nvPicPr>
        <p:blipFill>
          <a:blip r:embed="rId9"/>
          <a:stretch>
            <a:fillRect/>
          </a:stretch>
        </p:blipFill>
        <p:spPr>
          <a:xfrm>
            <a:off x="7336155" y="3610610"/>
            <a:ext cx="3206750" cy="298450"/>
          </a:xfrm>
          <a:prstGeom prst="rect">
            <a:avLst/>
          </a:prstGeom>
        </p:spPr>
      </p:pic>
      <p:pic>
        <p:nvPicPr>
          <p:cNvPr id="11" name="图片 10"/>
          <p:cNvPicPr>
            <a:picLocks noChangeAspect="1"/>
          </p:cNvPicPr>
          <p:nvPr>
            <p:custDataLst>
              <p:tags r:id="rId10"/>
            </p:custDataLst>
          </p:nvPr>
        </p:nvPicPr>
        <p:blipFill>
          <a:blip r:embed="rId11"/>
          <a:stretch>
            <a:fillRect/>
          </a:stretch>
        </p:blipFill>
        <p:spPr>
          <a:xfrm>
            <a:off x="6212205" y="4013200"/>
            <a:ext cx="2781300" cy="292100"/>
          </a:xfrm>
          <a:prstGeom prst="rect">
            <a:avLst/>
          </a:prstGeom>
        </p:spPr>
      </p:pic>
      <p:pic>
        <p:nvPicPr>
          <p:cNvPr id="184" name="image172.jpeg"/>
          <p:cNvPicPr>
            <a:picLocks noChangeAspect="1"/>
          </p:cNvPicPr>
          <p:nvPr>
            <p:custDataLst>
              <p:tags r:id="rId12"/>
            </p:custDataLst>
          </p:nvPr>
        </p:nvPicPr>
        <p:blipFill>
          <a:blip r:embed="rId13"/>
          <a:stretch>
            <a:fillRect/>
          </a:stretch>
        </p:blipFill>
        <p:spPr>
          <a:xfrm>
            <a:off x="4274820" y="5738495"/>
            <a:ext cx="977265" cy="299720"/>
          </a:xfrm>
          <a:prstGeom prst="rect">
            <a:avLst/>
          </a:prstGeom>
        </p:spPr>
      </p:pic>
      <p:sp>
        <p:nvSpPr>
          <p:cNvPr id="13" name="文本框 12"/>
          <p:cNvSpPr txBox="1"/>
          <p:nvPr/>
        </p:nvSpPr>
        <p:spPr>
          <a:xfrm>
            <a:off x="5252085" y="5669915"/>
            <a:ext cx="6477000" cy="368300"/>
          </a:xfrm>
          <a:prstGeom prst="rect">
            <a:avLst/>
          </a:prstGeom>
          <a:noFill/>
          <a:ln w="9525">
            <a:noFill/>
          </a:ln>
        </p:spPr>
        <p:txBody>
          <a:bodyPr wrap="square">
            <a:spAutoFit/>
          </a:bodyPr>
          <a:p>
            <a:pPr indent="0"/>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不能漂白紫色石蕊溶液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向紫色石蕊溶液中通入</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变红色。</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73" name="文本框 172"/>
          <p:cNvSpPr txBox="1"/>
          <p:nvPr/>
        </p:nvSpPr>
        <p:spPr>
          <a:xfrm>
            <a:off x="608965" y="770255"/>
            <a:ext cx="10974070" cy="4417060"/>
          </a:xfrm>
          <a:prstGeom prst="rect">
            <a:avLst/>
          </a:prstGeom>
          <a:noFill/>
          <a:ln w="9525">
            <a:noFill/>
          </a:ln>
        </p:spPr>
        <p:txBody>
          <a:bodyPr wrap="square">
            <a:spAutoFit/>
          </a:bodyPr>
          <a:p>
            <a:pPr indent="0">
              <a:lnSpc>
                <a:spcPct val="150000"/>
              </a:lnSpc>
            </a:pPr>
            <a:r>
              <a:rPr lang="en-US" sz="2000" b="1">
                <a:latin typeface="微软雅黑" panose="020B0503020204020204" charset="-122"/>
                <a:ea typeface="微软雅黑" panose="020B0503020204020204" charset="-122"/>
                <a:cs typeface="微软雅黑" panose="020B0503020204020204" charset="-122"/>
              </a:rPr>
              <a:t>3.</a:t>
            </a:r>
            <a:r>
              <a:rPr lang="zh-CN" sz="2000" b="1">
                <a:latin typeface="微软雅黑" panose="020B0503020204020204" charset="-122"/>
                <a:ea typeface="微软雅黑" panose="020B0503020204020204" charset="-122"/>
                <a:cs typeface="微软雅黑" panose="020B0503020204020204" charset="-122"/>
              </a:rPr>
              <a:t>三氧化硫</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物理性质熔点</a:t>
            </a:r>
            <a:r>
              <a:rPr lang="en-US" b="0">
                <a:latin typeface="微软雅黑" panose="020B0503020204020204" charset="-122"/>
                <a:ea typeface="微软雅黑" panose="020B0503020204020204" charset="-122"/>
                <a:cs typeface="微软雅黑" panose="020B0503020204020204" charset="-122"/>
              </a:rPr>
              <a:t>:16.8 ℃,</a:t>
            </a:r>
            <a:r>
              <a:rPr lang="zh-CN" b="0">
                <a:latin typeface="微软雅黑" panose="020B0503020204020204" charset="-122"/>
                <a:ea typeface="微软雅黑" panose="020B0503020204020204" charset="-122"/>
                <a:cs typeface="微软雅黑" panose="020B0503020204020204" charset="-122"/>
              </a:rPr>
              <a:t>沸点</a:t>
            </a:r>
            <a:r>
              <a:rPr lang="en-US" b="0">
                <a:latin typeface="微软雅黑" panose="020B0503020204020204" charset="-122"/>
                <a:ea typeface="微软雅黑" panose="020B0503020204020204" charset="-122"/>
                <a:cs typeface="微软雅黑" panose="020B0503020204020204" charset="-122"/>
              </a:rPr>
              <a:t>:44.8 ℃,</a:t>
            </a:r>
            <a:r>
              <a:rPr lang="zh-CN" b="0">
                <a:latin typeface="微软雅黑" panose="020B0503020204020204" charset="-122"/>
                <a:ea typeface="微软雅黑" panose="020B0503020204020204" charset="-122"/>
                <a:cs typeface="微软雅黑" panose="020B0503020204020204" charset="-122"/>
              </a:rPr>
              <a:t>常温下为</a:t>
            </a:r>
            <a:r>
              <a:rPr lang="zh-CN" b="0" u="wavy">
                <a:latin typeface="微软雅黑" panose="020B0503020204020204" charset="-122"/>
                <a:ea typeface="微软雅黑" panose="020B0503020204020204" charset="-122"/>
                <a:cs typeface="微软雅黑" panose="020B0503020204020204" charset="-122"/>
              </a:rPr>
              <a:t>液</a:t>
            </a:r>
            <a:r>
              <a:rPr lang="zh-CN" b="0">
                <a:latin typeface="微软雅黑" panose="020B0503020204020204" charset="-122"/>
                <a:ea typeface="微软雅黑" panose="020B0503020204020204" charset="-122"/>
                <a:cs typeface="微软雅黑" panose="020B0503020204020204" charset="-122"/>
              </a:rPr>
              <a:t>态</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标准状况下为</a:t>
            </a:r>
            <a:r>
              <a:rPr lang="zh-CN" b="0" u="wavy">
                <a:latin typeface="微软雅黑" panose="020B0503020204020204" charset="-122"/>
                <a:ea typeface="微软雅黑" panose="020B0503020204020204" charset="-122"/>
                <a:cs typeface="微软雅黑" panose="020B0503020204020204" charset="-122"/>
              </a:rPr>
              <a:t>固</a:t>
            </a:r>
            <a:r>
              <a:rPr lang="zh-CN" b="0">
                <a:latin typeface="微软雅黑" panose="020B0503020204020204" charset="-122"/>
                <a:ea typeface="微软雅黑" panose="020B0503020204020204" charset="-122"/>
                <a:cs typeface="微软雅黑" panose="020B0503020204020204" charset="-122"/>
              </a:rPr>
              <a:t>态。</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化学性质三氧化硫具有酸性氧化物的通性。</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反应</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        </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剧烈反应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放出大量热</a:t>
            </a:r>
            <a:r>
              <a:rPr lang="en-US">
                <a:latin typeface="微软雅黑" panose="020B0503020204020204" charset="-122"/>
                <a:ea typeface="微软雅黑" panose="020B0503020204020204" charset="-122"/>
                <a:cs typeface="微软雅黑" panose="020B0503020204020204" charset="-122"/>
                <a:sym typeface="+mn-ea"/>
              </a:rPr>
              <a:t>)②</a:t>
            </a:r>
            <a:r>
              <a:rPr lang="zh-CN">
                <a:latin typeface="微软雅黑" panose="020B0503020204020204" charset="-122"/>
                <a:ea typeface="微软雅黑" panose="020B0503020204020204" charset="-122"/>
                <a:cs typeface="微软雅黑" panose="020B0503020204020204" charset="-122"/>
                <a:sym typeface="+mn-ea"/>
              </a:rPr>
              <a:t>与碱性氧化物</a:t>
            </a:r>
            <a:r>
              <a:rPr lang="en-US">
                <a:latin typeface="微软雅黑" panose="020B0503020204020204" charset="-122"/>
                <a:ea typeface="微软雅黑" panose="020B0503020204020204" charset="-122"/>
                <a:cs typeface="微软雅黑" panose="020B0503020204020204" charset="-122"/>
                <a:sym typeface="+mn-ea"/>
              </a:rPr>
              <a:t>(CaO)</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:CaO+SO</a:t>
            </a:r>
            <a:r>
              <a:rPr lang="en-US" baseline="-25000">
                <a:latin typeface="微软雅黑" panose="020B0503020204020204" charset="-122"/>
                <a:ea typeface="微软雅黑" panose="020B0503020204020204" charset="-122"/>
                <a:cs typeface="微软雅黑" panose="020B0503020204020204" charset="-122"/>
                <a:sym typeface="+mn-ea"/>
              </a:rPr>
              <a:t>3             </a:t>
            </a:r>
            <a:r>
              <a:rPr lang="en-US">
                <a:latin typeface="微软雅黑" panose="020B0503020204020204" charset="-122"/>
                <a:ea typeface="微软雅黑" panose="020B0503020204020204" charset="-122"/>
                <a:cs typeface="微软雅黑" panose="020B0503020204020204" charset="-122"/>
                <a:sym typeface="+mn-ea"/>
              </a:rPr>
              <a:t>CaSO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③</a:t>
            </a:r>
            <a:r>
              <a:rPr lang="zh-CN">
                <a:latin typeface="微软雅黑" panose="020B0503020204020204" charset="-122"/>
                <a:ea typeface="微软雅黑" panose="020B0503020204020204" charset="-122"/>
                <a:cs typeface="微软雅黑" panose="020B0503020204020204" charset="-122"/>
                <a:sym typeface="+mn-ea"/>
              </a:rPr>
              <a:t>与碱</a:t>
            </a:r>
            <a:r>
              <a:rPr lang="en-US">
                <a:latin typeface="微软雅黑" panose="020B0503020204020204" charset="-122"/>
                <a:ea typeface="微软雅黑" panose="020B0503020204020204" charset="-122"/>
                <a:cs typeface="微软雅黑" panose="020B0503020204020204" charset="-122"/>
                <a:sym typeface="+mn-ea"/>
              </a:rPr>
              <a:t>[Ca(OH)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+Ca(OH)</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Times New Roman" panose="02020603050405020304" charset="0"/>
                <a:sym typeface="+mn-ea"/>
              </a:rPr>
              <a:t>CaSO</a:t>
            </a:r>
            <a:r>
              <a:rPr lang="en-US" baseline="-25000">
                <a:latin typeface="微软雅黑" panose="020B0503020204020204" charset="-122"/>
                <a:ea typeface="微软雅黑" panose="020B0503020204020204" charset="-122"/>
                <a:cs typeface="Times New Roman" panose="02020603050405020304" charset="0"/>
                <a:sym typeface="+mn-ea"/>
              </a:rPr>
              <a:t>4</a:t>
            </a:r>
            <a:r>
              <a:rPr lang="en-US">
                <a:latin typeface="微软雅黑" panose="020B0503020204020204" charset="-122"/>
                <a:ea typeface="微软雅黑" panose="020B0503020204020204" charset="-122"/>
                <a:cs typeface="Times New Roman" panose="02020603050405020304" charset="0"/>
                <a:sym typeface="+mn-ea"/>
              </a:rPr>
              <a:t>+H</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O</a:t>
            </a:r>
            <a:endParaRPr lang="en-US" altLang="en-US" b="0">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3206750" y="3011170"/>
            <a:ext cx="410845" cy="374650"/>
          </a:xfrm>
          <a:prstGeom prst="rect">
            <a:avLst/>
          </a:prstGeom>
          <a:noFill/>
          <a:ln w="9525">
            <a:noFill/>
          </a:ln>
        </p:spPr>
      </p:pic>
      <p:sp>
        <p:nvSpPr>
          <p:cNvPr id="175" name="文本框 174"/>
          <p:cNvSpPr txBox="1"/>
          <p:nvPr/>
        </p:nvSpPr>
        <p:spPr>
          <a:xfrm>
            <a:off x="608965" y="4363085"/>
            <a:ext cx="1097407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8" name="图片 7"/>
          <p:cNvPicPr/>
          <p:nvPr>
            <p:custDataLst>
              <p:tags r:id="rId2"/>
            </p:custDataLst>
          </p:nvPr>
        </p:nvPicPr>
        <p:blipFill>
          <a:blip r:embed="rId1"/>
          <a:stretch>
            <a:fillRect/>
          </a:stretch>
        </p:blipFill>
        <p:spPr>
          <a:xfrm>
            <a:off x="4561205" y="3385820"/>
            <a:ext cx="410845" cy="374650"/>
          </a:xfrm>
          <a:prstGeom prst="rect">
            <a:avLst/>
          </a:prstGeom>
          <a:noFill/>
          <a:ln w="9525">
            <a:noFill/>
          </a:ln>
        </p:spPr>
      </p:pic>
      <p:pic>
        <p:nvPicPr>
          <p:cNvPr id="9" name="图片 8"/>
          <p:cNvPicPr/>
          <p:nvPr>
            <p:custDataLst>
              <p:tags r:id="rId3"/>
            </p:custDataLst>
          </p:nvPr>
        </p:nvPicPr>
        <p:blipFill>
          <a:blip r:embed="rId1"/>
          <a:stretch>
            <a:fillRect/>
          </a:stretch>
        </p:blipFill>
        <p:spPr>
          <a:xfrm>
            <a:off x="4529455" y="3811270"/>
            <a:ext cx="410845" cy="374650"/>
          </a:xfrm>
          <a:prstGeom prst="rect">
            <a:avLst/>
          </a:prstGeom>
          <a:noFill/>
          <a:ln w="9525">
            <a:noFill/>
          </a:ln>
        </p:spPr>
      </p:pic>
      <p:sp>
        <p:nvSpPr>
          <p:cNvPr id="24" name="文本框 23"/>
          <p:cNvSpPr txBox="1"/>
          <p:nvPr>
            <p:custDataLst>
              <p:tags r:id="rId4"/>
            </p:custDataLst>
          </p:nvPr>
        </p:nvSpPr>
        <p:spPr>
          <a:xfrm>
            <a:off x="608965" y="4267835"/>
            <a:ext cx="3098800" cy="368300"/>
          </a:xfrm>
          <a:prstGeom prst="rect">
            <a:avLst/>
          </a:prstGeom>
          <a:solidFill>
            <a:srgbClr val="FFC000"/>
          </a:solidFill>
          <a:ln w="9525">
            <a:noFill/>
          </a:ln>
        </p:spPr>
        <p:txBody>
          <a:bodyPr wrap="square">
            <a:spAutoFit/>
          </a:bodyPr>
          <a:p>
            <a:pPr indent="0"/>
            <a:r>
              <a:rPr b="1">
                <a:cs typeface="方正兰亭中黑_GBK" panose="02000000000000000000" charset="-122"/>
              </a:rPr>
              <a:t>拓展延伸</a:t>
            </a:r>
            <a:r>
              <a:rPr lang="en-US" b="1">
                <a:cs typeface="方正兰亭中黑_GBK" panose="02000000000000000000" charset="-122"/>
              </a:rPr>
              <a:t>  </a:t>
            </a:r>
            <a:r>
              <a:rPr b="1">
                <a:cs typeface="方正兰亭中黑_GBK" panose="02000000000000000000" charset="-122"/>
              </a:rPr>
              <a:t>发烟硫酸的性质　　</a:t>
            </a:r>
            <a:endParaRPr b="1">
              <a:cs typeface="方正兰亭中黑_GBK" panose="02000000000000000000" charset="-122"/>
            </a:endParaRPr>
          </a:p>
        </p:txBody>
      </p:sp>
      <p:sp>
        <p:nvSpPr>
          <p:cNvPr id="12" name="文本框 11"/>
          <p:cNvSpPr txBox="1"/>
          <p:nvPr/>
        </p:nvSpPr>
        <p:spPr>
          <a:xfrm>
            <a:off x="608965" y="4636135"/>
            <a:ext cx="11095355" cy="133794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发烟硫酸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也就是三氧化硫的硫酸溶液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化学式为</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x</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为无色至浅棕色黏稠发烟液体</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其密度、熔点、沸点因</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含量不同而异。当它暴露于空气中时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挥发出来的</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和空气中的水蒸气形成硫酸的细小露滴而冒烟</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所以称之为发烟硫酸。</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876935"/>
            <a:ext cx="8304530" cy="488950"/>
          </a:xfrm>
          <a:prstGeom prst="rect">
            <a:avLst/>
          </a:prstGeom>
          <a:noFill/>
          <a:ln w="9525">
            <a:noFill/>
          </a:ln>
        </p:spPr>
        <p:txBody>
          <a:bodyPr wrap="square">
            <a:noAutofit/>
          </a:bodyPr>
          <a:p>
            <a:pPr indent="0"/>
            <a:r>
              <a:rPr sz="2400" b="1">
                <a:latin typeface="微软雅黑" panose="020B0503020204020204" charset="-122"/>
                <a:ea typeface="微软雅黑" panose="020B0503020204020204" charset="-122"/>
                <a:cs typeface="微软雅黑" panose="020B0503020204020204" charset="-122"/>
              </a:rPr>
              <a:t>考法1　SO</a:t>
            </a:r>
            <a:r>
              <a:rPr sz="2400" b="1" baseline="-25000">
                <a:latin typeface="微软雅黑" panose="020B0503020204020204" charset="-122"/>
                <a:ea typeface="微软雅黑" panose="020B0503020204020204" charset="-122"/>
                <a:cs typeface="微软雅黑" panose="020B0503020204020204" charset="-122"/>
              </a:rPr>
              <a:t>2</a:t>
            </a:r>
            <a:r>
              <a:rPr sz="2400" b="1">
                <a:latin typeface="微软雅黑" panose="020B0503020204020204" charset="-122"/>
                <a:ea typeface="微软雅黑" panose="020B0503020204020204" charset="-122"/>
                <a:cs typeface="微软雅黑" panose="020B0503020204020204" charset="-122"/>
              </a:rPr>
              <a:t>的制备及性质探究　</a:t>
            </a:r>
            <a:endParaRPr sz="2400" b="1">
              <a:latin typeface="微软雅黑" panose="020B0503020204020204" charset="-122"/>
              <a:ea typeface="微软雅黑" panose="020B0503020204020204" charset="-122"/>
              <a:cs typeface="微软雅黑" panose="020B0503020204020204" charset="-122"/>
            </a:endParaRPr>
          </a:p>
        </p:txBody>
      </p:sp>
      <p:pic>
        <p:nvPicPr>
          <p:cNvPr id="195" name="image183.jpeg"/>
          <p:cNvPicPr>
            <a:picLocks noChangeAspect="1"/>
          </p:cNvPicPr>
          <p:nvPr>
            <p:custDataLst>
              <p:tags r:id="rId1"/>
            </p:custDataLst>
          </p:nvPr>
        </p:nvPicPr>
        <p:blipFill>
          <a:blip r:embed="rId2"/>
          <a:stretch>
            <a:fillRect/>
          </a:stretch>
        </p:blipFill>
        <p:spPr>
          <a:xfrm>
            <a:off x="4902835" y="880110"/>
            <a:ext cx="567055" cy="323850"/>
          </a:xfrm>
          <a:prstGeom prst="rect">
            <a:avLst/>
          </a:prstGeom>
        </p:spPr>
      </p:pic>
      <p:sp>
        <p:nvSpPr>
          <p:cNvPr id="176" name="文本框 175"/>
          <p:cNvSpPr txBox="1"/>
          <p:nvPr/>
        </p:nvSpPr>
        <p:spPr>
          <a:xfrm>
            <a:off x="591820" y="1208405"/>
            <a:ext cx="11060430" cy="4292600"/>
          </a:xfrm>
          <a:prstGeom prst="rect">
            <a:avLst/>
          </a:prstGeom>
          <a:noFill/>
          <a:ln w="9525">
            <a:noFill/>
          </a:ln>
        </p:spPr>
        <p:txBody>
          <a:bodyPr wrap="square">
            <a:spAutoFit/>
          </a:bodyPr>
          <a:p>
            <a:pPr indent="0">
              <a:lnSpc>
                <a:spcPct val="150000"/>
              </a:lnSpc>
            </a:pPr>
            <a:r>
              <a:rPr lang="en-US" sz="2000" b="1">
                <a:latin typeface="微软雅黑" panose="020B0503020204020204" charset="-122"/>
                <a:ea typeface="微软雅黑" panose="020B0503020204020204" charset="-122"/>
                <a:cs typeface="微软雅黑" panose="020B0503020204020204" charset="-122"/>
              </a:rPr>
              <a:t>1.</a:t>
            </a:r>
            <a:r>
              <a:rPr lang="zh-CN" sz="2000" b="1">
                <a:latin typeface="微软雅黑" panose="020B0503020204020204" charset="-122"/>
                <a:ea typeface="微软雅黑" panose="020B0503020204020204" charset="-122"/>
                <a:cs typeface="微软雅黑" panose="020B0503020204020204" charset="-122"/>
              </a:rPr>
              <a:t>实验室制法</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固体</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与较浓硫酸反应</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浓</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铜与浓硫酸混合加热</a:t>
            </a:r>
            <a:r>
              <a:rPr lang="en-US">
                <a:latin typeface="微软雅黑" panose="020B0503020204020204" charset="-122"/>
                <a:ea typeface="微软雅黑" panose="020B0503020204020204" charset="-122"/>
                <a:cs typeface="微软雅黑" panose="020B0503020204020204" charset="-122"/>
                <a:sym typeface="+mn-ea"/>
              </a:rPr>
              <a:t>:Cu+2H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浓</a:t>
            </a:r>
            <a:r>
              <a:rPr lang="en-US">
                <a:latin typeface="微软雅黑" panose="020B0503020204020204" charset="-122"/>
                <a:ea typeface="微软雅黑" panose="020B0503020204020204" charset="-122"/>
                <a:cs typeface="微软雅黑" panose="020B0503020204020204" charset="-122"/>
                <a:sym typeface="+mn-ea"/>
              </a:rPr>
              <a:t>)       CuSO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b="1">
                <a:latin typeface="微软雅黑" panose="020B0503020204020204" charset="-122"/>
                <a:ea typeface="微软雅黑" panose="020B0503020204020204" charset="-122"/>
                <a:cs typeface="微软雅黑" panose="020B0503020204020204" charset="-122"/>
                <a:sym typeface="+mn-ea"/>
              </a:rPr>
              <a:t>2.SO</a:t>
            </a:r>
            <a:r>
              <a:rPr lang="en-US" b="1" baseline="-25000">
                <a:latin typeface="微软雅黑" panose="020B0503020204020204" charset="-122"/>
                <a:ea typeface="微软雅黑" panose="020B0503020204020204" charset="-122"/>
                <a:cs typeface="微软雅黑" panose="020B0503020204020204" charset="-122"/>
                <a:sym typeface="+mn-ea"/>
              </a:rPr>
              <a:t>2</a:t>
            </a:r>
            <a:r>
              <a:rPr lang="zh-CN" b="1">
                <a:latin typeface="微软雅黑" panose="020B0503020204020204" charset="-122"/>
                <a:ea typeface="微软雅黑" panose="020B0503020204020204" charset="-122"/>
                <a:cs typeface="微软雅黑" panose="020B0503020204020204" charset="-122"/>
                <a:sym typeface="+mn-ea"/>
              </a:rPr>
              <a:t>化学性质的多重性</a:t>
            </a:r>
            <a:r>
              <a:rPr lang="zh-CN">
                <a:latin typeface="微软雅黑" panose="020B0503020204020204" charset="-122"/>
                <a:ea typeface="微软雅黑" panose="020B0503020204020204" charset="-122"/>
                <a:cs typeface="微软雅黑" panose="020B0503020204020204" charset="-122"/>
                <a:sym typeface="+mn-ea"/>
              </a:rPr>
              <a:t>将</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气体分别通入下列五种溶液中</a:t>
            </a:r>
            <a:r>
              <a:rPr lang="en-US">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试管</a:t>
            </a:r>
            <a:r>
              <a:rPr lang="en-US">
                <a:latin typeface="微软雅黑" panose="020B0503020204020204" charset="-122"/>
                <a:ea typeface="微软雅黑" panose="020B0503020204020204" charset="-122"/>
                <a:cs typeface="微软雅黑" panose="020B0503020204020204" charset="-122"/>
                <a:sym typeface="+mn-ea"/>
              </a:rPr>
              <a:t>①</a:t>
            </a:r>
            <a:r>
              <a:rPr lang="zh-CN">
                <a:latin typeface="微软雅黑" panose="020B0503020204020204" charset="-122"/>
                <a:ea typeface="微软雅黑" panose="020B0503020204020204" charset="-122"/>
                <a:cs typeface="微软雅黑" panose="020B0503020204020204" charset="-122"/>
                <a:sym typeface="+mn-ea"/>
              </a:rPr>
              <a:t>中的实验现象</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酸性</a:t>
            </a:r>
            <a:r>
              <a:rPr lang="en-US">
                <a:latin typeface="微软雅黑" panose="020B0503020204020204" charset="-122"/>
                <a:ea typeface="微软雅黑" panose="020B0503020204020204" charset="-122"/>
                <a:cs typeface="微软雅黑" panose="020B0503020204020204" charset="-122"/>
                <a:sym typeface="+mn-ea"/>
              </a:rPr>
              <a:t>KMnO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溶液褪色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证明</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具有还原性。</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试管</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中的实验现象</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品红溶液褪色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证明</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具有漂白性。</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试管</a:t>
            </a:r>
            <a:r>
              <a:rPr lang="en-US">
                <a:latin typeface="微软雅黑" panose="020B0503020204020204" charset="-122"/>
                <a:ea typeface="微软雅黑" panose="020B0503020204020204" charset="-122"/>
                <a:cs typeface="微软雅黑" panose="020B0503020204020204" charset="-122"/>
                <a:sym typeface="+mn-ea"/>
              </a:rPr>
              <a:t>③</a:t>
            </a:r>
            <a:r>
              <a:rPr lang="zh-CN">
                <a:latin typeface="微软雅黑" panose="020B0503020204020204" charset="-122"/>
                <a:ea typeface="微软雅黑" panose="020B0503020204020204" charset="-122"/>
                <a:cs typeface="微软雅黑" panose="020B0503020204020204" charset="-122"/>
                <a:sym typeface="+mn-ea"/>
              </a:rPr>
              <a:t>中不能观察到沉淀</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原因是弱酸</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不能与</a:t>
            </a:r>
            <a:r>
              <a:rPr lang="en-US">
                <a:latin typeface="微软雅黑" panose="020B0503020204020204" charset="-122"/>
                <a:ea typeface="微软雅黑" panose="020B0503020204020204" charset="-122"/>
                <a:cs typeface="微软雅黑" panose="020B0503020204020204" charset="-122"/>
                <a:sym typeface="+mn-ea"/>
              </a:rPr>
              <a:t>BaCl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反应生成强酸</a:t>
            </a:r>
            <a:r>
              <a:rPr lang="en-US">
                <a:latin typeface="微软雅黑" panose="020B0503020204020204" charset="-122"/>
                <a:ea typeface="微软雅黑" panose="020B0503020204020204" charset="-122"/>
                <a:cs typeface="微软雅黑" panose="020B0503020204020204" charset="-122"/>
                <a:sym typeface="+mn-ea"/>
              </a:rPr>
              <a:t>HCl</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试管</a:t>
            </a:r>
            <a:r>
              <a:rPr lang="en-US">
                <a:latin typeface="微软雅黑" panose="020B0503020204020204" charset="-122"/>
                <a:ea typeface="微软雅黑" panose="020B0503020204020204" charset="-122"/>
                <a:cs typeface="微软雅黑" panose="020B0503020204020204" charset="-122"/>
                <a:sym typeface="+mn-ea"/>
              </a:rPr>
              <a:t>④</a:t>
            </a:r>
            <a:r>
              <a:rPr lang="zh-CN">
                <a:latin typeface="微软雅黑" panose="020B0503020204020204" charset="-122"/>
                <a:ea typeface="微软雅黑" panose="020B0503020204020204" charset="-122"/>
                <a:cs typeface="微软雅黑" panose="020B0503020204020204" charset="-122"/>
                <a:sym typeface="+mn-ea"/>
              </a:rPr>
              <a:t>中能产生白色沉淀</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该沉淀是</a:t>
            </a:r>
            <a:r>
              <a:rPr lang="en-US">
                <a:latin typeface="微软雅黑" panose="020B0503020204020204" charset="-122"/>
                <a:ea typeface="微软雅黑" panose="020B0503020204020204" charset="-122"/>
                <a:cs typeface="微软雅黑" panose="020B0503020204020204" charset="-122"/>
                <a:sym typeface="+mn-ea"/>
              </a:rPr>
              <a:t>BaSO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试管</a:t>
            </a:r>
            <a:r>
              <a:rPr lang="en-US">
                <a:latin typeface="微软雅黑" panose="020B0503020204020204" charset="-122"/>
                <a:ea typeface="微软雅黑" panose="020B0503020204020204" charset="-122"/>
                <a:cs typeface="微软雅黑" panose="020B0503020204020204" charset="-122"/>
                <a:sym typeface="+mn-ea"/>
              </a:rPr>
              <a:t>⑤</a:t>
            </a:r>
            <a:r>
              <a:rPr lang="zh-CN">
                <a:latin typeface="微软雅黑" panose="020B0503020204020204" charset="-122"/>
                <a:ea typeface="微软雅黑" panose="020B0503020204020204" charset="-122"/>
                <a:cs typeface="微软雅黑" panose="020B0503020204020204" charset="-122"/>
                <a:sym typeface="+mn-ea"/>
              </a:rPr>
              <a:t>中能产生白色沉淀</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该沉淀是</a:t>
            </a:r>
            <a:r>
              <a:rPr lang="en-US">
                <a:latin typeface="微软雅黑" panose="020B0503020204020204" charset="-122"/>
                <a:ea typeface="微软雅黑" panose="020B0503020204020204" charset="-122"/>
                <a:cs typeface="微软雅黑" panose="020B0503020204020204" charset="-122"/>
                <a:sym typeface="+mn-ea"/>
              </a:rPr>
              <a:t>BaSO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用离子方程式表示产生沉淀的过程</a:t>
            </a:r>
            <a:r>
              <a:rPr lang="en-US">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3"/>
          <a:stretch>
            <a:fillRect/>
          </a:stretch>
        </p:blipFill>
        <p:spPr>
          <a:xfrm>
            <a:off x="5915025" y="1785620"/>
            <a:ext cx="414655" cy="363855"/>
          </a:xfrm>
          <a:prstGeom prst="rect">
            <a:avLst/>
          </a:prstGeom>
          <a:noFill/>
          <a:ln w="9525">
            <a:noFill/>
          </a:ln>
        </p:spPr>
      </p:pic>
      <p:pic>
        <p:nvPicPr>
          <p:cNvPr id="4" name="图片 3"/>
          <p:cNvPicPr/>
          <p:nvPr/>
        </p:nvPicPr>
        <p:blipFill>
          <a:blip r:embed="rId4"/>
          <a:stretch>
            <a:fillRect/>
          </a:stretch>
        </p:blipFill>
        <p:spPr>
          <a:xfrm>
            <a:off x="4756785" y="2149475"/>
            <a:ext cx="414655" cy="375920"/>
          </a:xfrm>
          <a:prstGeom prst="rect">
            <a:avLst/>
          </a:prstGeom>
          <a:noFill/>
          <a:ln w="9525">
            <a:noFill/>
          </a:ln>
        </p:spPr>
      </p:pic>
      <p:pic>
        <p:nvPicPr>
          <p:cNvPr id="200" name="image188.jpeg"/>
          <p:cNvPicPr>
            <a:picLocks noChangeAspect="1"/>
          </p:cNvPicPr>
          <p:nvPr>
            <p:custDataLst>
              <p:tags r:id="rId5"/>
            </p:custDataLst>
          </p:nvPr>
        </p:nvPicPr>
        <p:blipFill>
          <a:blip r:embed="rId6"/>
          <a:stretch>
            <a:fillRect/>
          </a:stretch>
        </p:blipFill>
        <p:spPr>
          <a:xfrm>
            <a:off x="7544435" y="2440305"/>
            <a:ext cx="4153535" cy="1384935"/>
          </a:xfrm>
          <a:prstGeom prst="rect">
            <a:avLst/>
          </a:prstGeom>
        </p:spPr>
      </p:pic>
      <p:grpSp>
        <p:nvGrpSpPr>
          <p:cNvPr id="16" name="组合 15"/>
          <p:cNvGrpSpPr/>
          <p:nvPr/>
        </p:nvGrpSpPr>
        <p:grpSpPr>
          <a:xfrm>
            <a:off x="8788400" y="5126355"/>
            <a:ext cx="2559050" cy="311150"/>
            <a:chOff x="13840" y="8073"/>
            <a:chExt cx="4030" cy="490"/>
          </a:xfrm>
        </p:grpSpPr>
        <p:pic>
          <p:nvPicPr>
            <p:cNvPr id="14" name="图片 13"/>
            <p:cNvPicPr>
              <a:picLocks noChangeAspect="1"/>
            </p:cNvPicPr>
            <p:nvPr>
              <p:custDataLst>
                <p:tags r:id="rId7"/>
              </p:custDataLst>
            </p:nvPr>
          </p:nvPicPr>
          <p:blipFill>
            <a:blip r:embed="rId8"/>
            <a:stretch>
              <a:fillRect/>
            </a:stretch>
          </p:blipFill>
          <p:spPr>
            <a:xfrm>
              <a:off x="13840" y="8103"/>
              <a:ext cx="860" cy="460"/>
            </a:xfrm>
            <a:prstGeom prst="rect">
              <a:avLst/>
            </a:prstGeom>
          </p:spPr>
        </p:pic>
        <p:pic>
          <p:nvPicPr>
            <p:cNvPr id="15" name="图片 14"/>
            <p:cNvPicPr>
              <a:picLocks noChangeAspect="1"/>
            </p:cNvPicPr>
            <p:nvPr>
              <p:custDataLst>
                <p:tags r:id="rId9"/>
              </p:custDataLst>
            </p:nvPr>
          </p:nvPicPr>
          <p:blipFill>
            <a:blip r:embed="rId10"/>
            <a:stretch>
              <a:fillRect/>
            </a:stretch>
          </p:blipFill>
          <p:spPr>
            <a:xfrm>
              <a:off x="14700" y="8073"/>
              <a:ext cx="3170" cy="460"/>
            </a:xfrm>
            <a:prstGeom prst="rect">
              <a:avLst/>
            </a:prstGeom>
          </p:spPr>
        </p:pic>
      </p:grpSp>
      <p:pic>
        <p:nvPicPr>
          <p:cNvPr id="17" name="图片 16"/>
          <p:cNvPicPr>
            <a:picLocks noChangeAspect="1"/>
          </p:cNvPicPr>
          <p:nvPr>
            <p:custDataLst>
              <p:tags r:id="rId11"/>
            </p:custDataLst>
          </p:nvPr>
        </p:nvPicPr>
        <p:blipFill>
          <a:blip r:embed="rId12"/>
          <a:stretch>
            <a:fillRect/>
          </a:stretch>
        </p:blipFill>
        <p:spPr>
          <a:xfrm>
            <a:off x="946150" y="5505450"/>
            <a:ext cx="2489200" cy="304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42" name="文本框 141"/>
          <p:cNvSpPr txBox="1"/>
          <p:nvPr/>
        </p:nvSpPr>
        <p:spPr>
          <a:xfrm>
            <a:off x="580390" y="1348740"/>
            <a:ext cx="11370945" cy="2584450"/>
          </a:xfrm>
          <a:prstGeom prst="rect">
            <a:avLst/>
          </a:prstGeom>
          <a:noFill/>
          <a:ln w="9525">
            <a:noFill/>
          </a:ln>
        </p:spPr>
        <p:txBody>
          <a:bodyPr wrap="square">
            <a:spAutoFit/>
          </a:bodyPr>
          <a:p>
            <a:pPr indent="0">
              <a:lnSpc>
                <a:spcPct val="150000"/>
              </a:lnSpc>
            </a:pPr>
            <a:r>
              <a:rPr b="0">
                <a:latin typeface="仿宋" panose="02010609060101010101" charset="-122"/>
                <a:ea typeface="仿宋" panose="02010609060101010101" charset="-122"/>
                <a:cs typeface="仿宋" panose="02010609060101010101" charset="-122"/>
              </a:rPr>
              <a:t>[江苏2022·4,3分]</a:t>
            </a:r>
            <a:r>
              <a:rPr b="0">
                <a:latin typeface="微软雅黑" panose="020B0503020204020204" charset="-122"/>
                <a:ea typeface="微软雅黑" panose="020B0503020204020204" charset="-122"/>
                <a:cs typeface="微软雅黑" panose="020B0503020204020204" charset="-122"/>
              </a:rPr>
              <a:t>实验室制取少量SO</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水溶液并探究其酸性,下列实验装置和操作不能达到实验目的的</a:t>
            </a:r>
            <a:r>
              <a:rPr lang="zh-CN" b="0">
                <a:latin typeface="微软雅黑" panose="020B0503020204020204" charset="-122"/>
                <a:ea typeface="微软雅黑" panose="020B0503020204020204" charset="-122"/>
                <a:cs typeface="微软雅黑" panose="020B0503020204020204" charset="-122"/>
              </a:rPr>
              <a:t>是</a:t>
            </a:r>
            <a:r>
              <a:rPr b="0">
                <a:latin typeface="微软雅黑" panose="020B0503020204020204" charset="-122"/>
                <a:ea typeface="微软雅黑" panose="020B0503020204020204" charset="-122"/>
                <a:cs typeface="微软雅黑" panose="020B0503020204020204" charset="-122"/>
              </a:rPr>
              <a:t>(　　)</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用装置甲制取</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气体</a:t>
            </a:r>
            <a:r>
              <a:rPr lang="en-US">
                <a:latin typeface="微软雅黑" panose="020B0503020204020204" charset="-122"/>
                <a:ea typeface="微软雅黑" panose="020B0503020204020204" charset="-122"/>
                <a:cs typeface="微软雅黑" panose="020B0503020204020204" charset="-122"/>
                <a:sym typeface="+mn-ea"/>
              </a:rPr>
              <a:t>B.</a:t>
            </a:r>
            <a:r>
              <a:rPr lang="zh-CN">
                <a:latin typeface="微软雅黑" panose="020B0503020204020204" charset="-122"/>
                <a:ea typeface="微软雅黑" panose="020B0503020204020204" charset="-122"/>
                <a:cs typeface="微软雅黑" panose="020B0503020204020204" charset="-122"/>
                <a:sym typeface="+mn-ea"/>
              </a:rPr>
              <a:t>用装置乙制取</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水溶液</a:t>
            </a:r>
            <a:r>
              <a:rPr lang="en-US">
                <a:latin typeface="微软雅黑" panose="020B0503020204020204" charset="-122"/>
                <a:ea typeface="微软雅黑" panose="020B0503020204020204" charset="-122"/>
                <a:cs typeface="微软雅黑" panose="020B0503020204020204" charset="-122"/>
                <a:sym typeface="+mn-ea"/>
              </a:rPr>
              <a:t>C.</a:t>
            </a:r>
            <a:r>
              <a:rPr lang="zh-CN">
                <a:latin typeface="微软雅黑" panose="020B0503020204020204" charset="-122"/>
                <a:ea typeface="微软雅黑" panose="020B0503020204020204" charset="-122"/>
                <a:cs typeface="微软雅黑" panose="020B0503020204020204" charset="-122"/>
                <a:sym typeface="+mn-ea"/>
              </a:rPr>
              <a:t>用装置丙吸收尾气中的</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D.</a:t>
            </a:r>
            <a:r>
              <a:rPr lang="zh-CN">
                <a:latin typeface="微软雅黑" panose="020B0503020204020204" charset="-122"/>
                <a:ea typeface="微软雅黑" panose="020B0503020204020204" charset="-122"/>
                <a:cs typeface="微软雅黑" panose="020B0503020204020204" charset="-122"/>
                <a:sym typeface="+mn-ea"/>
              </a:rPr>
              <a:t>用干燥</a:t>
            </a:r>
            <a:r>
              <a:rPr lang="en-US">
                <a:latin typeface="微软雅黑" panose="020B0503020204020204" charset="-122"/>
                <a:ea typeface="微软雅黑" panose="020B0503020204020204" charset="-122"/>
                <a:cs typeface="微软雅黑" panose="020B0503020204020204" charset="-122"/>
                <a:sym typeface="+mn-ea"/>
              </a:rPr>
              <a:t>pH</a:t>
            </a:r>
            <a:r>
              <a:rPr lang="zh-CN">
                <a:latin typeface="微软雅黑" panose="020B0503020204020204" charset="-122"/>
                <a:ea typeface="微软雅黑" panose="020B0503020204020204" charset="-122"/>
                <a:cs typeface="微软雅黑" panose="020B0503020204020204" charset="-122"/>
                <a:sym typeface="+mn-ea"/>
              </a:rPr>
              <a:t>试纸检验</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水溶液的酸性</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 </a:t>
            </a:r>
            <a:endParaRPr b="0">
              <a:latin typeface="微软雅黑" panose="020B0503020204020204" charset="-122"/>
              <a:ea typeface="微软雅黑" panose="020B0503020204020204" charset="-122"/>
              <a:cs typeface="微软雅黑" panose="020B0503020204020204" charset="-122"/>
            </a:endParaRPr>
          </a:p>
        </p:txBody>
      </p:sp>
      <p:pic>
        <p:nvPicPr>
          <p:cNvPr id="204" name="image192.jpeg"/>
          <p:cNvPicPr>
            <a:picLocks noChangeAspect="1"/>
          </p:cNvPicPr>
          <p:nvPr>
            <p:custDataLst>
              <p:tags r:id="rId1"/>
            </p:custDataLst>
          </p:nvPr>
        </p:nvPicPr>
        <p:blipFill>
          <a:blip r:embed="rId2"/>
          <a:stretch>
            <a:fillRect/>
          </a:stretch>
        </p:blipFill>
        <p:spPr>
          <a:xfrm>
            <a:off x="6012815" y="1948815"/>
            <a:ext cx="3987800" cy="1606550"/>
          </a:xfrm>
          <a:prstGeom prst="rect">
            <a:avLst/>
          </a:prstGeom>
        </p:spPr>
      </p:pic>
      <p:sp>
        <p:nvSpPr>
          <p:cNvPr id="3" name="文本框 2"/>
          <p:cNvSpPr txBox="1"/>
          <p:nvPr/>
        </p:nvSpPr>
        <p:spPr>
          <a:xfrm>
            <a:off x="579755" y="3933190"/>
            <a:ext cx="11051540" cy="133794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60%</a:t>
            </a:r>
            <a:r>
              <a:rPr lang="zh-CN" b="0">
                <a:latin typeface="微软雅黑" panose="020B0503020204020204" charset="-122"/>
                <a:ea typeface="微软雅黑" panose="020B0503020204020204" charset="-122"/>
                <a:cs typeface="微软雅黑" panose="020B0503020204020204" charset="-122"/>
              </a:rPr>
              <a:t>硫酸和</a:t>
            </a:r>
            <a:r>
              <a:rPr lang="en-US" b="0">
                <a:latin typeface="微软雅黑" panose="020B0503020204020204" charset="-122"/>
                <a:ea typeface="微软雅黑" panose="020B0503020204020204" charset="-122"/>
                <a:cs typeface="微软雅黑" panose="020B0503020204020204" charset="-122"/>
              </a:rPr>
              <a:t>NaHSO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反应可制备</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溶于水后得到</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水溶液</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在饱和</a:t>
            </a:r>
            <a:r>
              <a:rPr lang="en-US" b="0">
                <a:latin typeface="微软雅黑" panose="020B0503020204020204" charset="-122"/>
                <a:ea typeface="微软雅黑" panose="020B0503020204020204" charset="-122"/>
                <a:cs typeface="微软雅黑" panose="020B0503020204020204" charset="-122"/>
              </a:rPr>
              <a:t>NaHSO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溶液中的溶解度很小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饱和</a:t>
            </a:r>
            <a:r>
              <a:rPr lang="en-US" b="0">
                <a:latin typeface="微软雅黑" panose="020B0503020204020204" charset="-122"/>
                <a:ea typeface="微软雅黑" panose="020B0503020204020204" charset="-122"/>
                <a:cs typeface="微软雅黑" panose="020B0503020204020204" charset="-122"/>
              </a:rPr>
              <a:t>NaHSO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溶液不能用来吸收</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干燥的</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试纸可用于测定</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水溶液的酸碱性</a:t>
            </a:r>
            <a:r>
              <a:rPr lang="en-US" b="0">
                <a:latin typeface="微软雅黑" panose="020B0503020204020204" charset="-122"/>
                <a:ea typeface="微软雅黑" panose="020B0503020204020204" charset="-122"/>
                <a:cs typeface="微软雅黑" panose="020B0503020204020204" charset="-122"/>
              </a:rPr>
              <a:t>,D</a:t>
            </a:r>
            <a:r>
              <a:rPr lang="zh-CN" b="0">
                <a:latin typeface="微软雅黑" panose="020B0503020204020204" charset="-122"/>
                <a:ea typeface="微软雅黑" panose="020B0503020204020204" charset="-122"/>
                <a:cs typeface="微软雅黑" panose="020B0503020204020204" charset="-122"/>
              </a:rPr>
              <a:t>正确。</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1262995" y="1466850"/>
            <a:ext cx="68834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C</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6"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3670" y="2793365"/>
            <a:ext cx="3934460" cy="763270"/>
          </a:xfrm>
          <a:prstGeom prst="rect">
            <a:avLst/>
          </a:prstGeom>
          <a:noFill/>
        </p:spPr>
        <p:txBody>
          <a:bodyPr wrap="square" rtlCol="0">
            <a:noAutofit/>
          </a:bodyPr>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目</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录</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p:txBody>
      </p:sp>
      <p:grpSp>
        <p:nvGrpSpPr>
          <p:cNvPr id="2" name="组合 1"/>
          <p:cNvGrpSpPr/>
          <p:nvPr/>
        </p:nvGrpSpPr>
        <p:grpSpPr>
          <a:xfrm>
            <a:off x="2839720" y="1030605"/>
            <a:ext cx="6597650" cy="720090"/>
            <a:chOff x="4472" y="2074"/>
            <a:chExt cx="10390" cy="1134"/>
          </a:xfrm>
        </p:grpSpPr>
        <p:sp>
          <p:nvSpPr>
            <p:cNvPr id="6" name="椭圆 5"/>
            <p:cNvSpPr/>
            <p:nvPr>
              <p:custDataLst>
                <p:tags r:id="rId1"/>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15" name="文本框 14"/>
            <p:cNvSpPr txBox="1"/>
            <p:nvPr>
              <p:custDataLst>
                <p:tags r:id="rId2"/>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考点15　氮气　氮的氧化物</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custDataLst>
                <p:tags r:id="rId3"/>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06</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3" name="组合 2"/>
          <p:cNvGrpSpPr/>
          <p:nvPr/>
        </p:nvGrpSpPr>
        <p:grpSpPr>
          <a:xfrm>
            <a:off x="2839720" y="1977390"/>
            <a:ext cx="6597650" cy="720090"/>
            <a:chOff x="4472" y="4031"/>
            <a:chExt cx="10390" cy="1134"/>
          </a:xfrm>
        </p:grpSpPr>
        <p:sp>
          <p:nvSpPr>
            <p:cNvPr id="22" name="椭圆 21"/>
            <p:cNvSpPr/>
            <p:nvPr>
              <p:custDataLst>
                <p:tags r:id="rId4"/>
              </p:custDataLst>
            </p:nvPr>
          </p:nvSpPr>
          <p:spPr>
            <a:xfrm>
              <a:off x="4472" y="4031"/>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25" name="文本框 24"/>
            <p:cNvSpPr txBox="1"/>
            <p:nvPr>
              <p:custDataLst>
                <p:tags r:id="rId5"/>
              </p:custDataLst>
            </p:nvPr>
          </p:nvSpPr>
          <p:spPr>
            <a:xfrm>
              <a:off x="6052" y="4163"/>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考点16　氨　铵盐</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37" name="文本框 36"/>
            <p:cNvSpPr txBox="1"/>
            <p:nvPr>
              <p:custDataLst>
                <p:tags r:id="rId6"/>
              </p:custDataLst>
            </p:nvPr>
          </p:nvSpPr>
          <p:spPr>
            <a:xfrm>
              <a:off x="4546" y="4152"/>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07</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4" name="组合 3"/>
          <p:cNvGrpSpPr/>
          <p:nvPr/>
        </p:nvGrpSpPr>
        <p:grpSpPr>
          <a:xfrm>
            <a:off x="2839720" y="3870960"/>
            <a:ext cx="6597650" cy="720090"/>
            <a:chOff x="4472" y="5988"/>
            <a:chExt cx="10390" cy="1134"/>
          </a:xfrm>
        </p:grpSpPr>
        <p:sp>
          <p:nvSpPr>
            <p:cNvPr id="38" name="椭圆 37"/>
            <p:cNvSpPr/>
            <p:nvPr>
              <p:custDataLst>
                <p:tags r:id="rId7"/>
              </p:custDataLst>
            </p:nvPr>
          </p:nvSpPr>
          <p:spPr>
            <a:xfrm>
              <a:off x="4472" y="5988"/>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39" name="文本框 38"/>
            <p:cNvSpPr txBox="1"/>
            <p:nvPr>
              <p:custDataLst>
                <p:tags r:id="rId8"/>
              </p:custDataLst>
            </p:nvPr>
          </p:nvSpPr>
          <p:spPr>
            <a:xfrm>
              <a:off x="6052" y="6120"/>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考点18　磷、砷及其化合物</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40" name="文本框 39"/>
            <p:cNvSpPr txBox="1"/>
            <p:nvPr>
              <p:custDataLst>
                <p:tags r:id="rId9"/>
              </p:custDataLst>
            </p:nvPr>
          </p:nvSpPr>
          <p:spPr>
            <a:xfrm>
              <a:off x="4546" y="6109"/>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09</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7" name="组合 6"/>
          <p:cNvGrpSpPr/>
          <p:nvPr/>
        </p:nvGrpSpPr>
        <p:grpSpPr>
          <a:xfrm>
            <a:off x="2839720" y="2924175"/>
            <a:ext cx="6597650" cy="720090"/>
            <a:chOff x="4472" y="2074"/>
            <a:chExt cx="10390" cy="1134"/>
          </a:xfrm>
        </p:grpSpPr>
        <p:sp>
          <p:nvSpPr>
            <p:cNvPr id="8" name="椭圆 7"/>
            <p:cNvSpPr/>
            <p:nvPr>
              <p:custDataLst>
                <p:tags r:id="rId10"/>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9" name="文本框 8"/>
            <p:cNvSpPr txBox="1"/>
            <p:nvPr>
              <p:custDataLst>
                <p:tags r:id="rId11"/>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考点17　硝酸及其盐</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custDataLst>
                <p:tags r:id="rId12"/>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08</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11" name="组合 10"/>
          <p:cNvGrpSpPr/>
          <p:nvPr/>
        </p:nvGrpSpPr>
        <p:grpSpPr>
          <a:xfrm>
            <a:off x="2839720" y="4817745"/>
            <a:ext cx="8074025" cy="720090"/>
            <a:chOff x="4472" y="4031"/>
            <a:chExt cx="12715" cy="1134"/>
          </a:xfrm>
        </p:grpSpPr>
        <p:sp>
          <p:nvSpPr>
            <p:cNvPr id="12" name="椭圆 11"/>
            <p:cNvSpPr/>
            <p:nvPr>
              <p:custDataLst>
                <p:tags r:id="rId13"/>
              </p:custDataLst>
            </p:nvPr>
          </p:nvSpPr>
          <p:spPr>
            <a:xfrm>
              <a:off x="4472" y="4031"/>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13" name="文本框 12"/>
            <p:cNvSpPr txBox="1"/>
            <p:nvPr>
              <p:custDataLst>
                <p:tags r:id="rId14"/>
              </p:custDataLst>
            </p:nvPr>
          </p:nvSpPr>
          <p:spPr>
            <a:xfrm>
              <a:off x="6052" y="4163"/>
              <a:ext cx="11135"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考点19　无机非金属材料　硅及其化合物</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custDataLst>
                <p:tags r:id="rId15"/>
              </p:custDataLst>
            </p:nvPr>
          </p:nvSpPr>
          <p:spPr>
            <a:xfrm>
              <a:off x="4546" y="4152"/>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10</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16" name="组合 15"/>
          <p:cNvGrpSpPr/>
          <p:nvPr/>
        </p:nvGrpSpPr>
        <p:grpSpPr>
          <a:xfrm>
            <a:off x="2839720" y="5764530"/>
            <a:ext cx="6597650" cy="720090"/>
            <a:chOff x="4472" y="5988"/>
            <a:chExt cx="10390" cy="1134"/>
          </a:xfrm>
        </p:grpSpPr>
        <p:sp>
          <p:nvSpPr>
            <p:cNvPr id="17" name="椭圆 16"/>
            <p:cNvSpPr/>
            <p:nvPr>
              <p:custDataLst>
                <p:tags r:id="rId16"/>
              </p:custDataLst>
            </p:nvPr>
          </p:nvSpPr>
          <p:spPr>
            <a:xfrm>
              <a:off x="4472" y="5988"/>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19" name="文本框 18"/>
            <p:cNvSpPr txBox="1"/>
            <p:nvPr>
              <p:custDataLst>
                <p:tags r:id="rId17"/>
              </p:custDataLst>
            </p:nvPr>
          </p:nvSpPr>
          <p:spPr>
            <a:xfrm>
              <a:off x="6052" y="6120"/>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专题3</a:t>
              </a:r>
              <a:r>
                <a:rPr lang="en-US" sz="2400" b="1"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工艺流程题型特点与应考策略</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custDataLst>
                <p:tags r:id="rId18"/>
              </p:custDataLst>
            </p:nvPr>
          </p:nvSpPr>
          <p:spPr>
            <a:xfrm>
              <a:off x="4546" y="6109"/>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11</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1078230"/>
            <a:ext cx="8304530" cy="488950"/>
          </a:xfrm>
          <a:prstGeom prst="rect">
            <a:avLst/>
          </a:prstGeom>
          <a:noFill/>
          <a:ln w="9525">
            <a:noFill/>
          </a:ln>
        </p:spPr>
        <p:txBody>
          <a:bodyPr wrap="square">
            <a:noAutofit/>
          </a:bodyPr>
          <a:p>
            <a:pPr indent="0"/>
            <a:r>
              <a:rPr lang="zh-CN" sz="2400" b="1">
                <a:latin typeface="微软雅黑" panose="020B0503020204020204" charset="-122"/>
                <a:ea typeface="微软雅黑" panose="020B0503020204020204" charset="-122"/>
                <a:cs typeface="微软雅黑" panose="020B0503020204020204" charset="-122"/>
                <a:sym typeface="+mn-ea"/>
              </a:rPr>
              <a:t>考法</a:t>
            </a:r>
            <a:r>
              <a:rPr lang="en-US" sz="2400" b="1">
                <a:latin typeface="微软雅黑" panose="020B0503020204020204" charset="-122"/>
                <a:ea typeface="微软雅黑" panose="020B0503020204020204" charset="-122"/>
                <a:cs typeface="微软雅黑" panose="020B0503020204020204" charset="-122"/>
                <a:sym typeface="+mn-ea"/>
              </a:rPr>
              <a:t>2</a:t>
            </a:r>
            <a:r>
              <a:rPr lang="zh-CN" sz="2400" b="1">
                <a:latin typeface="微软雅黑" panose="020B0503020204020204" charset="-122"/>
                <a:ea typeface="微软雅黑" panose="020B0503020204020204" charset="-122"/>
                <a:cs typeface="微软雅黑" panose="020B0503020204020204" charset="-122"/>
                <a:sym typeface="+mn-ea"/>
              </a:rPr>
              <a:t>　</a:t>
            </a:r>
            <a:r>
              <a:rPr lang="en-US" sz="2400" b="1">
                <a:latin typeface="微软雅黑" panose="020B0503020204020204" charset="-122"/>
                <a:ea typeface="微软雅黑" panose="020B0503020204020204" charset="-122"/>
                <a:cs typeface="微软雅黑" panose="020B0503020204020204" charset="-122"/>
                <a:sym typeface="+mn-ea"/>
              </a:rPr>
              <a:t>SO</a:t>
            </a:r>
            <a:r>
              <a:rPr lang="en-US" sz="2400" b="1" baseline="-25000">
                <a:latin typeface="微软雅黑" panose="020B0503020204020204" charset="-122"/>
                <a:ea typeface="微软雅黑" panose="020B0503020204020204" charset="-122"/>
                <a:cs typeface="微软雅黑" panose="020B0503020204020204" charset="-122"/>
                <a:sym typeface="+mn-ea"/>
              </a:rPr>
              <a:t>2</a:t>
            </a:r>
            <a:r>
              <a:rPr lang="zh-CN" sz="2400" b="1">
                <a:latin typeface="微软雅黑" panose="020B0503020204020204" charset="-122"/>
                <a:ea typeface="微软雅黑" panose="020B0503020204020204" charset="-122"/>
                <a:cs typeface="微软雅黑" panose="020B0503020204020204" charset="-122"/>
                <a:sym typeface="+mn-ea"/>
              </a:rPr>
              <a:t>、</a:t>
            </a:r>
            <a:r>
              <a:rPr lang="en-US" sz="2400" b="1">
                <a:latin typeface="微软雅黑" panose="020B0503020204020204" charset="-122"/>
                <a:ea typeface="微软雅黑" panose="020B0503020204020204" charset="-122"/>
                <a:cs typeface="微软雅黑" panose="020B0503020204020204" charset="-122"/>
                <a:sym typeface="+mn-ea"/>
              </a:rPr>
              <a:t>CO</a:t>
            </a:r>
            <a:r>
              <a:rPr lang="en-US" sz="2400" b="1" baseline="-25000">
                <a:latin typeface="微软雅黑" panose="020B0503020204020204" charset="-122"/>
                <a:ea typeface="微软雅黑" panose="020B0503020204020204" charset="-122"/>
                <a:cs typeface="微软雅黑" panose="020B0503020204020204" charset="-122"/>
                <a:sym typeface="+mn-ea"/>
              </a:rPr>
              <a:t>2</a:t>
            </a:r>
            <a:r>
              <a:rPr lang="zh-CN" sz="2400" b="1">
                <a:latin typeface="微软雅黑" panose="020B0503020204020204" charset="-122"/>
                <a:ea typeface="微软雅黑" panose="020B0503020204020204" charset="-122"/>
                <a:cs typeface="微软雅黑" panose="020B0503020204020204" charset="-122"/>
                <a:sym typeface="+mn-ea"/>
              </a:rPr>
              <a:t>鉴别与检验</a:t>
            </a:r>
            <a:endParaRPr lang="zh-CN" altLang="en-US" sz="2400" b="1">
              <a:latin typeface="微软雅黑" panose="020B0503020204020204" charset="-122"/>
              <a:ea typeface="微软雅黑" panose="020B0503020204020204" charset="-122"/>
              <a:cs typeface="微软雅黑" panose="020B0503020204020204" charset="-122"/>
            </a:endParaRPr>
          </a:p>
          <a:p>
            <a:pPr indent="0"/>
            <a:r>
              <a:rPr sz="2400" b="1">
                <a:latin typeface="微软雅黑" panose="020B0503020204020204" charset="-122"/>
                <a:ea typeface="微软雅黑" panose="020B0503020204020204" charset="-122"/>
                <a:cs typeface="微软雅黑" panose="020B0503020204020204" charset="-122"/>
              </a:rPr>
              <a:t>　</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39140" y="1602105"/>
            <a:ext cx="10713085" cy="3876675"/>
          </a:xfrm>
          <a:prstGeom prst="rect">
            <a:avLst/>
          </a:prstGeom>
          <a:noFill/>
          <a:ln w="9525">
            <a:noFill/>
          </a:ln>
        </p:spPr>
        <p:txBody>
          <a:bodyPr wrap="square">
            <a:spAutoFit/>
          </a:bodyPr>
          <a:p>
            <a:pPr indent="0">
              <a:lnSpc>
                <a:spcPct val="150000"/>
              </a:lnSpc>
            </a:pPr>
            <a:r>
              <a:rPr lang="en-US" sz="2000" b="1">
                <a:solidFill>
                  <a:schemeClr val="tx1"/>
                </a:solidFill>
                <a:latin typeface="微软雅黑" panose="020B0503020204020204" charset="-122"/>
                <a:ea typeface="微软雅黑" panose="020B0503020204020204" charset="-122"/>
                <a:cs typeface="微软雅黑" panose="020B0503020204020204" charset="-122"/>
              </a:rPr>
              <a:t>1.SO</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2</a:t>
            </a:r>
            <a:r>
              <a:rPr lang="zh-CN" sz="2000" b="1">
                <a:solidFill>
                  <a:schemeClr val="tx1"/>
                </a:solidFill>
                <a:latin typeface="微软雅黑" panose="020B0503020204020204" charset="-122"/>
                <a:ea typeface="微软雅黑" panose="020B0503020204020204" charset="-122"/>
                <a:cs typeface="微软雅黑" panose="020B0503020204020204" charset="-122"/>
              </a:rPr>
              <a:t>和</a:t>
            </a:r>
            <a:r>
              <a:rPr lang="en-US" sz="2000" b="1">
                <a:solidFill>
                  <a:schemeClr val="tx1"/>
                </a:solidFill>
                <a:latin typeface="微软雅黑" panose="020B0503020204020204" charset="-122"/>
                <a:ea typeface="微软雅黑" panose="020B0503020204020204" charset="-122"/>
                <a:cs typeface="微软雅黑" panose="020B0503020204020204" charset="-122"/>
              </a:rPr>
              <a:t>CO</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2</a:t>
            </a:r>
            <a:r>
              <a:rPr lang="zh-CN" sz="2000" b="1">
                <a:solidFill>
                  <a:schemeClr val="tx1"/>
                </a:solidFill>
                <a:latin typeface="微软雅黑" panose="020B0503020204020204" charset="-122"/>
                <a:ea typeface="微软雅黑" panose="020B0503020204020204" charset="-122"/>
                <a:cs typeface="微软雅黑" panose="020B0503020204020204" charset="-122"/>
              </a:rPr>
              <a:t>的鉴别</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利用</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漂白性检验</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用品红溶液</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能使品红溶液褪色的是</a:t>
            </a:r>
            <a:r>
              <a:rPr lang="en-US" b="0" u="wavy">
                <a:solidFill>
                  <a:schemeClr val="tx1"/>
                </a:solidFill>
                <a:latin typeface="微软雅黑" panose="020B0503020204020204" charset="-122"/>
                <a:ea typeface="微软雅黑" panose="020B0503020204020204" charset="-122"/>
                <a:cs typeface="微软雅黑" panose="020B0503020204020204" charset="-122"/>
              </a:rPr>
              <a:t>SO</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不能使品红溶液褪色的是</a:t>
            </a:r>
            <a:r>
              <a:rPr lang="en-US" b="0" u="wavy">
                <a:solidFill>
                  <a:schemeClr val="tx1"/>
                </a:solidFill>
                <a:latin typeface="微软雅黑" panose="020B0503020204020204" charset="-122"/>
                <a:ea typeface="微软雅黑" panose="020B0503020204020204" charset="-122"/>
                <a:cs typeface="微软雅黑" panose="020B0503020204020204" charset="-122"/>
              </a:rPr>
              <a:t>CO</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利用</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氧化性检验</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用氢硫酸</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出现浑浊的是</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无明显现象的是</a:t>
            </a:r>
            <a:r>
              <a:rPr lang="en-US" b="0">
                <a:solidFill>
                  <a:schemeClr val="tx1"/>
                </a:solidFill>
                <a:latin typeface="微软雅黑" panose="020B0503020204020204" charset="-122"/>
                <a:ea typeface="微软雅黑" panose="020B0503020204020204" charset="-122"/>
                <a:cs typeface="微软雅黑" panose="020B0503020204020204" charset="-122"/>
              </a:rPr>
              <a:t>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(3)</a:t>
            </a:r>
            <a:r>
              <a:rPr lang="zh-CN" b="0">
                <a:solidFill>
                  <a:schemeClr val="tx1"/>
                </a:solidFill>
                <a:latin typeface="微软雅黑" panose="020B0503020204020204" charset="-122"/>
                <a:ea typeface="微软雅黑" panose="020B0503020204020204" charset="-122"/>
                <a:cs typeface="微软雅黑" panose="020B0503020204020204" charset="-122"/>
              </a:rPr>
              <a:t>利用</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还原性检验</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u="wavy">
                <a:solidFill>
                  <a:schemeClr val="tx1"/>
                </a:solidFill>
                <a:latin typeface="微软雅黑" panose="020B0503020204020204" charset="-122"/>
                <a:ea typeface="微软雅黑" panose="020B0503020204020204" charset="-122"/>
                <a:cs typeface="微软雅黑" panose="020B0503020204020204" charset="-122"/>
              </a:rPr>
              <a:t>用酸性高锰酸钾溶液</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能使溶液紫红色褪去的是</a:t>
            </a:r>
            <a:r>
              <a:rPr lang="en-US" b="0" u="wavy">
                <a:solidFill>
                  <a:schemeClr val="tx1"/>
                </a:solidFill>
                <a:latin typeface="微软雅黑" panose="020B0503020204020204" charset="-122"/>
                <a:ea typeface="微软雅黑" panose="020B0503020204020204" charset="-122"/>
                <a:cs typeface="微软雅黑" panose="020B0503020204020204" charset="-122"/>
              </a:rPr>
              <a:t>SO</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无明显现象的是</a:t>
            </a:r>
            <a:r>
              <a:rPr lang="en-US" b="0" u="wavy">
                <a:solidFill>
                  <a:schemeClr val="tx1"/>
                </a:solidFill>
                <a:latin typeface="微软雅黑" panose="020B0503020204020204" charset="-122"/>
                <a:ea typeface="微软雅黑" panose="020B0503020204020204" charset="-122"/>
                <a:cs typeface="微软雅黑" panose="020B0503020204020204" charset="-122"/>
              </a:rPr>
              <a:t>CO</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a:solidFill>
                  <a:schemeClr val="tx1"/>
                </a:solidFill>
                <a:latin typeface="微软雅黑" panose="020B0503020204020204" charset="-122"/>
                <a:ea typeface="微软雅黑" panose="020B0503020204020204" charset="-122"/>
                <a:cs typeface="微软雅黑" panose="020B0503020204020204" charset="-122"/>
              </a:rPr>
              <a:t>用溴水</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能使溶液橙色褪去的是</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无明显现象的是</a:t>
            </a:r>
            <a:r>
              <a:rPr lang="en-US" b="0">
                <a:solidFill>
                  <a:schemeClr val="tx1"/>
                </a:solidFill>
                <a:latin typeface="微软雅黑" panose="020B0503020204020204" charset="-122"/>
                <a:ea typeface="微软雅黑" panose="020B0503020204020204" charset="-122"/>
                <a:cs typeface="微软雅黑" panose="020B0503020204020204" charset="-122"/>
              </a:rPr>
              <a:t>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③</a:t>
            </a:r>
            <a:r>
              <a:rPr lang="zh-CN" b="0">
                <a:solidFill>
                  <a:schemeClr val="tx1"/>
                </a:solidFill>
                <a:latin typeface="微软雅黑" panose="020B0503020204020204" charset="-122"/>
                <a:ea typeface="微软雅黑" panose="020B0503020204020204" charset="-122"/>
                <a:cs typeface="微软雅黑" panose="020B0503020204020204" charset="-122"/>
              </a:rPr>
              <a:t>用硝酸酸化的硝酸钡溶液</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产生白色沉淀的是</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无明显现象的是</a:t>
            </a:r>
            <a:r>
              <a:rPr lang="en-US" b="0">
                <a:solidFill>
                  <a:schemeClr val="tx1"/>
                </a:solidFill>
                <a:latin typeface="微软雅黑" panose="020B0503020204020204" charset="-122"/>
                <a:ea typeface="微软雅黑" panose="020B0503020204020204" charset="-122"/>
                <a:cs typeface="微软雅黑" panose="020B0503020204020204" charset="-122"/>
              </a:rPr>
              <a:t>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④</a:t>
            </a:r>
            <a:r>
              <a:rPr lang="zh-CN" b="0">
                <a:solidFill>
                  <a:schemeClr val="tx1"/>
                </a:solidFill>
                <a:latin typeface="微软雅黑" panose="020B0503020204020204" charset="-122"/>
                <a:ea typeface="微软雅黑" panose="020B0503020204020204" charset="-122"/>
                <a:cs typeface="微软雅黑" panose="020B0503020204020204" charset="-122"/>
              </a:rPr>
              <a:t>用</a:t>
            </a:r>
            <a:r>
              <a:rPr lang="en-US" b="0">
                <a:solidFill>
                  <a:schemeClr val="tx1"/>
                </a:solidFill>
                <a:latin typeface="微软雅黑" panose="020B0503020204020204" charset="-122"/>
                <a:ea typeface="微软雅黑" panose="020B0503020204020204" charset="-122"/>
                <a:cs typeface="微软雅黑" panose="020B0503020204020204" charset="-122"/>
              </a:rPr>
              <a:t>FeCl</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溶液</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能使溶液由棕黄色变为浅绿色的是</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无明显现象的是</a:t>
            </a:r>
            <a:r>
              <a:rPr lang="en-US" b="0">
                <a:solidFill>
                  <a:schemeClr val="tx1"/>
                </a:solidFill>
                <a:latin typeface="微软雅黑" panose="020B0503020204020204" charset="-122"/>
                <a:ea typeface="微软雅黑" panose="020B0503020204020204" charset="-122"/>
                <a:cs typeface="微软雅黑" panose="020B0503020204020204" charset="-122"/>
              </a:rPr>
              <a:t>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⑤</a:t>
            </a:r>
            <a:r>
              <a:rPr lang="zh-CN" b="0">
                <a:solidFill>
                  <a:schemeClr val="tx1"/>
                </a:solidFill>
                <a:latin typeface="微软雅黑" panose="020B0503020204020204" charset="-122"/>
                <a:ea typeface="微软雅黑" panose="020B0503020204020204" charset="-122"/>
                <a:cs typeface="微软雅黑" panose="020B0503020204020204" charset="-122"/>
              </a:rPr>
              <a:t>用碘水</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含淀粉</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能使蓝色褪去的是</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无明显现象的是</a:t>
            </a:r>
            <a:r>
              <a:rPr lang="en-US" b="0">
                <a:solidFill>
                  <a:schemeClr val="tx1"/>
                </a:solidFill>
                <a:latin typeface="微软雅黑" panose="020B0503020204020204" charset="-122"/>
                <a:ea typeface="微软雅黑" panose="020B0503020204020204" charset="-122"/>
                <a:cs typeface="微软雅黑" panose="020B0503020204020204" charset="-122"/>
              </a:rPr>
              <a:t>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83" name="文本框 182"/>
          <p:cNvSpPr txBox="1"/>
          <p:nvPr/>
        </p:nvSpPr>
        <p:spPr>
          <a:xfrm>
            <a:off x="676910" y="1082040"/>
            <a:ext cx="10836910" cy="1337945"/>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检验</a:t>
            </a:r>
            <a:r>
              <a:rPr lang="en-US" b="1">
                <a:latin typeface="微软雅黑" panose="020B0503020204020204" charset="-122"/>
                <a:ea typeface="微软雅黑" panose="020B0503020204020204" charset="-122"/>
                <a:cs typeface="微软雅黑" panose="020B0503020204020204" charset="-122"/>
              </a:rPr>
              <a:t>SO</a:t>
            </a:r>
            <a:r>
              <a:rPr lang="en-US" b="1" baseline="-25000">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和</a:t>
            </a:r>
            <a:r>
              <a:rPr lang="en-US" b="1">
                <a:latin typeface="微软雅黑" panose="020B0503020204020204" charset="-122"/>
                <a:ea typeface="微软雅黑" panose="020B0503020204020204" charset="-122"/>
                <a:cs typeface="微软雅黑" panose="020B0503020204020204" charset="-122"/>
              </a:rPr>
              <a:t>CO</a:t>
            </a:r>
            <a:r>
              <a:rPr lang="en-US" b="1" baseline="-25000">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混合气体中存在</a:t>
            </a:r>
            <a:r>
              <a:rPr lang="en-US" b="1">
                <a:latin typeface="微软雅黑" panose="020B0503020204020204" charset="-122"/>
                <a:ea typeface="微软雅黑" panose="020B0503020204020204" charset="-122"/>
                <a:cs typeface="微软雅黑" panose="020B0503020204020204" charset="-122"/>
              </a:rPr>
              <a:t>CO</a:t>
            </a:r>
            <a:r>
              <a:rPr lang="en-US" b="1" baseline="-25000">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的一般流程</a:t>
            </a:r>
            <a:r>
              <a:rPr lang="en-US" b="0">
                <a:latin typeface="微软雅黑" panose="020B0503020204020204" charset="-122"/>
                <a:ea typeface="微软雅黑" panose="020B0503020204020204" charset="-122"/>
                <a:cs typeface="微软雅黑" panose="020B0503020204020204" charset="-122"/>
              </a:rPr>
              <a:t>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都可使澄清石灰水变浑浊</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若通入的气体过量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沉淀都可以溶解消失</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检验</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混合气体中存在</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的典型装置表示如图</a:t>
            </a:r>
            <a:r>
              <a:rPr lang="en-US" b="0">
                <a:latin typeface="微软雅黑" panose="020B0503020204020204" charset="-122"/>
                <a:ea typeface="微软雅黑" panose="020B0503020204020204" charset="-122"/>
                <a:cs typeface="微软雅黑" panose="020B0503020204020204" charset="-122"/>
              </a:rPr>
              <a:t>:</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208" name="image196.jpeg"/>
          <p:cNvPicPr>
            <a:picLocks noChangeAspect="1"/>
          </p:cNvPicPr>
          <p:nvPr>
            <p:custDataLst>
              <p:tags r:id="rId1"/>
            </p:custDataLst>
          </p:nvPr>
        </p:nvPicPr>
        <p:blipFill>
          <a:blip r:embed="rId2"/>
          <a:stretch>
            <a:fillRect/>
          </a:stretch>
        </p:blipFill>
        <p:spPr>
          <a:xfrm>
            <a:off x="3731895" y="2419985"/>
            <a:ext cx="4726305" cy="1849120"/>
          </a:xfrm>
          <a:prstGeom prst="rect">
            <a:avLst/>
          </a:prstGeom>
        </p:spPr>
      </p:pic>
      <p:sp>
        <p:nvSpPr>
          <p:cNvPr id="24" name="文本框 23"/>
          <p:cNvSpPr txBox="1"/>
          <p:nvPr>
            <p:custDataLst>
              <p:tags r:id="rId3"/>
            </p:custDataLst>
          </p:nvPr>
        </p:nvSpPr>
        <p:spPr>
          <a:xfrm>
            <a:off x="608965" y="4267835"/>
            <a:ext cx="1437640" cy="368300"/>
          </a:xfrm>
          <a:prstGeom prst="rect">
            <a:avLst/>
          </a:prstGeom>
          <a:solidFill>
            <a:srgbClr val="FFC000"/>
          </a:solidFill>
          <a:ln w="9525">
            <a:noFill/>
          </a:ln>
        </p:spPr>
        <p:txBody>
          <a:bodyPr wrap="square">
            <a:spAutoFit/>
          </a:bodyPr>
          <a:p>
            <a:pPr indent="0"/>
            <a:r>
              <a:rPr b="1">
                <a:cs typeface="方正兰亭中黑_GBK" panose="02000000000000000000" charset="-122"/>
              </a:rPr>
              <a:t>拓展延伸</a:t>
            </a:r>
            <a:endParaRPr b="1">
              <a:cs typeface="方正兰亭中黑_GBK" panose="02000000000000000000" charset="-122"/>
            </a:endParaRPr>
          </a:p>
        </p:txBody>
      </p:sp>
      <p:sp>
        <p:nvSpPr>
          <p:cNvPr id="3" name="文本框 2"/>
          <p:cNvSpPr txBox="1"/>
          <p:nvPr/>
        </p:nvSpPr>
        <p:spPr>
          <a:xfrm>
            <a:off x="676275" y="4745990"/>
            <a:ext cx="10774680" cy="92202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有时为简化装置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可将除去</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和检验</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是否除尽合并为一个装置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使用较浓的酸性</a:t>
            </a:r>
            <a:r>
              <a:rPr lang="en-US" b="0">
                <a:latin typeface="微软雅黑" panose="020B0503020204020204" charset="-122"/>
                <a:ea typeface="微软雅黑" panose="020B0503020204020204" charset="-122"/>
                <a:cs typeface="微软雅黑" panose="020B0503020204020204" charset="-122"/>
              </a:rPr>
              <a:t>KMnO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现象是酸性</a:t>
            </a:r>
            <a:r>
              <a:rPr lang="en-US" b="0">
                <a:latin typeface="微软雅黑" panose="020B0503020204020204" charset="-122"/>
                <a:ea typeface="微软雅黑" panose="020B0503020204020204" charset="-122"/>
                <a:cs typeface="微软雅黑" panose="020B0503020204020204" charset="-122"/>
              </a:rPr>
              <a:t>KMnO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溶液颜色变浅。</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937260"/>
            <a:ext cx="5080000" cy="460375"/>
          </a:xfrm>
          <a:prstGeom prst="rect">
            <a:avLst/>
          </a:prstGeom>
          <a:noFill/>
          <a:ln w="9525">
            <a:noFill/>
          </a:ln>
        </p:spPr>
        <p:txBody>
          <a:bodyPr>
            <a:spAutoFit/>
          </a:bodyPr>
          <a:p>
            <a:pPr indent="0"/>
            <a:r>
              <a:rPr lang="zh-CN" sz="2400" b="1">
                <a:latin typeface="微软雅黑" panose="020B0503020204020204" charset="-122"/>
                <a:ea typeface="微软雅黑" panose="020B0503020204020204" charset="-122"/>
                <a:cs typeface="微软雅黑" panose="020B0503020204020204" charset="-122"/>
              </a:rPr>
              <a:t>考法</a:t>
            </a:r>
            <a:r>
              <a:rPr lang="en-US" sz="2400" b="1">
                <a:latin typeface="微软雅黑" panose="020B0503020204020204" charset="-122"/>
                <a:ea typeface="微软雅黑" panose="020B0503020204020204" charset="-122"/>
                <a:cs typeface="微软雅黑" panose="020B0503020204020204" charset="-122"/>
              </a:rPr>
              <a:t>3</a:t>
            </a:r>
            <a:r>
              <a:rPr lang="zh-CN" sz="2400" b="1">
                <a:latin typeface="微软雅黑" panose="020B0503020204020204" charset="-122"/>
                <a:ea typeface="微软雅黑" panose="020B0503020204020204" charset="-122"/>
                <a:cs typeface="微软雅黑" panose="020B0503020204020204" charset="-122"/>
              </a:rPr>
              <a:t>　</a:t>
            </a:r>
            <a:r>
              <a:rPr lang="en-US" sz="2400" b="1">
                <a:latin typeface="微软雅黑" panose="020B0503020204020204" charset="-122"/>
                <a:ea typeface="微软雅黑" panose="020B0503020204020204" charset="-122"/>
                <a:cs typeface="微软雅黑" panose="020B0503020204020204" charset="-122"/>
              </a:rPr>
              <a:t>SO</a:t>
            </a:r>
            <a:r>
              <a:rPr lang="en-US" sz="2400" b="1" baseline="-25000">
                <a:latin typeface="微软雅黑" panose="020B0503020204020204" charset="-122"/>
                <a:ea typeface="微软雅黑" panose="020B0503020204020204" charset="-122"/>
                <a:cs typeface="微软雅黑" panose="020B0503020204020204" charset="-122"/>
              </a:rPr>
              <a:t>2</a:t>
            </a:r>
            <a:r>
              <a:rPr lang="zh-CN" sz="2400" b="1">
                <a:latin typeface="微软雅黑" panose="020B0503020204020204" charset="-122"/>
                <a:ea typeface="微软雅黑" panose="020B0503020204020204" charset="-122"/>
                <a:cs typeface="微软雅黑" panose="020B0503020204020204" charset="-122"/>
              </a:rPr>
              <a:t>的污染与防治</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45160" y="1292225"/>
            <a:ext cx="5080000" cy="4661535"/>
          </a:xfrm>
          <a:prstGeom prst="rect">
            <a:avLst/>
          </a:prstGeom>
          <a:noFill/>
          <a:ln w="9525">
            <a:noFill/>
          </a:ln>
        </p:spPr>
        <p:txBody>
          <a:bodyPr>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1.</a:t>
            </a:r>
            <a:r>
              <a:rPr lang="zh-CN" b="1">
                <a:solidFill>
                  <a:schemeClr val="tx1"/>
                </a:solidFill>
                <a:latin typeface="微软雅黑" panose="020B0503020204020204" charset="-122"/>
                <a:ea typeface="微软雅黑" panose="020B0503020204020204" charset="-122"/>
                <a:cs typeface="微软雅黑" panose="020B0503020204020204" charset="-122"/>
              </a:rPr>
              <a:t>硫的氧化物的来源、危害及治理</a:t>
            </a:r>
            <a:endParaRPr lang="zh-CN"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a:solidFill>
                  <a:schemeClr val="tx1"/>
                </a:solidFill>
                <a:latin typeface="微软雅黑" panose="020B0503020204020204" charset="-122"/>
                <a:ea typeface="微软雅黑" panose="020B0503020204020204" charset="-122"/>
                <a:cs typeface="微软雅黑" panose="020B0503020204020204" charset="-122"/>
              </a:rPr>
              <a:t>2</a:t>
            </a:r>
            <a:r>
              <a:rPr lang="en-US" altLang="zh-CN" b="1">
                <a:solidFill>
                  <a:schemeClr val="tx1"/>
                </a:solidFill>
                <a:latin typeface="微软雅黑" panose="020B0503020204020204" charset="-122"/>
                <a:ea typeface="微软雅黑" panose="020B0503020204020204" charset="-122"/>
                <a:cs typeface="微软雅黑" panose="020B0503020204020204" charset="-122"/>
              </a:rPr>
              <a:t>.</a:t>
            </a:r>
            <a:r>
              <a:rPr lang="zh-CN" altLang="en-US" b="1">
                <a:solidFill>
                  <a:schemeClr val="tx1"/>
                </a:solidFill>
                <a:latin typeface="微软雅黑" panose="020B0503020204020204" charset="-122"/>
                <a:ea typeface="微软雅黑" panose="020B0503020204020204" charset="-122"/>
                <a:cs typeface="微软雅黑" panose="020B0503020204020204" charset="-122"/>
              </a:rPr>
              <a:t>硫酸型酸雨的形成过程</a:t>
            </a: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215" name="image203.jpeg"/>
          <p:cNvPicPr>
            <a:picLocks noChangeAspect="1"/>
          </p:cNvPicPr>
          <p:nvPr>
            <p:custDataLst>
              <p:tags r:id="rId1"/>
            </p:custDataLst>
          </p:nvPr>
        </p:nvPicPr>
        <p:blipFill>
          <a:blip r:embed="rId2"/>
          <a:stretch>
            <a:fillRect/>
          </a:stretch>
        </p:blipFill>
        <p:spPr>
          <a:xfrm>
            <a:off x="2656205" y="1934845"/>
            <a:ext cx="5825490" cy="1673860"/>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2656205" y="4440555"/>
            <a:ext cx="3822065" cy="1409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5" name="文本框 4"/>
          <p:cNvSpPr txBox="1"/>
          <p:nvPr/>
        </p:nvSpPr>
        <p:spPr>
          <a:xfrm>
            <a:off x="487680" y="932180"/>
            <a:ext cx="11207115" cy="632396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四种常见的SO</a:t>
            </a:r>
            <a:r>
              <a:rPr b="1" baseline="-25000">
                <a:latin typeface="微软雅黑" panose="020B0503020204020204" charset="-122"/>
                <a:ea typeface="微软雅黑" panose="020B0503020204020204" charset="-122"/>
                <a:cs typeface="微软雅黑" panose="020B0503020204020204" charset="-122"/>
              </a:rPr>
              <a:t>2</a:t>
            </a:r>
            <a:r>
              <a:rPr b="1">
                <a:latin typeface="微软雅黑" panose="020B0503020204020204" charset="-122"/>
                <a:ea typeface="微软雅黑" panose="020B0503020204020204" charset="-122"/>
                <a:cs typeface="微软雅黑" panose="020B0503020204020204" charset="-122"/>
              </a:rPr>
              <a:t>处理方法</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a:latin typeface="微软雅黑" panose="020B0503020204020204" charset="-122"/>
                <a:ea typeface="微软雅黑" panose="020B0503020204020204" charset="-122"/>
                <a:cs typeface="微软雅黑" panose="020B0503020204020204" charset="-122"/>
              </a:rPr>
              <a:t>(1)钙基固硫法</a:t>
            </a:r>
            <a:endParaRPr lang="zh-CN" altLang="en-US">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a:latin typeface="微软雅黑" panose="020B0503020204020204" charset="-122"/>
                <a:ea typeface="微软雅黑" panose="020B0503020204020204" charset="-122"/>
                <a:cs typeface="微软雅黑" panose="020B0503020204020204" charset="-122"/>
              </a:rPr>
              <a:t>为防治酸雨,工业上常用生石灰和含硫的煤混合后燃烧,燃烧时硫、生石灰、O</a:t>
            </a:r>
            <a:r>
              <a:rPr lang="zh-CN" altLang="en-US" baseline="-25000">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共同反应生成硫酸钙,从而使硫转移到煤渣中。</a:t>
            </a:r>
            <a:endParaRPr lang="zh-CN" altLang="en-US">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a:latin typeface="微软雅黑" panose="020B0503020204020204" charset="-122"/>
                <a:ea typeface="微软雅黑" panose="020B0503020204020204" charset="-122"/>
                <a:cs typeface="微软雅黑" panose="020B0503020204020204" charset="-122"/>
              </a:rPr>
              <a:t>(2)氨水脱硫法</a:t>
            </a:r>
            <a:endParaRPr lang="zh-CN" altLang="en-US">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该脱硫法采用喷雾吸收法</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雾化的氨水与烟气中的</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直接接触吸收</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钠碱法脱硫钠碱脱硫法是用</a:t>
            </a:r>
            <a:r>
              <a:rPr lang="en-US">
                <a:latin typeface="微软雅黑" panose="020B0503020204020204" charset="-122"/>
                <a:ea typeface="微软雅黑" panose="020B0503020204020204" charset="-122"/>
                <a:cs typeface="微软雅黑" panose="020B0503020204020204" charset="-122"/>
                <a:sym typeface="+mn-ea"/>
              </a:rPr>
              <a:t>NaOH/Na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吸收烟气中的</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得到</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NaHSO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双碱法脱硫</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tLang="en-US" b="0">
                <a:latin typeface="微软雅黑" panose="020B0503020204020204" charset="-122"/>
                <a:ea typeface="微软雅黑" panose="020B0503020204020204" charset="-122"/>
                <a:cs typeface="微软雅黑" panose="020B0503020204020204" charset="-122"/>
              </a:rPr>
              <a:t>先利用烧碱吸收SO</a:t>
            </a:r>
            <a:r>
              <a:rPr lang="zh-CN" altLang="en-US" b="0" baseline="-25000">
                <a:latin typeface="微软雅黑" panose="020B0503020204020204" charset="-122"/>
                <a:ea typeface="微软雅黑" panose="020B0503020204020204" charset="-122"/>
                <a:cs typeface="微软雅黑" panose="020B0503020204020204" charset="-122"/>
              </a:rPr>
              <a:t>2</a:t>
            </a:r>
            <a:r>
              <a:rPr lang="zh-CN" altLang="en-US" b="0">
                <a:latin typeface="微软雅黑" panose="020B0503020204020204" charset="-122"/>
                <a:ea typeface="微软雅黑" panose="020B0503020204020204" charset="-122"/>
                <a:cs typeface="微软雅黑" panose="020B0503020204020204" charset="-122"/>
              </a:rPr>
              <a:t>,再利用熟石灰浆液进行再生,再生后的NaOH溶液可循环使用。</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latin typeface="微软雅黑" panose="020B0503020204020204" charset="-122"/>
              <a:ea typeface="微软雅黑" panose="020B0503020204020204" charset="-122"/>
              <a:cs typeface="微软雅黑" panose="020B0503020204020204" charset="-122"/>
              <a:sym typeface="+mn-ea"/>
            </a:endParaRPr>
          </a:p>
        </p:txBody>
      </p:sp>
      <p:pic>
        <p:nvPicPr>
          <p:cNvPr id="219" name="image207.jpeg"/>
          <p:cNvPicPr>
            <a:picLocks noChangeAspect="1"/>
          </p:cNvPicPr>
          <p:nvPr>
            <p:custDataLst>
              <p:tags r:id="rId1"/>
            </p:custDataLst>
          </p:nvPr>
        </p:nvPicPr>
        <p:blipFill>
          <a:blip r:embed="rId2"/>
          <a:stretch>
            <a:fillRect/>
          </a:stretch>
        </p:blipFill>
        <p:spPr>
          <a:xfrm>
            <a:off x="3759835" y="2261870"/>
            <a:ext cx="4852035" cy="1093470"/>
          </a:xfrm>
          <a:prstGeom prst="rect">
            <a:avLst/>
          </a:prstGeom>
        </p:spPr>
      </p:pic>
      <p:pic>
        <p:nvPicPr>
          <p:cNvPr id="220" name="image208.jpeg"/>
          <p:cNvPicPr>
            <a:picLocks noChangeAspect="1"/>
          </p:cNvPicPr>
          <p:nvPr>
            <p:custDataLst>
              <p:tags r:id="rId3"/>
            </p:custDataLst>
          </p:nvPr>
        </p:nvPicPr>
        <p:blipFill>
          <a:blip r:embed="rId4"/>
          <a:stretch>
            <a:fillRect/>
          </a:stretch>
        </p:blipFill>
        <p:spPr>
          <a:xfrm>
            <a:off x="4226560" y="4680585"/>
            <a:ext cx="2870835" cy="934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83" name="文本框 182"/>
          <p:cNvSpPr txBox="1"/>
          <p:nvPr/>
        </p:nvSpPr>
        <p:spPr>
          <a:xfrm>
            <a:off x="614045" y="1348740"/>
            <a:ext cx="10984865" cy="2999740"/>
          </a:xfrm>
          <a:prstGeom prst="rect">
            <a:avLst/>
          </a:prstGeom>
          <a:noFill/>
          <a:ln w="9525">
            <a:noFill/>
          </a:ln>
        </p:spPr>
        <p:txBody>
          <a:bodyPr wrap="square">
            <a:spAutoFit/>
          </a:bodyPr>
          <a:p>
            <a:pPr indent="0">
              <a:lnSpc>
                <a:spcPct val="150000"/>
              </a:lnSpc>
            </a:pPr>
            <a:r>
              <a:rPr lang="en-US" b="0">
                <a:latin typeface="仿宋" panose="02010609060101010101" charset="-122"/>
                <a:ea typeface="仿宋" panose="02010609060101010101" charset="-122"/>
                <a:cs typeface="仿宋" panose="02010609060101010101" charset="-122"/>
              </a:rPr>
              <a:t>[</a:t>
            </a:r>
            <a:r>
              <a:rPr lang="zh-CN" b="0">
                <a:latin typeface="仿宋" panose="02010609060101010101" charset="-122"/>
                <a:ea typeface="仿宋" panose="02010609060101010101" charset="-122"/>
                <a:cs typeface="仿宋" panose="02010609060101010101" charset="-122"/>
              </a:rPr>
              <a:t>江苏</a:t>
            </a:r>
            <a:r>
              <a:rPr lang="en-US" b="0">
                <a:latin typeface="仿宋" panose="02010609060101010101" charset="-122"/>
                <a:ea typeface="仿宋" panose="02010609060101010101" charset="-122"/>
                <a:cs typeface="仿宋" panose="02010609060101010101" charset="-122"/>
              </a:rPr>
              <a:t>2020</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16</a:t>
            </a:r>
            <a:r>
              <a:rPr lang="zh-CN" b="0">
                <a:latin typeface="仿宋" panose="02010609060101010101" charset="-122"/>
                <a:ea typeface="仿宋" panose="02010609060101010101" charset="-122"/>
                <a:cs typeface="仿宋" panose="02010609060101010101" charset="-122"/>
              </a:rPr>
              <a:t>节选</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吸收工厂烟气中的</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能有效减少</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对空气的污染。氨水、</a:t>
            </a:r>
            <a:r>
              <a:rPr lang="en-US" b="0">
                <a:latin typeface="微软雅黑" panose="020B0503020204020204" charset="-122"/>
                <a:ea typeface="微软雅黑" panose="020B0503020204020204" charset="-122"/>
                <a:cs typeface="微软雅黑" panose="020B0503020204020204" charset="-122"/>
              </a:rPr>
              <a:t>ZnO</a:t>
            </a:r>
            <a:r>
              <a:rPr lang="zh-CN" b="0">
                <a:latin typeface="微软雅黑" panose="020B0503020204020204" charset="-122"/>
                <a:ea typeface="微软雅黑" panose="020B0503020204020204" charset="-122"/>
                <a:cs typeface="微软雅黑" panose="020B0503020204020204" charset="-122"/>
              </a:rPr>
              <a:t>水悬浊液吸收烟气中</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后经</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催化氧化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可得到硫酸盐。已知</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室温下</a:t>
            </a:r>
            <a:r>
              <a:rPr lang="en-US" b="0">
                <a:latin typeface="微软雅黑" panose="020B0503020204020204" charset="-122"/>
                <a:ea typeface="微软雅黑" panose="020B0503020204020204" charset="-122"/>
                <a:cs typeface="微软雅黑" panose="020B0503020204020204" charset="-122"/>
              </a:rPr>
              <a:t>,ZnSO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微溶于水</a:t>
            </a:r>
            <a:r>
              <a:rPr lang="en-US" b="0">
                <a:latin typeface="微软雅黑" panose="020B0503020204020204" charset="-122"/>
                <a:ea typeface="微软雅黑" panose="020B0503020204020204" charset="-122"/>
                <a:cs typeface="微软雅黑" panose="020B0503020204020204" charset="-122"/>
              </a:rPr>
              <a:t>,Zn(HSO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易溶于水</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溶液中</a:t>
            </a:r>
            <a:r>
              <a:rPr lang="en-US" altLang="zh-CN" b="0">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微软雅黑" panose="020B0503020204020204" charset="-122"/>
                <a:sym typeface="+mn-ea"/>
              </a:rPr>
              <a:t>的物质的量分数随</a:t>
            </a:r>
            <a:r>
              <a:rPr lang="en-US">
                <a:latin typeface="微软雅黑" panose="020B0503020204020204" charset="-122"/>
                <a:ea typeface="微软雅黑" panose="020B0503020204020204" charset="-122"/>
                <a:cs typeface="微软雅黑" panose="020B0503020204020204" charset="-122"/>
                <a:sym typeface="+mn-ea"/>
              </a:rPr>
              <a:t>pH</a:t>
            </a:r>
            <a:r>
              <a:rPr lang="zh-CN">
                <a:latin typeface="微软雅黑" panose="020B0503020204020204" charset="-122"/>
                <a:ea typeface="微软雅黑" panose="020B0503020204020204" charset="-122"/>
                <a:cs typeface="微软雅黑" panose="020B0503020204020204" charset="-122"/>
                <a:sym typeface="+mn-ea"/>
              </a:rPr>
              <a:t>的分布如图甲所示。</a:t>
            </a:r>
            <a:r>
              <a:rPr lang="en-US">
                <a:latin typeface="微软雅黑" panose="020B0503020204020204" charset="-122"/>
                <a:ea typeface="微软雅黑" panose="020B0503020204020204" charset="-122"/>
                <a:cs typeface="微软雅黑" panose="020B0503020204020204" charset="-122"/>
                <a:sym typeface="+mn-ea"/>
              </a:rPr>
              <a:t>(1)</a:t>
            </a:r>
            <a:r>
              <a:rPr lang="zh-CN">
                <a:latin typeface="微软雅黑" panose="020B0503020204020204" charset="-122"/>
                <a:ea typeface="微软雅黑" panose="020B0503020204020204" charset="-122"/>
                <a:cs typeface="微软雅黑" panose="020B0503020204020204" charset="-122"/>
                <a:sym typeface="+mn-ea"/>
              </a:rPr>
              <a:t>氨水吸收</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。向氨水中通入少量</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主要反应的离子方程式为</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当通入</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至溶液</a:t>
            </a:r>
            <a:r>
              <a:rPr lang="en-US">
                <a:latin typeface="微软雅黑" panose="020B0503020204020204" charset="-122"/>
                <a:ea typeface="微软雅黑" panose="020B0503020204020204" charset="-122"/>
                <a:cs typeface="微软雅黑" panose="020B0503020204020204" charset="-122"/>
                <a:sym typeface="+mn-ea"/>
              </a:rPr>
              <a:t>pH=6</a:t>
            </a:r>
            <a:r>
              <a:rPr lang="zh-CN">
                <a:latin typeface="微软雅黑" panose="020B0503020204020204" charset="-122"/>
                <a:ea typeface="微软雅黑" panose="020B0503020204020204" charset="-122"/>
                <a:cs typeface="微软雅黑" panose="020B0503020204020204" charset="-122"/>
                <a:sym typeface="+mn-ea"/>
              </a:rPr>
              <a:t>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溶液中浓度最大的阴离子是</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填化学式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custDataLst>
              <p:tags r:id="rId1"/>
            </p:custDataLst>
          </p:nvPr>
        </p:nvPicPr>
        <p:blipFill>
          <a:blip r:embed="rId2"/>
          <a:stretch>
            <a:fillRect/>
          </a:stretch>
        </p:blipFill>
        <p:spPr>
          <a:xfrm>
            <a:off x="6379210" y="2348865"/>
            <a:ext cx="1930400" cy="317500"/>
          </a:xfrm>
          <a:prstGeom prst="rect">
            <a:avLst/>
          </a:prstGeom>
        </p:spPr>
      </p:pic>
      <p:pic>
        <p:nvPicPr>
          <p:cNvPr id="222" name="image210.jpeg"/>
          <p:cNvPicPr>
            <a:picLocks noChangeAspect="1"/>
          </p:cNvPicPr>
          <p:nvPr>
            <p:custDataLst>
              <p:tags r:id="rId3"/>
            </p:custDataLst>
          </p:nvPr>
        </p:nvPicPr>
        <p:blipFill>
          <a:blip r:embed="rId4"/>
          <a:stretch>
            <a:fillRect/>
          </a:stretch>
        </p:blipFill>
        <p:spPr>
          <a:xfrm>
            <a:off x="4876165" y="3977005"/>
            <a:ext cx="2078355" cy="2185035"/>
          </a:xfrm>
          <a:prstGeom prst="rect">
            <a:avLst/>
          </a:prstGeom>
        </p:spPr>
      </p:pic>
      <p:grpSp>
        <p:nvGrpSpPr>
          <p:cNvPr id="11" name="组合 10"/>
          <p:cNvGrpSpPr/>
          <p:nvPr/>
        </p:nvGrpSpPr>
        <p:grpSpPr>
          <a:xfrm>
            <a:off x="7328535" y="2674620"/>
            <a:ext cx="4114800" cy="626745"/>
            <a:chOff x="11970" y="4246"/>
            <a:chExt cx="6480" cy="987"/>
          </a:xfrm>
        </p:grpSpPr>
        <p:pic>
          <p:nvPicPr>
            <p:cNvPr id="9" name="图片 8"/>
            <p:cNvPicPr>
              <a:picLocks noChangeAspect="1"/>
            </p:cNvPicPr>
            <p:nvPr>
              <p:custDataLst>
                <p:tags r:id="rId5"/>
              </p:custDataLst>
            </p:nvPr>
          </p:nvPicPr>
          <p:blipFill>
            <a:blip r:embed="rId6"/>
            <a:stretch>
              <a:fillRect/>
            </a:stretch>
          </p:blipFill>
          <p:spPr>
            <a:xfrm>
              <a:off x="11970" y="4246"/>
              <a:ext cx="5990" cy="480"/>
            </a:xfrm>
            <a:prstGeom prst="rect">
              <a:avLst/>
            </a:prstGeom>
          </p:spPr>
        </p:pic>
        <p:pic>
          <p:nvPicPr>
            <p:cNvPr id="10" name="图片 9"/>
            <p:cNvPicPr>
              <a:picLocks noChangeAspect="1"/>
            </p:cNvPicPr>
            <p:nvPr>
              <p:custDataLst>
                <p:tags r:id="rId7"/>
              </p:custDataLst>
            </p:nvPr>
          </p:nvPicPr>
          <p:blipFill>
            <a:blip r:embed="rId8"/>
            <a:stretch>
              <a:fillRect/>
            </a:stretch>
          </p:blipFill>
          <p:spPr>
            <a:xfrm>
              <a:off x="11970" y="4773"/>
              <a:ext cx="6480" cy="460"/>
            </a:xfrm>
            <a:prstGeom prst="rect">
              <a:avLst/>
            </a:prstGeom>
          </p:spPr>
        </p:pic>
      </p:grpSp>
      <p:pic>
        <p:nvPicPr>
          <p:cNvPr id="12" name="图片 11"/>
          <p:cNvPicPr>
            <a:picLocks noChangeAspect="1"/>
          </p:cNvPicPr>
          <p:nvPr/>
        </p:nvPicPr>
        <p:blipFill>
          <a:blip r:embed="rId9"/>
          <a:stretch>
            <a:fillRect/>
          </a:stretch>
        </p:blipFill>
        <p:spPr>
          <a:xfrm>
            <a:off x="5935980" y="3500755"/>
            <a:ext cx="615950" cy="342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85" name="文本框 184"/>
          <p:cNvSpPr txBox="1"/>
          <p:nvPr/>
        </p:nvSpPr>
        <p:spPr>
          <a:xfrm>
            <a:off x="487680" y="922655"/>
            <a:ext cx="11174095" cy="13379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(2)ZnO</a:t>
            </a:r>
            <a:r>
              <a:rPr lang="zh-CN" b="0">
                <a:latin typeface="微软雅黑" panose="020B0503020204020204" charset="-122"/>
                <a:ea typeface="微软雅黑" panose="020B0503020204020204" charset="-122"/>
                <a:cs typeface="微软雅黑" panose="020B0503020204020204" charset="-122"/>
              </a:rPr>
              <a:t>水悬浊液吸收</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。向</a:t>
            </a:r>
            <a:r>
              <a:rPr lang="en-US" b="0">
                <a:latin typeface="微软雅黑" panose="020B0503020204020204" charset="-122"/>
                <a:ea typeface="微软雅黑" panose="020B0503020204020204" charset="-122"/>
                <a:cs typeface="微软雅黑" panose="020B0503020204020204" charset="-122"/>
              </a:rPr>
              <a:t>ZnO</a:t>
            </a:r>
            <a:r>
              <a:rPr lang="zh-CN" b="0">
                <a:latin typeface="微软雅黑" panose="020B0503020204020204" charset="-122"/>
                <a:ea typeface="微软雅黑" panose="020B0503020204020204" charset="-122"/>
                <a:cs typeface="微软雅黑" panose="020B0503020204020204" charset="-122"/>
              </a:rPr>
              <a:t>水悬浊液中匀速缓慢通入</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在开始吸收的</a:t>
            </a:r>
            <a:r>
              <a:rPr lang="en-US" b="0">
                <a:latin typeface="微软雅黑" panose="020B0503020204020204" charset="-122"/>
                <a:ea typeface="微软雅黑" panose="020B0503020204020204" charset="-122"/>
                <a:cs typeface="微软雅黑" panose="020B0503020204020204" charset="-122"/>
              </a:rPr>
              <a:t>40 min</a:t>
            </a:r>
            <a:r>
              <a:rPr lang="zh-CN" b="0">
                <a:latin typeface="微软雅黑" panose="020B0503020204020204" charset="-122"/>
                <a:ea typeface="微软雅黑" panose="020B0503020204020204" charset="-122"/>
                <a:cs typeface="微软雅黑" panose="020B0503020204020204" charset="-122"/>
              </a:rPr>
              <a:t>内</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吸收率、溶液</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均经历了从几乎不变到迅速降低的变化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见图乙</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。溶液</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几乎不变阶段</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主要产物是</a:t>
            </a:r>
            <a:r>
              <a:rPr lang="zh-CN"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填化学式</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吸收率迅速降低阶段</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主要反应的离子方程式为</a:t>
            </a:r>
            <a:r>
              <a:rPr lang="zh-CN" b="0" u="sng">
                <a:latin typeface="微软雅黑" panose="020B0503020204020204" charset="-122"/>
                <a:ea typeface="微软雅黑" panose="020B0503020204020204" charset="-122"/>
                <a:cs typeface="微软雅黑" panose="020B0503020204020204" charset="-122"/>
              </a:rPr>
              <a:t>　　</a:t>
            </a:r>
            <a:r>
              <a:rPr lang="en-US" altLang="zh-CN"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223" name="image211.jpeg"/>
          <p:cNvPicPr>
            <a:picLocks noChangeAspect="1"/>
          </p:cNvPicPr>
          <p:nvPr>
            <p:custDataLst>
              <p:tags r:id="rId1"/>
            </p:custDataLst>
          </p:nvPr>
        </p:nvPicPr>
        <p:blipFill>
          <a:blip r:embed="rId2"/>
          <a:stretch>
            <a:fillRect/>
          </a:stretch>
        </p:blipFill>
        <p:spPr>
          <a:xfrm>
            <a:off x="4834255" y="2341245"/>
            <a:ext cx="2480945" cy="2157095"/>
          </a:xfrm>
          <a:prstGeom prst="rect">
            <a:avLst/>
          </a:prstGeom>
        </p:spPr>
      </p:pic>
      <p:sp>
        <p:nvSpPr>
          <p:cNvPr id="3" name="文本框 2"/>
          <p:cNvSpPr txBox="1"/>
          <p:nvPr/>
        </p:nvSpPr>
        <p:spPr>
          <a:xfrm>
            <a:off x="8890000" y="1407160"/>
            <a:ext cx="118618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ZnSO</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3</a:t>
            </a:r>
            <a:endParaRPr lang="en-US" altLang="en-US" b="0" baseline="-25000">
              <a:solidFill>
                <a:srgbClr val="FF0000"/>
              </a:solidFill>
              <a:latin typeface="微软雅黑" panose="020B0503020204020204" charset="-122"/>
              <a:ea typeface="微软雅黑" panose="020B0503020204020204" charset="-122"/>
              <a:cs typeface="Times New Roman" panose="02020603050405020304" charset="0"/>
            </a:endParaRPr>
          </a:p>
        </p:txBody>
      </p:sp>
      <p:grpSp>
        <p:nvGrpSpPr>
          <p:cNvPr id="6" name="组合 5"/>
          <p:cNvGrpSpPr/>
          <p:nvPr/>
        </p:nvGrpSpPr>
        <p:grpSpPr>
          <a:xfrm>
            <a:off x="5036820" y="1838960"/>
            <a:ext cx="6291580" cy="571500"/>
            <a:chOff x="7932" y="2896"/>
            <a:chExt cx="9908" cy="900"/>
          </a:xfrm>
        </p:grpSpPr>
        <p:pic>
          <p:nvPicPr>
            <p:cNvPr id="4" name="图片 3"/>
            <p:cNvPicPr>
              <a:picLocks noChangeAspect="1"/>
            </p:cNvPicPr>
            <p:nvPr>
              <p:custDataLst>
                <p:tags r:id="rId3"/>
              </p:custDataLst>
            </p:nvPr>
          </p:nvPicPr>
          <p:blipFill>
            <a:blip r:embed="rId4"/>
            <a:stretch>
              <a:fillRect/>
            </a:stretch>
          </p:blipFill>
          <p:spPr>
            <a:xfrm>
              <a:off x="7932" y="2896"/>
              <a:ext cx="5770" cy="440"/>
            </a:xfrm>
            <a:prstGeom prst="rect">
              <a:avLst/>
            </a:prstGeom>
          </p:spPr>
        </p:pic>
        <p:pic>
          <p:nvPicPr>
            <p:cNvPr id="5" name="图片 4"/>
            <p:cNvPicPr>
              <a:picLocks noChangeAspect="1"/>
            </p:cNvPicPr>
            <p:nvPr>
              <p:custDataLst>
                <p:tags r:id="rId5"/>
              </p:custDataLst>
            </p:nvPr>
          </p:nvPicPr>
          <p:blipFill>
            <a:blip r:embed="rId6"/>
            <a:stretch>
              <a:fillRect/>
            </a:stretch>
          </p:blipFill>
          <p:spPr>
            <a:xfrm>
              <a:off x="11520" y="3336"/>
              <a:ext cx="6320" cy="46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pSp>
        <p:nvGrpSpPr>
          <p:cNvPr id="15" name="组合 14"/>
          <p:cNvGrpSpPr/>
          <p:nvPr/>
        </p:nvGrpSpPr>
        <p:grpSpPr>
          <a:xfrm>
            <a:off x="231775" y="1192530"/>
            <a:ext cx="11515725" cy="2581275"/>
            <a:chOff x="365" y="1878"/>
            <a:chExt cx="18135" cy="4065"/>
          </a:xfrm>
        </p:grpSpPr>
        <p:sp>
          <p:nvSpPr>
            <p:cNvPr id="8" name="文本框 7"/>
            <p:cNvSpPr txBox="1"/>
            <p:nvPr/>
          </p:nvSpPr>
          <p:spPr>
            <a:xfrm>
              <a:off x="365" y="1878"/>
              <a:ext cx="17833" cy="2107"/>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向氨水中通入少量</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生</a:t>
              </a:r>
              <a:r>
                <a:rPr lang="zh-CN" b="0">
                  <a:latin typeface="微软雅黑" panose="020B0503020204020204" charset="-122"/>
                  <a:ea typeface="微软雅黑" panose="020B0503020204020204" charset="-122"/>
                  <a:cs typeface="微软雅黑" panose="020B0503020204020204" charset="-122"/>
                </a:rPr>
                <a:t>成</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和水</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主要反应的离子方程式为</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zh-CN" b="0">
                  <a:latin typeface="微软雅黑" panose="020B0503020204020204" charset="-122"/>
                  <a:ea typeface="微软雅黑" panose="020B0503020204020204" charset="-122"/>
                  <a:cs typeface="微软雅黑" panose="020B0503020204020204" charset="-122"/>
                </a:rPr>
                <a:t>  </a:t>
              </a:r>
              <a:r>
                <a:rPr lang="zh-CN" altLang="en-US" b="0">
                  <a:latin typeface="微软雅黑" panose="020B0503020204020204" charset="-122"/>
                  <a:ea typeface="微软雅黑" panose="020B0503020204020204" charset="-122"/>
                  <a:cs typeface="微软雅黑" panose="020B0503020204020204" charset="-122"/>
                </a:rPr>
                <a:t>或</a:t>
              </a:r>
              <a:r>
                <a:rPr lang="en-US" altLang="zh-CN" b="0">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微软雅黑" panose="020B0503020204020204" charset="-122"/>
                  <a:sym typeface="+mn-ea"/>
                </a:rPr>
                <a:t>。当通入</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至溶液</a:t>
              </a:r>
              <a:r>
                <a:rPr lang="en-US">
                  <a:latin typeface="微软雅黑" panose="020B0503020204020204" charset="-122"/>
                  <a:ea typeface="微软雅黑" panose="020B0503020204020204" charset="-122"/>
                  <a:cs typeface="微软雅黑" panose="020B0503020204020204" charset="-122"/>
                  <a:sym typeface="+mn-ea"/>
                </a:rPr>
                <a:t>pH=6</a:t>
              </a:r>
              <a:r>
                <a:rPr lang="zh-CN">
                  <a:latin typeface="微软雅黑" panose="020B0503020204020204" charset="-122"/>
                  <a:ea typeface="微软雅黑" panose="020B0503020204020204" charset="-122"/>
                  <a:cs typeface="微软雅黑" panose="020B0503020204020204" charset="-122"/>
                  <a:sym typeface="+mn-ea"/>
                </a:rPr>
                <a:t>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溶液呈酸性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根据含硫微粒的物质的量</a:t>
              </a:r>
              <a:r>
                <a:rPr lang="en-US" altLang="zh-CN">
                  <a:latin typeface="微软雅黑" panose="020B0503020204020204" charset="-122"/>
                  <a:ea typeface="微软雅黑" panose="020B0503020204020204" charset="-122"/>
                  <a:cs typeface="微软雅黑" panose="020B0503020204020204" charset="-122"/>
                  <a:sym typeface="+mn-ea"/>
                </a:rPr>
                <a:t> </a:t>
              </a:r>
              <a:endParaRPr lang="en-US" alt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tLang="zh-CN">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分数随</a:t>
              </a:r>
              <a:r>
                <a:rPr lang="en-US">
                  <a:latin typeface="微软雅黑" panose="020B0503020204020204" charset="-122"/>
                  <a:ea typeface="微软雅黑" panose="020B0503020204020204" charset="-122"/>
                  <a:cs typeface="微软雅黑" panose="020B0503020204020204" charset="-122"/>
                  <a:sym typeface="+mn-ea"/>
                </a:rPr>
                <a:t>pH</a:t>
              </a:r>
              <a:r>
                <a:rPr lang="zh-CN">
                  <a:latin typeface="微软雅黑" panose="020B0503020204020204" charset="-122"/>
                  <a:ea typeface="微软雅黑" panose="020B0503020204020204" charset="-122"/>
                  <a:cs typeface="微软雅黑" panose="020B0503020204020204" charset="-122"/>
                  <a:sym typeface="+mn-ea"/>
                </a:rPr>
                <a:t>的分布图可知</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溶液中浓度最大的阴离子为</a:t>
              </a:r>
              <a:r>
                <a:rPr lang="en-US" altLang="zh-CN">
                  <a:latin typeface="微软雅黑" panose="020B0503020204020204" charset="-122"/>
                  <a:ea typeface="微软雅黑" panose="020B0503020204020204" charset="-122"/>
                  <a:cs typeface="微软雅黑" panose="020B0503020204020204" charset="-122"/>
                  <a:sym typeface="+mn-ea"/>
                </a:rPr>
                <a:t>          </a:t>
              </a: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          </a:t>
              </a:r>
              <a:endParaRPr lang="en-US" altLang="zh-CN" b="0">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custDataLst>
                <p:tags r:id="rId1"/>
              </p:custDataLst>
            </p:nvPr>
          </p:nvPicPr>
          <p:blipFill>
            <a:blip r:embed="rId2"/>
            <a:srcRect r="11686"/>
            <a:stretch>
              <a:fillRect/>
            </a:stretch>
          </p:blipFill>
          <p:spPr>
            <a:xfrm>
              <a:off x="13210" y="2128"/>
              <a:ext cx="5290" cy="480"/>
            </a:xfrm>
            <a:prstGeom prst="rect">
              <a:avLst/>
            </a:prstGeom>
          </p:spPr>
        </p:pic>
        <p:pic>
          <p:nvPicPr>
            <p:cNvPr id="10" name="图片 9"/>
            <p:cNvPicPr>
              <a:picLocks noChangeAspect="1"/>
            </p:cNvPicPr>
            <p:nvPr>
              <p:custDataLst>
                <p:tags r:id="rId3"/>
              </p:custDataLst>
            </p:nvPr>
          </p:nvPicPr>
          <p:blipFill>
            <a:blip r:embed="rId4"/>
            <a:srcRect r="4228" b="-10435"/>
            <a:stretch>
              <a:fillRect/>
            </a:stretch>
          </p:blipFill>
          <p:spPr>
            <a:xfrm>
              <a:off x="1174" y="2791"/>
              <a:ext cx="6206" cy="508"/>
            </a:xfrm>
            <a:prstGeom prst="rect">
              <a:avLst/>
            </a:prstGeom>
          </p:spPr>
        </p:pic>
        <p:pic>
          <p:nvPicPr>
            <p:cNvPr id="12" name="图片 11"/>
            <p:cNvPicPr>
              <a:picLocks noChangeAspect="1"/>
            </p:cNvPicPr>
            <p:nvPr>
              <p:custDataLst>
                <p:tags r:id="rId5"/>
              </p:custDataLst>
            </p:nvPr>
          </p:nvPicPr>
          <p:blipFill>
            <a:blip r:embed="rId6"/>
            <a:stretch>
              <a:fillRect/>
            </a:stretch>
          </p:blipFill>
          <p:spPr>
            <a:xfrm>
              <a:off x="8900" y="3445"/>
              <a:ext cx="970" cy="540"/>
            </a:xfrm>
            <a:prstGeom prst="rect">
              <a:avLst/>
            </a:prstGeom>
          </p:spPr>
        </p:pic>
        <p:sp>
          <p:nvSpPr>
            <p:cNvPr id="11" name="文本框 10"/>
            <p:cNvSpPr txBox="1"/>
            <p:nvPr/>
          </p:nvSpPr>
          <p:spPr>
            <a:xfrm>
              <a:off x="548" y="3836"/>
              <a:ext cx="17315" cy="2107"/>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反应开始时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悬浊液中的</a:t>
              </a:r>
              <a:r>
                <a:rPr lang="en-US" b="0">
                  <a:latin typeface="微软雅黑" panose="020B0503020204020204" charset="-122"/>
                  <a:ea typeface="微软雅黑" panose="020B0503020204020204" charset="-122"/>
                  <a:cs typeface="微软雅黑" panose="020B0503020204020204" charset="-122"/>
                </a:rPr>
                <a:t>ZnO</a:t>
              </a:r>
              <a:r>
                <a:rPr lang="zh-CN" b="0">
                  <a:latin typeface="微软雅黑" panose="020B0503020204020204" charset="-122"/>
                  <a:ea typeface="微软雅黑" panose="020B0503020204020204" charset="-122"/>
                  <a:cs typeface="微软雅黑" panose="020B0503020204020204" charset="-122"/>
                </a:rPr>
                <a:t>吸收</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生成微溶于水的</a:t>
              </a:r>
              <a:r>
                <a:rPr lang="en-US" b="0">
                  <a:latin typeface="微软雅黑" panose="020B0503020204020204" charset="-122"/>
                  <a:ea typeface="微软雅黑" panose="020B0503020204020204" charset="-122"/>
                  <a:cs typeface="微软雅黑" panose="020B0503020204020204" charset="-122"/>
                </a:rPr>
                <a:t>ZnSO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此时溶液</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几乎不变</a:t>
              </a:r>
              <a:r>
                <a:rPr lang="en-US" b="0">
                  <a:latin typeface="微软雅黑" panose="020B0503020204020204" charset="-122"/>
                  <a:ea typeface="微软雅黑" panose="020B0503020204020204" charset="-122"/>
                  <a:cs typeface="微软雅黑" panose="020B0503020204020204" charset="-122"/>
                </a:rPr>
                <a:t>;ZnO</a:t>
              </a:r>
              <a:r>
                <a:rPr lang="zh-CN" b="0">
                  <a:latin typeface="微软雅黑" panose="020B0503020204020204" charset="-122"/>
                  <a:ea typeface="微软雅黑" panose="020B0503020204020204" charset="-122"/>
                  <a:cs typeface="微软雅黑" panose="020B0503020204020204" charset="-122"/>
                </a:rPr>
                <a:t>完全转化为</a:t>
              </a:r>
              <a:r>
                <a:rPr lang="en-US" b="0">
                  <a:latin typeface="微软雅黑" panose="020B0503020204020204" charset="-122"/>
                  <a:ea typeface="微软雅黑" panose="020B0503020204020204" charset="-122"/>
                  <a:cs typeface="微软雅黑" panose="020B0503020204020204" charset="-122"/>
                </a:rPr>
                <a:t>ZnSO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后</a:t>
              </a:r>
              <a:r>
                <a:rPr lang="en-US" b="0">
                  <a:latin typeface="微软雅黑" panose="020B0503020204020204" charset="-122"/>
                  <a:ea typeface="微软雅黑" panose="020B0503020204020204" charset="-122"/>
                  <a:cs typeface="微软雅黑" panose="020B0503020204020204" charset="-122"/>
                </a:rPr>
                <a:t>,ZnSO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继续吸收</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生成易溶于水的</a:t>
              </a:r>
              <a:r>
                <a:rPr lang="en-US" b="0">
                  <a:latin typeface="微软雅黑" panose="020B0503020204020204" charset="-122"/>
                  <a:ea typeface="微软雅黑" panose="020B0503020204020204" charset="-122"/>
                  <a:cs typeface="微软雅黑" panose="020B0503020204020204" charset="-122"/>
                </a:rPr>
                <a:t>Zn(HSO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此时溶液</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迅速减小</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吸收率迅速降低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则主要反应的离子方程式为</a:t>
              </a:r>
              <a:r>
                <a:rPr lang="en-US" altLang="zh-CN" b="0">
                  <a:latin typeface="微软雅黑" panose="020B0503020204020204" charset="-122"/>
                  <a:ea typeface="微软雅黑" panose="020B0503020204020204" charset="-122"/>
                  <a:cs typeface="微软雅黑" panose="020B0503020204020204" charset="-122"/>
                </a:rPr>
                <a:t>                                                        </a:t>
              </a:r>
              <a:r>
                <a:rPr lang="zh-CN" altLang="en-US" b="0">
                  <a:latin typeface="微软雅黑" panose="020B0503020204020204" charset="-122"/>
                  <a:ea typeface="微软雅黑" panose="020B0503020204020204" charset="-122"/>
                  <a:cs typeface="微软雅黑" panose="020B0503020204020204" charset="-122"/>
                </a:rPr>
                <a:t>或</a:t>
              </a:r>
              <a:r>
                <a:rPr lang="en-US" altLang="zh-CN" b="0">
                  <a:latin typeface="微软雅黑" panose="020B0503020204020204" charset="-122"/>
                  <a:ea typeface="微软雅黑" panose="020B0503020204020204" charset="-122"/>
                  <a:cs typeface="微软雅黑" panose="020B0503020204020204" charset="-122"/>
                </a:rPr>
                <a:t>                                                    </a:t>
              </a:r>
              <a:r>
                <a:rPr lang="zh-CN" altLang="en-US"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13" name="图片 12"/>
            <p:cNvPicPr>
              <a:picLocks noChangeAspect="1"/>
            </p:cNvPicPr>
            <p:nvPr>
              <p:custDataLst>
                <p:tags r:id="rId7"/>
              </p:custDataLst>
            </p:nvPr>
          </p:nvPicPr>
          <p:blipFill>
            <a:blip r:embed="rId8"/>
            <a:stretch>
              <a:fillRect/>
            </a:stretch>
          </p:blipFill>
          <p:spPr>
            <a:xfrm>
              <a:off x="2839" y="5444"/>
              <a:ext cx="5880" cy="470"/>
            </a:xfrm>
            <a:prstGeom prst="rect">
              <a:avLst/>
            </a:prstGeom>
          </p:spPr>
        </p:pic>
        <p:pic>
          <p:nvPicPr>
            <p:cNvPr id="14" name="图片 13"/>
            <p:cNvPicPr>
              <a:picLocks noChangeAspect="1"/>
            </p:cNvPicPr>
            <p:nvPr>
              <p:custDataLst>
                <p:tags r:id="rId9"/>
              </p:custDataLst>
            </p:nvPr>
          </p:nvPicPr>
          <p:blipFill>
            <a:blip r:embed="rId10"/>
            <a:stretch>
              <a:fillRect/>
            </a:stretch>
          </p:blipFill>
          <p:spPr>
            <a:xfrm>
              <a:off x="9318" y="5390"/>
              <a:ext cx="5330" cy="48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13</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574230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硫酸及其盐</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85" name="文本框 184"/>
          <p:cNvSpPr txBox="1"/>
          <p:nvPr/>
        </p:nvSpPr>
        <p:spPr>
          <a:xfrm>
            <a:off x="598170" y="867410"/>
            <a:ext cx="10995660" cy="5123180"/>
          </a:xfrm>
          <a:prstGeom prst="rect">
            <a:avLst/>
          </a:prstGeom>
          <a:noFill/>
          <a:ln w="9525">
            <a:noFill/>
          </a:ln>
        </p:spPr>
        <p:txBody>
          <a:bodyPr wrap="square">
            <a:spAutoFit/>
          </a:bodyPr>
          <a:p>
            <a:pPr indent="0">
              <a:lnSpc>
                <a:spcPct val="150000"/>
              </a:lnSpc>
            </a:pPr>
            <a:r>
              <a:rPr lang="en-US" sz="2000" b="1">
                <a:solidFill>
                  <a:schemeClr val="tx1"/>
                </a:solidFill>
                <a:latin typeface="微软雅黑" panose="020B0503020204020204" charset="-122"/>
                <a:ea typeface="微软雅黑" panose="020B0503020204020204" charset="-122"/>
                <a:cs typeface="微软雅黑" panose="020B0503020204020204" charset="-122"/>
              </a:rPr>
              <a:t>1.</a:t>
            </a:r>
            <a:r>
              <a:rPr lang="zh-CN" sz="2000" b="1">
                <a:solidFill>
                  <a:schemeClr val="tx1"/>
                </a:solidFill>
                <a:latin typeface="微软雅黑" panose="020B0503020204020204" charset="-122"/>
                <a:ea typeface="微软雅黑" panose="020B0503020204020204" charset="-122"/>
                <a:cs typeface="微软雅黑" panose="020B0503020204020204" charset="-122"/>
              </a:rPr>
              <a:t>浓硫酸</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物理性质纯硫酸是无色、黏稠的油状液体</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沸点高、难挥发。浓硫酸的稀释方法</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将</a:t>
            </a:r>
            <a:r>
              <a:rPr lang="zh-CN" b="0" u="wavy">
                <a:solidFill>
                  <a:schemeClr val="tx1"/>
                </a:solidFill>
                <a:latin typeface="微软雅黑" panose="020B0503020204020204" charset="-122"/>
                <a:ea typeface="微软雅黑" panose="020B0503020204020204" charset="-122"/>
                <a:cs typeface="微软雅黑" panose="020B0503020204020204" charset="-122"/>
              </a:rPr>
              <a:t>浓硫酸</a:t>
            </a:r>
            <a:r>
              <a:rPr lang="zh-CN" b="0">
                <a:solidFill>
                  <a:schemeClr val="tx1"/>
                </a:solidFill>
                <a:latin typeface="微软雅黑" panose="020B0503020204020204" charset="-122"/>
                <a:ea typeface="微软雅黑" panose="020B0503020204020204" charset="-122"/>
                <a:cs typeface="微软雅黑" panose="020B0503020204020204" charset="-122"/>
              </a:rPr>
              <a:t>沿烧杯内壁缓缓倒入</a:t>
            </a:r>
            <a:r>
              <a:rPr lang="zh-CN" b="0" u="wavy">
                <a:solidFill>
                  <a:schemeClr val="tx1"/>
                </a:solidFill>
                <a:latin typeface="微软雅黑" panose="020B0503020204020204" charset="-122"/>
                <a:ea typeface="微软雅黑" panose="020B0503020204020204" charset="-122"/>
                <a:cs typeface="微软雅黑" panose="020B0503020204020204" charset="-122"/>
              </a:rPr>
              <a:t>水</a:t>
            </a:r>
            <a:r>
              <a:rPr lang="zh-CN" b="0">
                <a:solidFill>
                  <a:schemeClr val="tx1"/>
                </a:solidFill>
                <a:latin typeface="微软雅黑" panose="020B0503020204020204" charset="-122"/>
                <a:ea typeface="微软雅黑" panose="020B0503020204020204" charset="-122"/>
                <a:cs typeface="微软雅黑" panose="020B0503020204020204" charset="-122"/>
              </a:rPr>
              <a:t>中</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并不断</a:t>
            </a:r>
            <a:r>
              <a:rPr lang="zh-CN" b="0" u="wavy">
                <a:solidFill>
                  <a:schemeClr val="tx1"/>
                </a:solidFill>
                <a:latin typeface="微软雅黑" panose="020B0503020204020204" charset="-122"/>
                <a:ea typeface="微软雅黑" panose="020B0503020204020204" charset="-122"/>
                <a:cs typeface="微软雅黑" panose="020B0503020204020204" charset="-122"/>
              </a:rPr>
              <a:t>搅拌</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浓硫酸的特性</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a:solidFill>
                  <a:schemeClr val="tx1"/>
                </a:solidFill>
                <a:latin typeface="微软雅黑" panose="020B0503020204020204" charset="-122"/>
                <a:ea typeface="微软雅黑" panose="020B0503020204020204" charset="-122"/>
                <a:cs typeface="微软雅黑" panose="020B0503020204020204" charset="-122"/>
              </a:rPr>
              <a:t>吸水性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浓硫酸具有吸水性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可干燥酸性或中性气体</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HCl</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Cl</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CO</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CH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zh-CN" b="0">
                <a:solidFill>
                  <a:schemeClr val="tx1"/>
                </a:solidFill>
                <a:latin typeface="微软雅黑" panose="020B0503020204020204" charset="-122"/>
                <a:ea typeface="微软雅黑" panose="020B0503020204020204" charset="-122"/>
                <a:cs typeface="微软雅黑" panose="020B0503020204020204" charset="-122"/>
              </a:rPr>
              <a:t>等</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不能干燥</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HI</a:t>
            </a:r>
            <a:r>
              <a:rPr lang="zh-CN" b="0">
                <a:solidFill>
                  <a:schemeClr val="tx1"/>
                </a:solidFill>
                <a:latin typeface="微软雅黑" panose="020B0503020204020204" charset="-122"/>
                <a:ea typeface="微软雅黑" panose="020B0503020204020204" charset="-122"/>
                <a:cs typeface="微软雅黑" panose="020B0503020204020204" charset="-122"/>
              </a:rPr>
              <a:t>等还原性气体以及碱性气体</a:t>
            </a:r>
            <a:r>
              <a:rPr lang="en-US" b="0">
                <a:solidFill>
                  <a:schemeClr val="tx1"/>
                </a:solidFill>
                <a:latin typeface="微软雅黑" panose="020B0503020204020204" charset="-122"/>
                <a:ea typeface="微软雅黑" panose="020B0503020204020204" charset="-122"/>
                <a:cs typeface="微软雅黑" panose="020B0503020204020204" charset="-122"/>
              </a:rPr>
              <a:t>NH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u="wavy">
                <a:solidFill>
                  <a:schemeClr val="tx1"/>
                </a:solidFill>
                <a:latin typeface="微软雅黑" panose="020B0503020204020204" charset="-122"/>
                <a:ea typeface="微软雅黑" panose="020B0503020204020204" charset="-122"/>
                <a:cs typeface="微软雅黑" panose="020B0503020204020204" charset="-122"/>
              </a:rPr>
              <a:t>脱水性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浓硫酸能够将许多有机物</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特别是糖类</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中的氢、氧原子按照水分子中氢、氧原子个数比</a:t>
            </a:r>
            <a:r>
              <a:rPr lang="en-US" b="0">
                <a:solidFill>
                  <a:schemeClr val="tx1"/>
                </a:solidFill>
                <a:latin typeface="微软雅黑" panose="020B0503020204020204" charset="-122"/>
                <a:ea typeface="微软雅黑" panose="020B0503020204020204" charset="-122"/>
                <a:cs typeface="微软雅黑" panose="020B0503020204020204" charset="-122"/>
              </a:rPr>
              <a:t>(2∶1)</a:t>
            </a:r>
            <a:r>
              <a:rPr lang="zh-CN" b="0">
                <a:solidFill>
                  <a:schemeClr val="tx1"/>
                </a:solidFill>
                <a:latin typeface="微软雅黑" panose="020B0503020204020204" charset="-122"/>
                <a:ea typeface="微软雅黑" panose="020B0503020204020204" charset="-122"/>
                <a:cs typeface="微软雅黑" panose="020B0503020204020204" charset="-122"/>
              </a:rPr>
              <a:t>夺取出来。如浓硫酸可使纸张炭化。</a:t>
            </a:r>
            <a:r>
              <a:rPr lang="en-US" b="0">
                <a:solidFill>
                  <a:schemeClr val="tx1"/>
                </a:solidFill>
                <a:latin typeface="微软雅黑" panose="020B0503020204020204" charset="-122"/>
                <a:ea typeface="微软雅黑" panose="020B0503020204020204" charset="-122"/>
                <a:cs typeface="微软雅黑" panose="020B0503020204020204" charset="-122"/>
              </a:rPr>
              <a:t>③</a:t>
            </a:r>
            <a:r>
              <a:rPr lang="zh-CN" b="0">
                <a:solidFill>
                  <a:schemeClr val="tx1"/>
                </a:solidFill>
                <a:latin typeface="微软雅黑" panose="020B0503020204020204" charset="-122"/>
                <a:ea typeface="微软雅黑" panose="020B0503020204020204" charset="-122"/>
                <a:cs typeface="微软雅黑" panose="020B0503020204020204" charset="-122"/>
              </a:rPr>
              <a:t>强氧化性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常温下铁、铝在浓硫酸中发生</a:t>
            </a:r>
            <a:r>
              <a:rPr lang="zh-CN" b="0" u="wavy">
                <a:solidFill>
                  <a:schemeClr val="tx1"/>
                </a:solidFill>
                <a:latin typeface="微软雅黑" panose="020B0503020204020204" charset="-122"/>
                <a:ea typeface="微软雅黑" panose="020B0503020204020204" charset="-122"/>
                <a:cs typeface="微软雅黑" panose="020B0503020204020204" charset="-122"/>
              </a:rPr>
              <a:t>钝化</a:t>
            </a:r>
            <a:r>
              <a:rPr lang="zh-CN" b="0">
                <a:solidFill>
                  <a:schemeClr val="tx1"/>
                </a:solidFill>
                <a:latin typeface="微软雅黑" panose="020B0503020204020204" charset="-122"/>
                <a:ea typeface="微软雅黑" panose="020B0503020204020204" charset="-122"/>
                <a:cs typeface="微软雅黑" panose="020B0503020204020204" charset="-122"/>
              </a:rPr>
              <a:t>。加热时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浓硫酸可以与除金、铂之外的所有金属、部分非金属单质以及其他还原性物质反应。</a:t>
            </a:r>
            <a:endParaRPr lang="zh-CN" b="0">
              <a:solidFill>
                <a:schemeClr val="tx1"/>
              </a:solidFill>
              <a:latin typeface="微软雅黑" panose="020B0503020204020204" charset="-122"/>
              <a:ea typeface="微软雅黑" panose="020B0503020204020204" charset="-122"/>
              <a:cs typeface="微软雅黑" panose="020B0503020204020204" charset="-122"/>
            </a:endParaRPr>
          </a:p>
          <a:p>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85" name="文本框 184"/>
          <p:cNvSpPr txBox="1"/>
          <p:nvPr/>
        </p:nvSpPr>
        <p:spPr>
          <a:xfrm>
            <a:off x="598170" y="867410"/>
            <a:ext cx="10995660" cy="133794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Cu</a:t>
            </a:r>
            <a:r>
              <a:rPr lang="zh-CN" b="0">
                <a:latin typeface="微软雅黑" panose="020B0503020204020204" charset="-122"/>
                <a:ea typeface="微软雅黑" panose="020B0503020204020204" charset="-122"/>
                <a:cs typeface="微软雅黑" panose="020B0503020204020204" charset="-122"/>
              </a:rPr>
              <a:t>反应</a:t>
            </a:r>
            <a:r>
              <a:rPr lang="en-US" b="0">
                <a:latin typeface="微软雅黑" panose="020B0503020204020204" charset="-122"/>
                <a:ea typeface="微软雅黑" panose="020B0503020204020204" charset="-122"/>
                <a:cs typeface="微软雅黑" panose="020B0503020204020204" charset="-122"/>
              </a:rPr>
              <a:t>:</a:t>
            </a:r>
            <a:r>
              <a:rPr lang="en-US">
                <a:latin typeface="微软雅黑" panose="020B0503020204020204" charset="-122"/>
                <a:ea typeface="微软雅黑" panose="020B0503020204020204" charset="-122"/>
                <a:cs typeface="微软雅黑" panose="020B0503020204020204" charset="-122"/>
                <a:sym typeface="+mn-ea"/>
              </a:rPr>
              <a:t>Cu+2H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浓</a:t>
            </a:r>
            <a:r>
              <a:rPr lang="en-US">
                <a:latin typeface="微软雅黑" panose="020B0503020204020204" charset="-122"/>
                <a:ea typeface="微软雅黑" panose="020B0503020204020204" charset="-122"/>
                <a:cs typeface="微软雅黑" panose="020B0503020204020204" charset="-122"/>
                <a:sym typeface="+mn-ea"/>
              </a:rPr>
              <a:t>)         CuSO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3418840" y="909320"/>
            <a:ext cx="507365" cy="439420"/>
          </a:xfrm>
          <a:prstGeom prst="rect">
            <a:avLst/>
          </a:prstGeom>
          <a:noFill/>
          <a:ln w="9525">
            <a:noFill/>
          </a:ln>
        </p:spPr>
      </p:pic>
      <p:pic>
        <p:nvPicPr>
          <p:cNvPr id="236" name="image224.jpeg"/>
          <p:cNvPicPr>
            <a:picLocks noChangeAspect="1"/>
          </p:cNvPicPr>
          <p:nvPr>
            <p:custDataLst>
              <p:tags r:id="rId2"/>
            </p:custDataLst>
          </p:nvPr>
        </p:nvPicPr>
        <p:blipFill>
          <a:blip r:embed="rId3"/>
          <a:stretch>
            <a:fillRect/>
          </a:stretch>
        </p:blipFill>
        <p:spPr>
          <a:xfrm>
            <a:off x="4623118" y="1508125"/>
            <a:ext cx="2945765" cy="1920875"/>
          </a:xfrm>
          <a:prstGeom prst="rect">
            <a:avLst/>
          </a:prstGeom>
        </p:spPr>
      </p:pic>
      <p:sp>
        <p:nvSpPr>
          <p:cNvPr id="24" name="文本框 23"/>
          <p:cNvSpPr txBox="1"/>
          <p:nvPr>
            <p:custDataLst>
              <p:tags r:id="rId4"/>
            </p:custDataLst>
          </p:nvPr>
        </p:nvSpPr>
        <p:spPr>
          <a:xfrm>
            <a:off x="598170" y="3550920"/>
            <a:ext cx="4951730" cy="368300"/>
          </a:xfrm>
          <a:prstGeom prst="rect">
            <a:avLst/>
          </a:prstGeom>
          <a:solidFill>
            <a:srgbClr val="FFC000"/>
          </a:solidFill>
          <a:ln w="9525">
            <a:noFill/>
          </a:ln>
        </p:spPr>
        <p:txBody>
          <a:bodyPr wrap="square">
            <a:spAutoFit/>
          </a:bodyPr>
          <a:p>
            <a:pPr indent="0"/>
            <a:r>
              <a:rPr lang="zh-CN" b="1">
                <a:cs typeface="+mn-lt"/>
                <a:sym typeface="+mn-ea"/>
              </a:rPr>
              <a:t>关键点拨</a:t>
            </a:r>
            <a:r>
              <a:rPr lang="en-US" altLang="zh-CN" b="1">
                <a:cs typeface="+mn-lt"/>
                <a:sym typeface="+mn-ea"/>
              </a:rPr>
              <a:t>  </a:t>
            </a:r>
            <a:r>
              <a:rPr lang="zh-CN" b="1">
                <a:cs typeface="+mn-lt"/>
                <a:sym typeface="+mn-ea"/>
              </a:rPr>
              <a:t>浓</a:t>
            </a:r>
            <a:r>
              <a:rPr lang="en-US" b="1">
                <a:ea typeface="宋体" panose="02010600030101010101" pitchFamily="2" charset="-122"/>
                <a:cs typeface="+mn-lt"/>
                <a:sym typeface="+mn-ea"/>
              </a:rPr>
              <a:t>H</a:t>
            </a:r>
            <a:r>
              <a:rPr lang="en-US" b="1" baseline="-25000">
                <a:ea typeface="宋体" panose="02010600030101010101" pitchFamily="2" charset="-122"/>
                <a:cs typeface="+mn-lt"/>
                <a:sym typeface="+mn-ea"/>
              </a:rPr>
              <a:t>2</a:t>
            </a:r>
            <a:r>
              <a:rPr lang="en-US" b="1">
                <a:ea typeface="宋体" panose="02010600030101010101" pitchFamily="2" charset="-122"/>
                <a:cs typeface="+mn-lt"/>
                <a:sym typeface="+mn-ea"/>
              </a:rPr>
              <a:t>SO</a:t>
            </a:r>
            <a:r>
              <a:rPr lang="en-US" b="1" baseline="-25000">
                <a:ea typeface="宋体" panose="02010600030101010101" pitchFamily="2" charset="-122"/>
                <a:cs typeface="+mn-lt"/>
                <a:sym typeface="+mn-ea"/>
              </a:rPr>
              <a:t>4</a:t>
            </a:r>
            <a:r>
              <a:rPr lang="zh-CN" b="1">
                <a:cs typeface="+mn-lt"/>
                <a:sym typeface="+mn-ea"/>
              </a:rPr>
              <a:t>与</a:t>
            </a:r>
            <a:r>
              <a:rPr lang="en-US" b="1">
                <a:ea typeface="宋体" panose="02010600030101010101" pitchFamily="2" charset="-122"/>
                <a:cs typeface="+mn-lt"/>
                <a:sym typeface="+mn-ea"/>
              </a:rPr>
              <a:t>Cu</a:t>
            </a:r>
            <a:r>
              <a:rPr lang="zh-CN" b="1">
                <a:cs typeface="+mn-lt"/>
                <a:sym typeface="+mn-ea"/>
              </a:rPr>
              <a:t>反应实验的注意事项</a:t>
            </a:r>
            <a:endParaRPr b="1">
              <a:cs typeface="+mn-lt"/>
            </a:endParaRPr>
          </a:p>
        </p:txBody>
      </p:sp>
      <p:sp>
        <p:nvSpPr>
          <p:cNvPr id="6" name="文本框 5"/>
          <p:cNvSpPr txBox="1"/>
          <p:nvPr/>
        </p:nvSpPr>
        <p:spPr>
          <a:xfrm>
            <a:off x="488315" y="3919220"/>
            <a:ext cx="11168380" cy="13379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反应需要加热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当浓硫酸的浓度低于一定数值时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反应不再发生</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相关定量计算中需考虑这一点</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反应后的溶液仍是浓硫酸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故只能观察到白色固体</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不会形成蓝色溶液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若要观察</a:t>
            </a:r>
            <a:r>
              <a:rPr lang="en-US" b="0">
                <a:latin typeface="微软雅黑" panose="020B0503020204020204" charset="-122"/>
                <a:ea typeface="微软雅黑" panose="020B0503020204020204" charset="-122"/>
                <a:cs typeface="微软雅黑" panose="020B0503020204020204" charset="-122"/>
              </a:rPr>
              <a:t>CuSO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溶液的颜色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需要将反应液缓慢加入水中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浓硫酸的稀释操作</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金属与浓硫酸反应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浓硫酸既表现氧化性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又表现酸性。</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 name="文本框 234"/>
          <p:cNvSpPr txBox="1"/>
          <p:nvPr/>
        </p:nvSpPr>
        <p:spPr>
          <a:xfrm>
            <a:off x="1819910" y="2552700"/>
            <a:ext cx="10969625" cy="1753235"/>
          </a:xfrm>
          <a:prstGeom prst="rect">
            <a:avLst/>
          </a:prstGeom>
          <a:noFill/>
          <a:ln w="9525">
            <a:noFill/>
          </a:ln>
        </p:spPr>
        <p:txBody>
          <a:bodyPr wrap="square">
            <a:spAutoFit/>
          </a:bodyPr>
          <a:p>
            <a:pPr indent="0">
              <a:lnSpc>
                <a:spcPct val="150000"/>
              </a:lnSpc>
            </a:pPr>
            <a:r>
              <a:rPr sz="3600" b="1">
                <a:latin typeface="微软雅黑" panose="020B0503020204020204" charset="-122"/>
                <a:ea typeface="微软雅黑" panose="020B0503020204020204" charset="-122"/>
                <a:cs typeface="微软雅黑" panose="020B0503020204020204" charset="-122"/>
              </a:rPr>
              <a:t>知识梳理　</a:t>
            </a:r>
            <a:endParaRPr sz="3600" b="1">
              <a:latin typeface="微软雅黑" panose="020B0503020204020204" charset="-122"/>
              <a:ea typeface="微软雅黑" panose="020B0503020204020204" charset="-122"/>
              <a:cs typeface="微软雅黑" panose="020B0503020204020204" charset="-122"/>
            </a:endParaRPr>
          </a:p>
          <a:p>
            <a:pPr indent="0">
              <a:lnSpc>
                <a:spcPct val="150000"/>
              </a:lnSpc>
            </a:pPr>
            <a:r>
              <a:rPr sz="3600" b="1">
                <a:latin typeface="微软雅黑" panose="020B0503020204020204" charset="-122"/>
                <a:ea typeface="微软雅黑" panose="020B0503020204020204" charset="-122"/>
                <a:cs typeface="微软雅黑" panose="020B0503020204020204" charset="-122"/>
              </a:rPr>
              <a:t>构建体系</a:t>
            </a:r>
            <a:endParaRPr sz="3600" b="1">
              <a:latin typeface="微软雅黑" panose="020B0503020204020204" charset="-122"/>
              <a:ea typeface="微软雅黑" panose="020B0503020204020204" charset="-122"/>
              <a:cs typeface="微软雅黑" panose="020B0503020204020204" charset="-122"/>
            </a:endParaRPr>
          </a:p>
        </p:txBody>
      </p:sp>
      <p:pic>
        <p:nvPicPr>
          <p:cNvPr id="2" name="image13.jpeg"/>
          <p:cNvPicPr>
            <a:picLocks noChangeAspect="1"/>
          </p:cNvPicPr>
          <p:nvPr>
            <p:custDataLst>
              <p:tags r:id="rId1"/>
            </p:custDataLst>
          </p:nvPr>
        </p:nvPicPr>
        <p:blipFill>
          <a:blip r:embed="rId2"/>
          <a:stretch>
            <a:fillRect/>
          </a:stretch>
        </p:blipFill>
        <p:spPr>
          <a:xfrm>
            <a:off x="4980940" y="892175"/>
            <a:ext cx="4118610" cy="5357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4" name="文本框 23"/>
          <p:cNvSpPr txBox="1"/>
          <p:nvPr>
            <p:custDataLst>
              <p:tags r:id="rId1"/>
            </p:custDataLst>
          </p:nvPr>
        </p:nvSpPr>
        <p:spPr>
          <a:xfrm>
            <a:off x="598170" y="2355215"/>
            <a:ext cx="1289685" cy="368300"/>
          </a:xfrm>
          <a:prstGeom prst="rect">
            <a:avLst/>
          </a:prstGeom>
          <a:solidFill>
            <a:srgbClr val="FFC000"/>
          </a:solidFill>
          <a:ln w="9525">
            <a:noFill/>
          </a:ln>
        </p:spPr>
        <p:txBody>
          <a:bodyPr wrap="square">
            <a:spAutoFit/>
          </a:bodyPr>
          <a:p>
            <a:pPr indent="0"/>
            <a:r>
              <a:rPr b="1">
                <a:cs typeface="+mn-lt"/>
                <a:sym typeface="+mn-ea"/>
              </a:rPr>
              <a:t>归纳总结　</a:t>
            </a:r>
            <a:endParaRPr b="1">
              <a:cs typeface="+mn-lt"/>
              <a:sym typeface="+mn-ea"/>
            </a:endParaRPr>
          </a:p>
        </p:txBody>
      </p:sp>
      <p:sp>
        <p:nvSpPr>
          <p:cNvPr id="6" name="文本框 5"/>
          <p:cNvSpPr txBox="1"/>
          <p:nvPr/>
        </p:nvSpPr>
        <p:spPr>
          <a:xfrm>
            <a:off x="488315" y="2723515"/>
            <a:ext cx="11168380" cy="1337945"/>
          </a:xfrm>
          <a:prstGeom prst="rect">
            <a:avLst/>
          </a:prstGeom>
          <a:noFill/>
          <a:ln w="9525">
            <a:noFill/>
          </a:ln>
        </p:spPr>
        <p:txBody>
          <a:bodyPr wrap="square">
            <a:spAutoFit/>
          </a:bodyPr>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由</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量变</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引起的</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质变</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金属</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如铁、锌、铝等</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与浓硫酸反应时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要动态地看待反应过程</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注意</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浓度的变化对反应的影响</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开始阶段是金属与浓硫酸反应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产生</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气体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但随着反应的进行</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硫酸的浓度逐渐减小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最后变成稀硫酸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稀硫酸与铁、锌、铝等反应生成</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而不是</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186" name="文本框 185"/>
          <p:cNvSpPr txBox="1"/>
          <p:nvPr/>
        </p:nvSpPr>
        <p:spPr>
          <a:xfrm>
            <a:off x="598170" y="913130"/>
            <a:ext cx="11059160" cy="258445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反应</a:t>
            </a:r>
            <a:r>
              <a:rPr lang="en-US" b="0">
                <a:latin typeface="微软雅黑" panose="020B0503020204020204" charset="-122"/>
                <a:ea typeface="微软雅黑" panose="020B0503020204020204" charset="-122"/>
                <a:cs typeface="微软雅黑" panose="020B0503020204020204" charset="-122"/>
              </a:rPr>
              <a:t>:C+2H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浓</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与</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浓</a:t>
            </a:r>
            <a:r>
              <a:rPr lang="en-US">
                <a:latin typeface="微软雅黑" panose="020B0503020204020204" charset="-122"/>
                <a:ea typeface="微软雅黑" panose="020B0503020204020204" charset="-122"/>
                <a:cs typeface="微软雅黑" panose="020B0503020204020204" charset="-122"/>
                <a:sym typeface="+mn-ea"/>
              </a:rPr>
              <a:t>)         S↓+SO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与</a:t>
            </a:r>
            <a:r>
              <a:rPr lang="en-US">
                <a:latin typeface="微软雅黑" panose="020B0503020204020204" charset="-122"/>
                <a:ea typeface="微软雅黑" panose="020B0503020204020204" charset="-122"/>
                <a:cs typeface="微软雅黑" panose="020B0503020204020204" charset="-122"/>
                <a:sym typeface="+mn-ea"/>
              </a:rPr>
              <a:t>HI</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:2HI+H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浓</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Times New Roman" panose="02020603050405020304" charset="0"/>
                <a:sym typeface="+mn-ea"/>
              </a:rPr>
              <a:t> I</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+SO</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sym typeface="+mn-ea"/>
              </a:rPr>
              <a:t>↑+2H</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O</a:t>
            </a:r>
            <a:endParaRPr lang="en-US" altLang="en-US" b="0">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2"/>
          <a:stretch>
            <a:fillRect/>
          </a:stretch>
        </p:blipFill>
        <p:spPr>
          <a:xfrm>
            <a:off x="3127375" y="977900"/>
            <a:ext cx="414655" cy="376555"/>
          </a:xfrm>
          <a:prstGeom prst="rect">
            <a:avLst/>
          </a:prstGeom>
          <a:noFill/>
          <a:ln w="9525">
            <a:noFill/>
          </a:ln>
        </p:spPr>
      </p:pic>
      <p:pic>
        <p:nvPicPr>
          <p:cNvPr id="5" name="图片 4"/>
          <p:cNvPicPr/>
          <p:nvPr/>
        </p:nvPicPr>
        <p:blipFill>
          <a:blip r:embed="rId3"/>
          <a:stretch>
            <a:fillRect/>
          </a:stretch>
        </p:blipFill>
        <p:spPr>
          <a:xfrm>
            <a:off x="3542030" y="1447800"/>
            <a:ext cx="414655" cy="347980"/>
          </a:xfrm>
          <a:prstGeom prst="rect">
            <a:avLst/>
          </a:prstGeom>
          <a:noFill/>
          <a:ln w="9525">
            <a:noFill/>
          </a:ln>
        </p:spPr>
      </p:pic>
      <p:pic>
        <p:nvPicPr>
          <p:cNvPr id="8" name="图片 7"/>
          <p:cNvPicPr/>
          <p:nvPr>
            <p:custDataLst>
              <p:tags r:id="rId4"/>
            </p:custDataLst>
          </p:nvPr>
        </p:nvPicPr>
        <p:blipFill>
          <a:blip r:embed="rId3"/>
          <a:stretch>
            <a:fillRect/>
          </a:stretch>
        </p:blipFill>
        <p:spPr>
          <a:xfrm>
            <a:off x="3330575" y="1857375"/>
            <a:ext cx="414655" cy="3479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86" name="文本框 185"/>
          <p:cNvSpPr txBox="1"/>
          <p:nvPr/>
        </p:nvSpPr>
        <p:spPr>
          <a:xfrm>
            <a:off x="598170" y="913130"/>
            <a:ext cx="11059160" cy="2168525"/>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rPr>
              <a:t>(3)硫酸的工业制备</a:t>
            </a:r>
            <a:endParaRPr b="0">
              <a:latin typeface="微软雅黑" panose="020B0503020204020204" charset="-122"/>
              <a:ea typeface="微软雅黑" panose="020B0503020204020204" charset="-122"/>
            </a:endParaRPr>
          </a:p>
          <a:p>
            <a:pPr indent="0">
              <a:lnSpc>
                <a:spcPct val="150000"/>
              </a:lnSpc>
            </a:pPr>
            <a:r>
              <a:rPr b="0">
                <a:latin typeface="微软雅黑" panose="020B0503020204020204" charset="-122"/>
                <a:ea typeface="微软雅黑" panose="020B0503020204020204" charset="-122"/>
              </a:rPr>
              <a:t>工业上常以硫黄或其他含硫矿物(如黄铁矿)为原料,采用“接触法”制备硫酸。该方法之所以叫“接触法”,是因为二氧化硫转化为三氧化硫的反应是在催化剂的表面进行的。</a:t>
            </a:r>
            <a:endParaRPr b="0">
              <a:latin typeface="微软雅黑" panose="020B0503020204020204" charset="-122"/>
              <a:ea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615315" y="2282190"/>
          <a:ext cx="10782300" cy="3596005"/>
        </p:xfrm>
        <a:graphic>
          <a:graphicData uri="http://schemas.openxmlformats.org/drawingml/2006/table">
            <a:tbl>
              <a:tblPr/>
              <a:tblGrid>
                <a:gridCol w="1183005"/>
                <a:gridCol w="3597275"/>
                <a:gridCol w="2868295"/>
                <a:gridCol w="3133725"/>
              </a:tblGrid>
              <a:tr h="688340">
                <a:tc>
                  <a:txBody>
                    <a:bodyPr/>
                    <a:p>
                      <a:pPr indent="0" algn="ctr">
                        <a:lnSpc>
                          <a:spcPct val="150000"/>
                        </a:lnSpc>
                        <a:buNone/>
                      </a:pPr>
                      <a:r>
                        <a:rPr lang="zh-CN" altLang="en-US" sz="1800" b="0">
                          <a:latin typeface="微软雅黑" panose="020B0503020204020204" charset="-122"/>
                          <a:ea typeface="微软雅黑" panose="020B0503020204020204" charset="-122"/>
                          <a:cs typeface="Calibri" panose="020F0502020204030204" charset="0"/>
                        </a:rPr>
                        <a:t>三阶段</a:t>
                      </a:r>
                      <a:endParaRPr lang="zh-CN"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SO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的制取和净化</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SO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转化为SO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(催化氧化)</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SO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的生成(吸收SO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66800">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 </a:t>
                      </a:r>
                      <a:r>
                        <a:rPr lang="zh-CN" altLang="en-US" sz="1800" b="0">
                          <a:latin typeface="微软雅黑" panose="020B0503020204020204" charset="-122"/>
                          <a:ea typeface="微软雅黑" panose="020B0503020204020204" charset="-122"/>
                          <a:cs typeface="Calibri" panose="020F0502020204030204" charset="0"/>
                        </a:rPr>
                        <a:t>三方程</a:t>
                      </a:r>
                      <a:endParaRPr lang="zh-CN"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NEU-BZ" charset="0"/>
                        </a:rPr>
                        <a:t>4FeS</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+11O</a:t>
                      </a:r>
                      <a:r>
                        <a:rPr lang="en-US" sz="1800" b="0" baseline="-25000">
                          <a:latin typeface="微软雅黑" panose="020B0503020204020204" charset="-122"/>
                          <a:ea typeface="微软雅黑" panose="020B0503020204020204" charset="-122"/>
                          <a:cs typeface="NEU-BZ" charset="0"/>
                        </a:rPr>
                        <a:t>2                </a:t>
                      </a:r>
                      <a:r>
                        <a:rPr lang="en-US" sz="1800" b="0">
                          <a:latin typeface="微软雅黑" panose="020B0503020204020204" charset="-122"/>
                          <a:ea typeface="微软雅黑" panose="020B0503020204020204" charset="-122"/>
                          <a:cs typeface="NEU-BZ" charset="0"/>
                        </a:rPr>
                        <a:t>2Fe</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+8SO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NEU-BZ" charset="0"/>
                        </a:rPr>
                        <a:t>2SO</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2                </a:t>
                      </a:r>
                      <a:r>
                        <a:rPr lang="en-US" sz="1800" b="0">
                          <a:latin typeface="微软雅黑" panose="020B0503020204020204" charset="-122"/>
                          <a:ea typeface="微软雅黑" panose="020B0503020204020204" charset="-122"/>
                          <a:cs typeface="NEU-BZ" charset="0"/>
                        </a:rPr>
                        <a:t>2SO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NEU-BZ" charset="0"/>
                        </a:rPr>
                        <a:t>SO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          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SO</a:t>
                      </a:r>
                      <a:r>
                        <a:rPr lang="en-US" sz="1800" b="0" baseline="-25000">
                          <a:latin typeface="微软雅黑" panose="020B0503020204020204" charset="-122"/>
                          <a:ea typeface="微软雅黑" panose="020B0503020204020204" charset="-122"/>
                          <a:cs typeface="NEU-BZ" charset="0"/>
                        </a:rPr>
                        <a:t>4</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40865">
                <a:tc>
                  <a:txBody>
                    <a:bodyPr/>
                    <a:p>
                      <a:pPr indent="0" algn="ctr">
                        <a:lnSpc>
                          <a:spcPct val="150000"/>
                        </a:lnSpc>
                        <a:buNone/>
                      </a:pPr>
                      <a:r>
                        <a:rPr lang="zh-CN" altLang="en-US" sz="1800" b="0">
                          <a:latin typeface="微软雅黑" panose="020B0503020204020204" charset="-122"/>
                          <a:ea typeface="微软雅黑" panose="020B0503020204020204" charset="-122"/>
                          <a:cs typeface="Calibri" panose="020F0502020204030204" charset="0"/>
                        </a:rPr>
                        <a:t>有关原理</a:t>
                      </a:r>
                      <a:endParaRPr lang="zh-CN"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矿石粉碎的目的:增大原料与空气的接触面积。一是燃烧迅速</a:t>
                      </a:r>
                      <a:r>
                        <a:rPr lang="en-US" sz="1800" b="0">
                          <a:latin typeface="微软雅黑" panose="020B0503020204020204" charset="-122"/>
                          <a:ea typeface="微软雅黑" panose="020B0503020204020204" charset="-122"/>
                          <a:cs typeface="微软雅黑" panose="020B0503020204020204" charset="-122"/>
                        </a:rPr>
                        <a:t>;二是燃烧充分,提高原料利用率</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逆流热交换原理:管外是冷气体SO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,管内是热气体SO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,冷热气体逆向流动,有利于充分进行热交换</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用98.3%的浓硫酸吸收SO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以免形成酸雾,并提高SO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的吸收率</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46" name="image534.jpeg" descr="source:si_idm717636016;FounderCES"/>
          <p:cNvPicPr>
            <a:picLocks noChangeAspect="1"/>
          </p:cNvPicPr>
          <p:nvPr>
            <p:custDataLst>
              <p:tags r:id="rId2"/>
            </p:custDataLst>
          </p:nvPr>
        </p:nvPicPr>
        <p:blipFill>
          <a:blip r:embed="rId3"/>
          <a:stretch>
            <a:fillRect/>
          </a:stretch>
        </p:blipFill>
        <p:spPr>
          <a:xfrm>
            <a:off x="3197225" y="3139440"/>
            <a:ext cx="579755" cy="579755"/>
          </a:xfrm>
          <a:prstGeom prst="rect">
            <a:avLst/>
          </a:prstGeom>
        </p:spPr>
      </p:pic>
      <p:pic>
        <p:nvPicPr>
          <p:cNvPr id="547" name="image535.jpeg" descr="source:si_idm717596080;FounderCES"/>
          <p:cNvPicPr>
            <a:picLocks noChangeAspect="1"/>
          </p:cNvPicPr>
          <p:nvPr>
            <p:custDataLst>
              <p:tags r:id="rId4"/>
            </p:custDataLst>
          </p:nvPr>
        </p:nvPicPr>
        <p:blipFill>
          <a:blip r:embed="rId5"/>
          <a:stretch>
            <a:fillRect/>
          </a:stretch>
        </p:blipFill>
        <p:spPr>
          <a:xfrm>
            <a:off x="6747510" y="3276600"/>
            <a:ext cx="589915" cy="442595"/>
          </a:xfrm>
          <a:prstGeom prst="rect">
            <a:avLst/>
          </a:prstGeom>
        </p:spPr>
      </p:pic>
      <p:pic>
        <p:nvPicPr>
          <p:cNvPr id="548" name="image536.jpeg" descr="source:si_idm717554096;FounderCES"/>
          <p:cNvPicPr>
            <a:picLocks noChangeAspect="1"/>
          </p:cNvPicPr>
          <p:nvPr>
            <p:custDataLst>
              <p:tags r:id="rId6"/>
            </p:custDataLst>
          </p:nvPr>
        </p:nvPicPr>
        <p:blipFill>
          <a:blip r:embed="rId7"/>
          <a:stretch>
            <a:fillRect/>
          </a:stretch>
        </p:blipFill>
        <p:spPr>
          <a:xfrm>
            <a:off x="9409430" y="3368675"/>
            <a:ext cx="490220" cy="350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86" name="文本框 185"/>
          <p:cNvSpPr txBox="1"/>
          <p:nvPr/>
        </p:nvSpPr>
        <p:spPr>
          <a:xfrm>
            <a:off x="598170" y="913130"/>
            <a:ext cx="11059160" cy="92202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rPr>
              <a:t>2</a:t>
            </a:r>
            <a:r>
              <a:rPr lang="en-US" b="1">
                <a:latin typeface="微软雅黑" panose="020B0503020204020204" charset="-122"/>
                <a:ea typeface="微软雅黑" panose="020B0503020204020204" charset="-122"/>
              </a:rPr>
              <a:t>.</a:t>
            </a:r>
            <a:r>
              <a:rPr b="1">
                <a:latin typeface="微软雅黑" panose="020B0503020204020204" charset="-122"/>
                <a:ea typeface="微软雅黑" panose="020B0503020204020204" charset="-122"/>
              </a:rPr>
              <a:t>重要的硫酸盐</a:t>
            </a:r>
            <a:endParaRPr b="1">
              <a:latin typeface="微软雅黑" panose="020B0503020204020204" charset="-122"/>
              <a:ea typeface="微软雅黑" panose="020B0503020204020204" charset="-122"/>
            </a:endParaRPr>
          </a:p>
          <a:p>
            <a:pPr indent="0">
              <a:lnSpc>
                <a:spcPct val="150000"/>
              </a:lnSpc>
            </a:pPr>
            <a:endParaRPr lang="en-US" altLang="en-US" b="1">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859155" y="1803400"/>
          <a:ext cx="10654665" cy="3495040"/>
        </p:xfrm>
        <a:graphic>
          <a:graphicData uri="http://schemas.openxmlformats.org/drawingml/2006/table">
            <a:tbl>
              <a:tblPr/>
              <a:tblGrid>
                <a:gridCol w="2767965"/>
                <a:gridCol w="1662430"/>
                <a:gridCol w="1038860"/>
                <a:gridCol w="5185410"/>
              </a:tblGrid>
              <a:tr h="409575">
                <a:tc>
                  <a:txBody>
                    <a:bodyPr/>
                    <a:p>
                      <a:pPr indent="0" algn="ctr">
                        <a:buNone/>
                      </a:pPr>
                      <a:r>
                        <a:rPr lang="en-US" sz="1800" b="0">
                          <a:latin typeface="微软雅黑" panose="020B0503020204020204" charset="-122"/>
                          <a:ea typeface="微软雅黑" panose="020B0503020204020204" charset="-122"/>
                          <a:cs typeface="Calibri" panose="020F0502020204030204" charset="0"/>
                        </a:rPr>
                        <a:t>化学式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俗名</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颜色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用途</a:t>
                      </a:r>
                      <a:endParaRPr lang="en-US" altLang="en-US" sz="18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9575">
                <a:tc>
                  <a:txBody>
                    <a:bodyPr/>
                    <a:p>
                      <a:pPr indent="0" algn="ctr">
                        <a:buNone/>
                      </a:pPr>
                      <a:r>
                        <a:rPr lang="en-US" sz="1800" b="0">
                          <a:latin typeface="微软雅黑" panose="020B0503020204020204" charset="-122"/>
                          <a:ea typeface="微软雅黑" panose="020B0503020204020204" charset="-122"/>
                          <a:cs typeface="NEU-BZ" charset="0"/>
                        </a:rPr>
                        <a:t>2CaSO</a:t>
                      </a:r>
                      <a:r>
                        <a:rPr lang="en-US" sz="1800" b="0" baseline="-25000">
                          <a:latin typeface="微软雅黑" panose="020B0503020204020204" charset="-122"/>
                          <a:ea typeface="微软雅黑" panose="020B0503020204020204" charset="-122"/>
                          <a:cs typeface="NEU-BZ" charset="0"/>
                        </a:rPr>
                        <a:t>4</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熟石膏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白色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制塑像、模型、粉笔、石膏绷带等</a:t>
                      </a:r>
                      <a:endParaRPr lang="en-US" altLang="en-US" sz="18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9575">
                <a:tc>
                  <a:txBody>
                    <a:bodyPr/>
                    <a:p>
                      <a:pPr indent="0" algn="ctr">
                        <a:buNone/>
                      </a:pPr>
                      <a:r>
                        <a:rPr lang="en-US" sz="1800" b="0">
                          <a:latin typeface="微软雅黑" panose="020B0503020204020204" charset="-122"/>
                          <a:ea typeface="微软雅黑" panose="020B0503020204020204" charset="-122"/>
                          <a:cs typeface="NEU-BZ" charset="0"/>
                        </a:rPr>
                        <a:t>CaSO</a:t>
                      </a:r>
                      <a:r>
                        <a:rPr lang="en-US" sz="1800" b="0" baseline="-25000">
                          <a:latin typeface="微软雅黑" panose="020B0503020204020204" charset="-122"/>
                          <a:ea typeface="微软雅黑" panose="020B0503020204020204" charset="-122"/>
                          <a:cs typeface="NEU-BZ" charset="0"/>
                        </a:rPr>
                        <a:t>4</a:t>
                      </a:r>
                      <a:r>
                        <a:rPr lang="en-US" sz="1800" b="0">
                          <a:latin typeface="微软雅黑" panose="020B0503020204020204" charset="-122"/>
                          <a:ea typeface="微软雅黑" panose="020B0503020204020204" charset="-122"/>
                          <a:cs typeface="NEU-BZ" charset="0"/>
                        </a:rPr>
                        <a:t>·2H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生石膏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白色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水泥添加剂</a:t>
                      </a:r>
                      <a:endParaRPr lang="en-US" altLang="en-US" sz="18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28015">
                <a:tc>
                  <a:txBody>
                    <a:bodyPr/>
                    <a:p>
                      <a:pPr indent="0" algn="ctr">
                        <a:buNone/>
                      </a:pPr>
                      <a:r>
                        <a:rPr lang="en-US" sz="1800" b="0">
                          <a:latin typeface="微软雅黑" panose="020B0503020204020204" charset="-122"/>
                          <a:ea typeface="微软雅黑" panose="020B0503020204020204" charset="-122"/>
                          <a:cs typeface="NEU-BZ" charset="0"/>
                        </a:rPr>
                        <a:t>FeSO</a:t>
                      </a:r>
                      <a:r>
                        <a:rPr lang="en-US" sz="1800" b="0" baseline="-25000">
                          <a:latin typeface="微软雅黑" panose="020B0503020204020204" charset="-122"/>
                          <a:ea typeface="微软雅黑" panose="020B0503020204020204" charset="-122"/>
                          <a:cs typeface="NEU-BZ" charset="0"/>
                        </a:rPr>
                        <a:t>4</a:t>
                      </a:r>
                      <a:r>
                        <a:rPr lang="en-US" sz="1800" b="0">
                          <a:latin typeface="微软雅黑" panose="020B0503020204020204" charset="-122"/>
                          <a:ea typeface="微软雅黑" panose="020B0503020204020204" charset="-122"/>
                          <a:cs typeface="NEU-BZ" charset="0"/>
                        </a:rPr>
                        <a:t>·7H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u="wavy">
                          <a:latin typeface="微软雅黑" panose="020B0503020204020204" charset="-122"/>
                          <a:ea typeface="微软雅黑" panose="020B0503020204020204" charset="-122"/>
                          <a:cs typeface="Calibri" panose="020F0502020204030204" charset="0"/>
                        </a:rPr>
                        <a:t>绿矾</a:t>
                      </a:r>
                      <a:endParaRPr lang="en-US" altLang="en-US" sz="18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浅绿色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配制蓝黑墨水,医学上作补血剂</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9575">
                <a:tc>
                  <a:txBody>
                    <a:bodyPr/>
                    <a:p>
                      <a:pPr indent="0" algn="ctr">
                        <a:buNone/>
                      </a:pPr>
                      <a:r>
                        <a:rPr lang="en-US" sz="1800" b="0">
                          <a:latin typeface="微软雅黑" panose="020B0503020204020204" charset="-122"/>
                          <a:ea typeface="微软雅黑" panose="020B0503020204020204" charset="-122"/>
                          <a:cs typeface="NEU-BZ" charset="0"/>
                        </a:rPr>
                        <a:t>CuSO</a:t>
                      </a:r>
                      <a:r>
                        <a:rPr lang="en-US" sz="1800" b="0" baseline="-25000">
                          <a:latin typeface="微软雅黑" panose="020B0503020204020204" charset="-122"/>
                          <a:ea typeface="微软雅黑" panose="020B0503020204020204" charset="-122"/>
                          <a:cs typeface="NEU-BZ" charset="0"/>
                        </a:rPr>
                        <a:t>4</a:t>
                      </a:r>
                      <a:r>
                        <a:rPr lang="en-US" sz="1800" b="0">
                          <a:latin typeface="微软雅黑" panose="020B0503020204020204" charset="-122"/>
                          <a:ea typeface="微软雅黑" panose="020B0503020204020204" charset="-122"/>
                          <a:cs typeface="NEU-BZ" charset="0"/>
                        </a:rPr>
                        <a:t>·5H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胆矾、蓝矾</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蓝色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配制波尔多液,镀铜液</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9575">
                <a:tc>
                  <a:txBody>
                    <a:bodyPr/>
                    <a:p>
                      <a:pPr indent="0" algn="ctr">
                        <a:buNone/>
                      </a:pPr>
                      <a:r>
                        <a:rPr lang="en-US" sz="1800" b="0">
                          <a:latin typeface="微软雅黑" panose="020B0503020204020204" charset="-122"/>
                          <a:ea typeface="微软雅黑" panose="020B0503020204020204" charset="-122"/>
                          <a:cs typeface="NEU-BZ" charset="0"/>
                        </a:rPr>
                        <a:t>BaSO</a:t>
                      </a:r>
                      <a:r>
                        <a:rPr lang="en-US" sz="1800" b="0" baseline="-25000">
                          <a:latin typeface="微软雅黑" panose="020B0503020204020204" charset="-122"/>
                          <a:ea typeface="微软雅黑" panose="020B0503020204020204" charset="-122"/>
                          <a:cs typeface="NEU-BZ" charset="0"/>
                        </a:rPr>
                        <a:t>4</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重晶石</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白色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白色颜料,医疗上用作“钡餐”</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9575">
                <a:tc>
                  <a:txBody>
                    <a:bodyPr/>
                    <a:p>
                      <a:pPr indent="0" algn="ctr">
                        <a:buNone/>
                      </a:pPr>
                      <a:r>
                        <a:rPr lang="en-US" sz="1800" b="0">
                          <a:latin typeface="微软雅黑" panose="020B0503020204020204" charset="-122"/>
                          <a:ea typeface="微软雅黑" panose="020B0503020204020204" charset="-122"/>
                          <a:cs typeface="NEU-BZ" charset="0"/>
                        </a:rPr>
                        <a:t>Na</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SO</a:t>
                      </a:r>
                      <a:r>
                        <a:rPr lang="en-US" sz="1800" b="0" baseline="-25000">
                          <a:latin typeface="微软雅黑" panose="020B0503020204020204" charset="-122"/>
                          <a:ea typeface="微软雅黑" panose="020B0503020204020204" charset="-122"/>
                          <a:cs typeface="NEU-BZ" charset="0"/>
                        </a:rPr>
                        <a:t>4</a:t>
                      </a:r>
                      <a:r>
                        <a:rPr lang="en-US" sz="1800" b="0">
                          <a:latin typeface="微软雅黑" panose="020B0503020204020204" charset="-122"/>
                          <a:ea typeface="微软雅黑" panose="020B0503020204020204" charset="-122"/>
                          <a:cs typeface="NEU-BZ" charset="0"/>
                        </a:rPr>
                        <a:t>·10H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芒硝</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白色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造纸,制缓泻剂、合成洗涤剂</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9575">
                <a:tc>
                  <a:txBody>
                    <a:bodyPr/>
                    <a:p>
                      <a:pPr indent="0" algn="ctr">
                        <a:buNone/>
                      </a:pPr>
                      <a:r>
                        <a:rPr lang="en-US" sz="1800" b="0">
                          <a:latin typeface="微软雅黑" panose="020B0503020204020204" charset="-122"/>
                          <a:ea typeface="微软雅黑" panose="020B0503020204020204" charset="-122"/>
                          <a:cs typeface="NEU-BZ" charset="0"/>
                        </a:rPr>
                        <a:t>KAl</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SO</a:t>
                      </a:r>
                      <a:r>
                        <a:rPr lang="en-US" sz="1800" b="0" baseline="-25000">
                          <a:latin typeface="微软雅黑" panose="020B0503020204020204" charset="-122"/>
                          <a:ea typeface="微软雅黑" panose="020B0503020204020204" charset="-122"/>
                          <a:cs typeface="NEU-BZ" charset="0"/>
                        </a:rPr>
                        <a:t>4</a:t>
                      </a:r>
                      <a:r>
                        <a:rPr lang="en-US" sz="1800" b="0">
                          <a:latin typeface="微软雅黑" panose="020B0503020204020204" charset="-122"/>
                          <a:ea typeface="微软雅黑" panose="020B0503020204020204" charset="-122"/>
                          <a:cs typeface="方正书宋_GBK" panose="03000509000000000000" charset="-122"/>
                        </a:rPr>
                        <a:t>)</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Calibri" panose="020F0502020204030204" charset="0"/>
                        </a:rPr>
                        <a:t>·</a:t>
                      </a:r>
                      <a:r>
                        <a:rPr lang="en-US" sz="1800" b="0">
                          <a:latin typeface="微软雅黑" panose="020B0503020204020204" charset="-122"/>
                          <a:ea typeface="微软雅黑" panose="020B0503020204020204" charset="-122"/>
                          <a:cs typeface="NEU-BZ" charset="0"/>
                        </a:rPr>
                        <a:t>12H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u="wavy">
                          <a:latin typeface="微软雅黑" panose="020B0503020204020204" charset="-122"/>
                          <a:ea typeface="微软雅黑" panose="020B0503020204020204" charset="-122"/>
                          <a:cs typeface="Calibri" panose="020F0502020204030204" charset="0"/>
                        </a:rPr>
                        <a:t>明矾</a:t>
                      </a:r>
                      <a:endParaRPr lang="en-US" altLang="en-US" sz="18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白色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净水剂</a:t>
                      </a:r>
                      <a:endParaRPr lang="en-US" altLang="en-US" sz="18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grpSp>
        <p:nvGrpSpPr>
          <p:cNvPr id="27" name="组合 26"/>
          <p:cNvGrpSpPr/>
          <p:nvPr/>
        </p:nvGrpSpPr>
        <p:grpSpPr>
          <a:xfrm>
            <a:off x="598170" y="1030605"/>
            <a:ext cx="11200765" cy="5146675"/>
            <a:chOff x="942" y="1623"/>
            <a:chExt cx="17639" cy="8105"/>
          </a:xfrm>
        </p:grpSpPr>
        <p:sp>
          <p:nvSpPr>
            <p:cNvPr id="189" name="文本框 188"/>
            <p:cNvSpPr txBox="1"/>
            <p:nvPr/>
          </p:nvSpPr>
          <p:spPr>
            <a:xfrm>
              <a:off x="1068" y="1623"/>
              <a:ext cx="8000" cy="2107"/>
            </a:xfrm>
            <a:prstGeom prst="rect">
              <a:avLst/>
            </a:prstGeom>
            <a:noFill/>
            <a:ln w="9525">
              <a:noFill/>
            </a:ln>
          </p:spPr>
          <p:txBody>
            <a:bodyPr>
              <a:spAutoFit/>
            </a:bodyPr>
            <a:p>
              <a:pPr indent="0">
                <a:lnSpc>
                  <a:spcPct val="150000"/>
                </a:lnSpc>
              </a:pPr>
              <a:r>
                <a:rPr lang="en-US" b="0">
                  <a:latin typeface="微软雅黑" panose="020B0503020204020204" charset="-122"/>
                  <a:ea typeface="微软雅黑" panose="020B0503020204020204" charset="-122"/>
                  <a:cs typeface="Times New Roman" panose="02020603050405020304" charset="0"/>
                </a:rPr>
                <a:t>3.S       </a:t>
              </a:r>
              <a:r>
                <a:rPr lang="zh-CN">
                  <a:latin typeface="微软雅黑" panose="020B0503020204020204" charset="-122"/>
                  <a:ea typeface="微软雅黑" panose="020B0503020204020204" charset="-122"/>
                  <a:cs typeface="方正兰亭黑_GBK" panose="02000000000000000000" charset="-122"/>
                  <a:sym typeface="+mn-ea"/>
                </a:rPr>
                <a:t>的检验</a:t>
              </a:r>
              <a:endParaRPr lang="zh-CN">
                <a:latin typeface="微软雅黑" panose="020B0503020204020204" charset="-122"/>
                <a:ea typeface="微软雅黑" panose="020B0503020204020204" charset="-122"/>
                <a:cs typeface="方正兰亭黑_GBK" panose="02000000000000000000" charset="-122"/>
                <a:sym typeface="+mn-ea"/>
              </a:endParaRPr>
            </a:p>
            <a:p>
              <a:pPr indent="0">
                <a:lnSpc>
                  <a:spcPct val="150000"/>
                </a:lnSpc>
              </a:pPr>
              <a:r>
                <a:rPr lang="zh-CN" altLang="en-US" b="0">
                  <a:latin typeface="微软雅黑" panose="020B0503020204020204" charset="-122"/>
                  <a:ea typeface="微软雅黑" panose="020B0503020204020204" charset="-122"/>
                  <a:cs typeface="方正兰亭黑_GBK" panose="02000000000000000000" charset="-122"/>
                </a:rPr>
                <a:t>(1)检验S</a:t>
              </a:r>
              <a:r>
                <a:rPr lang="en-US" altLang="zh-CN" b="0">
                  <a:latin typeface="微软雅黑" panose="020B0503020204020204" charset="-122"/>
                  <a:ea typeface="微软雅黑" panose="020B0503020204020204" charset="-122"/>
                  <a:cs typeface="方正兰亭黑_GBK" panose="02000000000000000000" charset="-122"/>
                </a:rPr>
                <a:t>      </a:t>
              </a:r>
              <a:r>
                <a:rPr lang="zh-CN" altLang="en-US" b="0">
                  <a:latin typeface="微软雅黑" panose="020B0503020204020204" charset="-122"/>
                  <a:ea typeface="微软雅黑" panose="020B0503020204020204" charset="-122"/>
                  <a:cs typeface="方正兰亭黑_GBK" panose="02000000000000000000" charset="-122"/>
                </a:rPr>
                <a:t>的正确操作方法</a:t>
              </a:r>
              <a:endParaRPr lang="zh-CN" altLang="en-US" b="0">
                <a:latin typeface="微软雅黑" panose="020B0503020204020204" charset="-122"/>
                <a:ea typeface="微软雅黑" panose="020B0503020204020204" charset="-122"/>
                <a:cs typeface="方正兰亭黑_GBK" panose="02000000000000000000" charset="-122"/>
              </a:endParaRPr>
            </a:p>
            <a:p>
              <a:pPr indent="0">
                <a:lnSpc>
                  <a:spcPct val="150000"/>
                </a:lnSpc>
              </a:pPr>
              <a:endParaRPr lang="en-US" altLang="en-US"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1"/>
            <a:srcRect l="55812"/>
            <a:stretch>
              <a:fillRect/>
            </a:stretch>
          </p:blipFill>
          <p:spPr>
            <a:xfrm>
              <a:off x="1745" y="1812"/>
              <a:ext cx="631" cy="494"/>
            </a:xfrm>
            <a:prstGeom prst="rect">
              <a:avLst/>
            </a:prstGeom>
            <a:noFill/>
            <a:ln w="9525">
              <a:noFill/>
            </a:ln>
          </p:spPr>
        </p:pic>
        <p:pic>
          <p:nvPicPr>
            <p:cNvPr id="5" name="图片 4"/>
            <p:cNvPicPr/>
            <p:nvPr>
              <p:custDataLst>
                <p:tags r:id="rId2"/>
              </p:custDataLst>
            </p:nvPr>
          </p:nvPicPr>
          <p:blipFill>
            <a:blip r:embed="rId1"/>
            <a:srcRect l="55812"/>
            <a:stretch>
              <a:fillRect/>
            </a:stretch>
          </p:blipFill>
          <p:spPr>
            <a:xfrm>
              <a:off x="2576" y="2466"/>
              <a:ext cx="631" cy="494"/>
            </a:xfrm>
            <a:prstGeom prst="rect">
              <a:avLst/>
            </a:prstGeom>
            <a:noFill/>
            <a:ln w="9525">
              <a:noFill/>
            </a:ln>
          </p:spPr>
        </p:pic>
        <p:grpSp>
          <p:nvGrpSpPr>
            <p:cNvPr id="9" name="组合 8"/>
            <p:cNvGrpSpPr/>
            <p:nvPr/>
          </p:nvGrpSpPr>
          <p:grpSpPr>
            <a:xfrm>
              <a:off x="2859" y="3252"/>
              <a:ext cx="11970" cy="1140"/>
              <a:chOff x="2859" y="3252"/>
              <a:chExt cx="11970" cy="1140"/>
            </a:xfrm>
          </p:grpSpPr>
          <p:pic>
            <p:nvPicPr>
              <p:cNvPr id="6" name="图片 5"/>
              <p:cNvPicPr>
                <a:picLocks noChangeAspect="1"/>
              </p:cNvPicPr>
              <p:nvPr>
                <p:custDataLst>
                  <p:tags r:id="rId3"/>
                </p:custDataLst>
              </p:nvPr>
            </p:nvPicPr>
            <p:blipFill>
              <a:blip r:embed="rId4"/>
              <a:stretch>
                <a:fillRect/>
              </a:stretch>
            </p:blipFill>
            <p:spPr>
              <a:xfrm>
                <a:off x="2859" y="3332"/>
                <a:ext cx="7140" cy="1060"/>
              </a:xfrm>
              <a:prstGeom prst="rect">
                <a:avLst/>
              </a:prstGeom>
            </p:spPr>
          </p:pic>
          <p:pic>
            <p:nvPicPr>
              <p:cNvPr id="7" name="图片 6"/>
              <p:cNvPicPr>
                <a:picLocks noChangeAspect="1"/>
              </p:cNvPicPr>
              <p:nvPr>
                <p:custDataLst>
                  <p:tags r:id="rId5"/>
                </p:custDataLst>
              </p:nvPr>
            </p:nvPicPr>
            <p:blipFill>
              <a:blip r:embed="rId6"/>
              <a:stretch>
                <a:fillRect/>
              </a:stretch>
            </p:blipFill>
            <p:spPr>
              <a:xfrm>
                <a:off x="10099" y="3252"/>
                <a:ext cx="4730" cy="1140"/>
              </a:xfrm>
              <a:prstGeom prst="rect">
                <a:avLst/>
              </a:prstGeom>
            </p:spPr>
          </p:pic>
        </p:grpSp>
        <p:sp>
          <p:nvSpPr>
            <p:cNvPr id="10" name="文本框 9"/>
            <p:cNvSpPr txBox="1"/>
            <p:nvPr/>
          </p:nvSpPr>
          <p:spPr>
            <a:xfrm>
              <a:off x="1068" y="4350"/>
              <a:ext cx="17513" cy="5378"/>
            </a:xfrm>
            <a:prstGeom prst="rect">
              <a:avLst/>
            </a:prstGeom>
            <a:noFill/>
            <a:ln w="9525">
              <a:noFill/>
            </a:ln>
          </p:spPr>
          <p:txBody>
            <a:bodyPr wrap="square">
              <a:spAutoFit/>
            </a:bodyPr>
            <a:p>
              <a:pPr indent="0">
                <a:lnSpc>
                  <a:spcPct val="150000"/>
                </a:lnSpc>
              </a:pPr>
              <a:r>
                <a:rPr lang="zh-CN" b="0" u="wavy">
                  <a:latin typeface="微软雅黑" panose="020B0503020204020204" charset="-122"/>
                  <a:ea typeface="微软雅黑" panose="020B0503020204020204" charset="-122"/>
                  <a:cs typeface="微软雅黑" panose="020B0503020204020204" charset="-122"/>
                </a:rPr>
                <a:t>先加足量稀盐酸的目的是排除</a:t>
              </a:r>
              <a:r>
                <a:rPr lang="en-US" b="0" u="wavy">
                  <a:latin typeface="微软雅黑" panose="020B0503020204020204" charset="-122"/>
                  <a:ea typeface="微软雅黑" panose="020B0503020204020204" charset="-122"/>
                  <a:cs typeface="微软雅黑" panose="020B0503020204020204" charset="-122"/>
                </a:rPr>
                <a:t>C       </a:t>
              </a:r>
              <a:r>
                <a:rPr lang="zh-CN" u="wavy">
                  <a:latin typeface="微软雅黑" panose="020B0503020204020204" charset="-122"/>
                  <a:ea typeface="微软雅黑" panose="020B0503020204020204" charset="-122"/>
                  <a:cs typeface="微软雅黑" panose="020B0503020204020204" charset="-122"/>
                  <a:sym typeface="+mn-ea"/>
                </a:rPr>
                <a:t>、</a:t>
              </a:r>
              <a:r>
                <a:rPr lang="en-US" u="wavy">
                  <a:latin typeface="微软雅黑" panose="020B0503020204020204" charset="-122"/>
                  <a:ea typeface="微软雅黑" panose="020B0503020204020204" charset="-122"/>
                  <a:cs typeface="微软雅黑" panose="020B0503020204020204" charset="-122"/>
                  <a:sym typeface="+mn-ea"/>
                </a:rPr>
                <a:t>S       </a:t>
              </a:r>
              <a:r>
                <a:rPr lang="zh-CN" u="wavy">
                  <a:latin typeface="微软雅黑" panose="020B0503020204020204" charset="-122"/>
                  <a:ea typeface="微软雅黑" panose="020B0503020204020204" charset="-122"/>
                  <a:cs typeface="微软雅黑" panose="020B0503020204020204" charset="-122"/>
                  <a:sym typeface="+mn-ea"/>
                </a:rPr>
                <a:t>、</a:t>
              </a:r>
              <a:r>
                <a:rPr lang="en-US" u="wavy">
                  <a:latin typeface="微软雅黑" panose="020B0503020204020204" charset="-122"/>
                  <a:ea typeface="微软雅黑" panose="020B0503020204020204" charset="-122"/>
                  <a:cs typeface="微软雅黑" panose="020B0503020204020204" charset="-122"/>
                  <a:sym typeface="+mn-ea"/>
                </a:rPr>
                <a:t>Ag</a:t>
              </a:r>
              <a:r>
                <a:rPr lang="en-US" u="wavy" baseline="30000">
                  <a:latin typeface="微软雅黑" panose="020B0503020204020204" charset="-122"/>
                  <a:ea typeface="微软雅黑" panose="020B0503020204020204" charset="-122"/>
                  <a:cs typeface="微软雅黑" panose="020B0503020204020204" charset="-122"/>
                  <a:sym typeface="+mn-ea"/>
                </a:rPr>
                <a:t>+</a:t>
              </a:r>
              <a:r>
                <a:rPr lang="zh-CN" u="wavy">
                  <a:latin typeface="微软雅黑" panose="020B0503020204020204" charset="-122"/>
                  <a:ea typeface="微软雅黑" panose="020B0503020204020204" charset="-122"/>
                  <a:cs typeface="微软雅黑" panose="020B0503020204020204" charset="-122"/>
                  <a:sym typeface="+mn-ea"/>
                </a:rPr>
                <a:t>等的干扰</a:t>
              </a:r>
              <a:r>
                <a:rPr lang="zh-CN">
                  <a:latin typeface="微软雅黑" panose="020B0503020204020204" charset="-122"/>
                  <a:ea typeface="微软雅黑" panose="020B0503020204020204" charset="-122"/>
                  <a:cs typeface="微软雅黑" panose="020B0503020204020204" charset="-122"/>
                  <a:sym typeface="+mn-ea"/>
                </a:rPr>
                <a:t>。</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tLang="en-US" b="0">
                  <a:latin typeface="微软雅黑" panose="020B0503020204020204" charset="-122"/>
                  <a:ea typeface="微软雅黑" panose="020B0503020204020204" charset="-122"/>
                  <a:cs typeface="微软雅黑" panose="020B0503020204020204" charset="-122"/>
                </a:rPr>
                <a:t>①不能用稀硝酸酸化,因为若溶液中存在S</a:t>
              </a:r>
              <a:r>
                <a:rPr lang="en-US" altLang="zh-CN" b="0">
                  <a:latin typeface="微软雅黑" panose="020B0503020204020204" charset="-122"/>
                  <a:ea typeface="微软雅黑" panose="020B0503020204020204" charset="-122"/>
                  <a:cs typeface="微软雅黑" panose="020B0503020204020204" charset="-122"/>
                </a:rPr>
                <a:t>       </a:t>
              </a:r>
              <a:r>
                <a:rPr lang="zh-CN" altLang="en-US" b="0">
                  <a:latin typeface="微软雅黑" panose="020B0503020204020204" charset="-122"/>
                  <a:ea typeface="微软雅黑" panose="020B0503020204020204" charset="-122"/>
                  <a:cs typeface="微软雅黑" panose="020B0503020204020204" charset="-122"/>
                </a:rPr>
                <a:t>,会被氧化成S</a:t>
              </a:r>
              <a:r>
                <a:rPr lang="en-US" altLang="zh-CN" b="0">
                  <a:latin typeface="微软雅黑" panose="020B0503020204020204" charset="-122"/>
                  <a:ea typeface="微软雅黑" panose="020B0503020204020204" charset="-122"/>
                  <a:cs typeface="微软雅黑" panose="020B0503020204020204" charset="-122"/>
                </a:rPr>
                <a:t>     </a:t>
              </a:r>
              <a:r>
                <a:rPr lang="zh-CN" altLang="en-US" b="0">
                  <a:latin typeface="微软雅黑" panose="020B0503020204020204" charset="-122"/>
                  <a:ea typeface="微软雅黑" panose="020B0503020204020204" charset="-122"/>
                  <a:cs typeface="微软雅黑" panose="020B0503020204020204" charset="-122"/>
                </a:rPr>
                <a:t>,加入BaCl</a:t>
              </a:r>
              <a:r>
                <a:rPr lang="zh-CN" altLang="en-US" b="0" baseline="-25000">
                  <a:latin typeface="微软雅黑" panose="020B0503020204020204" charset="-122"/>
                  <a:ea typeface="微软雅黑" panose="020B0503020204020204" charset="-122"/>
                  <a:cs typeface="微软雅黑" panose="020B0503020204020204" charset="-122"/>
                </a:rPr>
                <a:t>2</a:t>
              </a:r>
              <a:r>
                <a:rPr lang="zh-CN" altLang="en-US" b="0">
                  <a:latin typeface="微软雅黑" panose="020B0503020204020204" charset="-122"/>
                  <a:ea typeface="微软雅黑" panose="020B0503020204020204" charset="-122"/>
                  <a:cs typeface="微软雅黑" panose="020B0503020204020204" charset="-122"/>
                </a:rPr>
                <a:t>溶液后同样生成白色沉淀干扰S</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latin typeface="微软雅黑" panose="020B0503020204020204" charset="-122"/>
                  <a:ea typeface="微软雅黑" panose="020B0503020204020204" charset="-122"/>
                  <a:cs typeface="微软雅黑" panose="020B0503020204020204" charset="-122"/>
                </a:rPr>
                <a:t>的检验。</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u="wavy">
                  <a:latin typeface="微软雅黑" panose="020B0503020204020204" charset="-122"/>
                  <a:ea typeface="微软雅黑" panose="020B0503020204020204" charset="-122"/>
                  <a:cs typeface="微软雅黑" panose="020B0503020204020204" charset="-122"/>
                </a:rPr>
                <a:t>②不能用Ba(NO</a:t>
              </a:r>
              <a:r>
                <a:rPr lang="en-US" altLang="en-US" b="0" u="wavy" baseline="-25000">
                  <a:latin typeface="微软雅黑" panose="020B0503020204020204" charset="-122"/>
                  <a:ea typeface="微软雅黑" panose="020B0503020204020204" charset="-122"/>
                  <a:cs typeface="微软雅黑" panose="020B0503020204020204" charset="-122"/>
                </a:rPr>
                <a:t>3</a:t>
              </a:r>
              <a:r>
                <a:rPr lang="en-US" altLang="en-US" b="0" u="wavy">
                  <a:latin typeface="微软雅黑" panose="020B0503020204020204" charset="-122"/>
                  <a:ea typeface="微软雅黑" panose="020B0503020204020204" charset="-122"/>
                  <a:cs typeface="微软雅黑" panose="020B0503020204020204" charset="-122"/>
                </a:rPr>
                <a:t>)</a:t>
              </a:r>
              <a:r>
                <a:rPr lang="en-US" altLang="en-US" b="0" u="wavy" baseline="-25000">
                  <a:latin typeface="微软雅黑" panose="020B0503020204020204" charset="-122"/>
                  <a:ea typeface="微软雅黑" panose="020B0503020204020204" charset="-122"/>
                  <a:cs typeface="微软雅黑" panose="020B0503020204020204" charset="-122"/>
                </a:rPr>
                <a:t>2</a:t>
              </a:r>
              <a:r>
                <a:rPr lang="en-US" altLang="en-US" b="0" u="wavy">
                  <a:latin typeface="微软雅黑" panose="020B0503020204020204" charset="-122"/>
                  <a:ea typeface="微软雅黑" panose="020B0503020204020204" charset="-122"/>
                  <a:cs typeface="微软雅黑" panose="020B0503020204020204" charset="-122"/>
                </a:rPr>
                <a:t>溶液检验,因为在已酸化的情况下,若溶液中存在S      ,</a:t>
              </a:r>
              <a:r>
                <a:rPr lang="en-US" altLang="en-US" u="wavy">
                  <a:latin typeface="微软雅黑" panose="020B0503020204020204" charset="-122"/>
                  <a:ea typeface="微软雅黑" panose="020B0503020204020204" charset="-122"/>
                  <a:cs typeface="微软雅黑" panose="020B0503020204020204" charset="-122"/>
                  <a:sym typeface="+mn-ea"/>
                </a:rPr>
                <a:t>Ba(NO</a:t>
              </a:r>
              <a:r>
                <a:rPr lang="en-US" altLang="en-US" u="wavy" baseline="-25000">
                  <a:latin typeface="微软雅黑" panose="020B0503020204020204" charset="-122"/>
                  <a:ea typeface="微软雅黑" panose="020B0503020204020204" charset="-122"/>
                  <a:cs typeface="微软雅黑" panose="020B0503020204020204" charset="-122"/>
                  <a:sym typeface="+mn-ea"/>
                </a:rPr>
                <a:t>3</a:t>
              </a:r>
              <a:r>
                <a:rPr lang="en-US" altLang="en-US" u="wavy">
                  <a:latin typeface="微软雅黑" panose="020B0503020204020204" charset="-122"/>
                  <a:ea typeface="微软雅黑" panose="020B0503020204020204" charset="-122"/>
                  <a:cs typeface="微软雅黑" panose="020B0503020204020204" charset="-122"/>
                  <a:sym typeface="+mn-ea"/>
                </a:rPr>
                <a:t>)</a:t>
              </a:r>
              <a:r>
                <a:rPr lang="en-US" altLang="en-US" u="wavy" baseline="-25000">
                  <a:latin typeface="微软雅黑" panose="020B0503020204020204" charset="-122"/>
                  <a:ea typeface="微软雅黑" panose="020B0503020204020204" charset="-122"/>
                  <a:cs typeface="微软雅黑" panose="020B0503020204020204" charset="-122"/>
                  <a:sym typeface="+mn-ea"/>
                </a:rPr>
                <a:t>2</a:t>
              </a:r>
              <a:r>
                <a:rPr lang="en-US" altLang="en-US" b="0" u="wavy">
                  <a:latin typeface="微软雅黑" panose="020B0503020204020204" charset="-122"/>
                  <a:ea typeface="微软雅黑" panose="020B0503020204020204" charset="-122"/>
                  <a:cs typeface="微软雅黑" panose="020B0503020204020204" charset="-122"/>
                </a:rPr>
                <a:t>引入的N     能将S     氧化生成S       ,从而干扰检验[                                                                                                  (白色)]。</a:t>
              </a:r>
              <a:endParaRPr lang="en-US" altLang="en-US" b="0" u="wavy">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u="wavy">
                <a:latin typeface="微软雅黑" panose="020B0503020204020204" charset="-122"/>
                <a:ea typeface="微软雅黑" panose="020B0503020204020204" charset="-122"/>
                <a:cs typeface="微软雅黑" panose="020B0503020204020204" charset="-122"/>
              </a:endParaRPr>
            </a:p>
          </p:txBody>
        </p:sp>
        <p:pic>
          <p:nvPicPr>
            <p:cNvPr id="11" name="图片 10"/>
            <p:cNvPicPr/>
            <p:nvPr/>
          </p:nvPicPr>
          <p:blipFill>
            <a:blip r:embed="rId7">
              <a:clrChange>
                <a:clrFrom>
                  <a:srgbClr val="FFFFFF">
                    <a:alpha val="100000"/>
                  </a:srgbClr>
                </a:clrFrom>
                <a:clrTo>
                  <a:srgbClr val="FFFFFF">
                    <a:alpha val="100000"/>
                    <a:alpha val="0"/>
                  </a:srgbClr>
                </a:clrTo>
              </a:clrChange>
            </a:blip>
            <a:srcRect l="56829"/>
            <a:stretch>
              <a:fillRect/>
            </a:stretch>
          </p:blipFill>
          <p:spPr>
            <a:xfrm>
              <a:off x="6144" y="4535"/>
              <a:ext cx="628" cy="515"/>
            </a:xfrm>
            <a:prstGeom prst="rect">
              <a:avLst/>
            </a:prstGeom>
            <a:noFill/>
            <a:ln w="9525">
              <a:noFill/>
            </a:ln>
          </p:spPr>
        </p:pic>
        <p:pic>
          <p:nvPicPr>
            <p:cNvPr id="13" name="图片 12"/>
            <p:cNvPicPr/>
            <p:nvPr>
              <p:custDataLst>
                <p:tags r:id="rId8"/>
              </p:custDataLst>
            </p:nvPr>
          </p:nvPicPr>
          <p:blipFill>
            <a:blip r:embed="rId7">
              <a:clrChange>
                <a:clrFrom>
                  <a:srgbClr val="FFFFFF">
                    <a:alpha val="100000"/>
                  </a:srgbClr>
                </a:clrFrom>
                <a:clrTo>
                  <a:srgbClr val="FFFFFF">
                    <a:alpha val="100000"/>
                    <a:alpha val="0"/>
                  </a:srgbClr>
                </a:clrTo>
              </a:clrChange>
            </a:blip>
            <a:srcRect l="56829"/>
            <a:stretch>
              <a:fillRect/>
            </a:stretch>
          </p:blipFill>
          <p:spPr>
            <a:xfrm>
              <a:off x="7469" y="4535"/>
              <a:ext cx="628" cy="515"/>
            </a:xfrm>
            <a:prstGeom prst="rect">
              <a:avLst/>
            </a:prstGeom>
            <a:noFill/>
            <a:ln w="9525">
              <a:noFill/>
            </a:ln>
          </p:spPr>
        </p:pic>
        <p:sp>
          <p:nvSpPr>
            <p:cNvPr id="24" name="文本框 23"/>
            <p:cNvSpPr txBox="1"/>
            <p:nvPr>
              <p:custDataLst>
                <p:tags r:id="rId9"/>
              </p:custDataLst>
            </p:nvPr>
          </p:nvSpPr>
          <p:spPr>
            <a:xfrm>
              <a:off x="942" y="5592"/>
              <a:ext cx="5493" cy="580"/>
            </a:xfrm>
            <a:prstGeom prst="rect">
              <a:avLst/>
            </a:prstGeom>
            <a:solidFill>
              <a:srgbClr val="FFC000"/>
            </a:solidFill>
            <a:ln w="9525">
              <a:noFill/>
            </a:ln>
          </p:spPr>
          <p:txBody>
            <a:bodyPr wrap="square">
              <a:spAutoFit/>
            </a:bodyPr>
            <a:p>
              <a:pPr indent="0"/>
              <a:r>
                <a:rPr lang="zh-CN" b="1">
                  <a:cs typeface="+mn-lt"/>
                  <a:sym typeface="+mn-ea"/>
                </a:rPr>
                <a:t>关键点拨</a:t>
              </a:r>
              <a:r>
                <a:rPr lang="en-US" altLang="zh-CN" b="1">
                  <a:cs typeface="+mn-lt"/>
                  <a:sym typeface="+mn-ea"/>
                </a:rPr>
                <a:t>  </a:t>
              </a:r>
              <a:r>
                <a:rPr b="1">
                  <a:cs typeface="+mn-lt"/>
                  <a:sym typeface="+mn-ea"/>
                </a:rPr>
                <a:t>S</a:t>
              </a:r>
              <a:r>
                <a:rPr lang="en-US" b="1">
                  <a:cs typeface="+mn-lt"/>
                  <a:sym typeface="+mn-ea"/>
                </a:rPr>
                <a:t>        </a:t>
              </a:r>
              <a:r>
                <a:rPr b="1">
                  <a:cs typeface="+mn-lt"/>
                  <a:sym typeface="+mn-ea"/>
                </a:rPr>
                <a:t>检验的注意事项</a:t>
              </a:r>
              <a:endParaRPr b="1">
                <a:cs typeface="+mn-lt"/>
                <a:sym typeface="+mn-ea"/>
              </a:endParaRPr>
            </a:p>
          </p:txBody>
        </p:sp>
        <p:pic>
          <p:nvPicPr>
            <p:cNvPr id="14" name="图片 13"/>
            <p:cNvPicPr/>
            <p:nvPr>
              <p:custDataLst>
                <p:tags r:id="rId10"/>
              </p:custDataLst>
            </p:nvPr>
          </p:nvPicPr>
          <p:blipFill>
            <a:blip r:embed="rId1">
              <a:clrChange>
                <a:clrFrom>
                  <a:srgbClr val="FFFFFF">
                    <a:alpha val="100000"/>
                  </a:srgbClr>
                </a:clrFrom>
                <a:clrTo>
                  <a:srgbClr val="FFFFFF">
                    <a:alpha val="100000"/>
                    <a:alpha val="0"/>
                  </a:srgbClr>
                </a:clrTo>
              </a:clrChange>
            </a:blip>
            <a:srcRect l="55812"/>
            <a:stretch>
              <a:fillRect/>
            </a:stretch>
          </p:blipFill>
          <p:spPr>
            <a:xfrm>
              <a:off x="2859" y="5643"/>
              <a:ext cx="555" cy="435"/>
            </a:xfrm>
            <a:prstGeom prst="rect">
              <a:avLst/>
            </a:prstGeom>
            <a:noFill/>
            <a:ln w="9525">
              <a:noFill/>
            </a:ln>
          </p:spPr>
        </p:pic>
        <p:pic>
          <p:nvPicPr>
            <p:cNvPr id="15" name="图片 14"/>
            <p:cNvPicPr/>
            <p:nvPr>
              <p:custDataLst>
                <p:tags r:id="rId11"/>
              </p:custDataLst>
            </p:nvPr>
          </p:nvPicPr>
          <p:blipFill>
            <a:blip r:embed="rId7">
              <a:clrChange>
                <a:clrFrom>
                  <a:srgbClr val="FFFFFF">
                    <a:alpha val="100000"/>
                  </a:srgbClr>
                </a:clrFrom>
                <a:clrTo>
                  <a:srgbClr val="FFFFFF">
                    <a:alpha val="100000"/>
                    <a:alpha val="0"/>
                  </a:srgbClr>
                </a:clrTo>
              </a:clrChange>
            </a:blip>
            <a:srcRect l="56829"/>
            <a:stretch>
              <a:fillRect/>
            </a:stretch>
          </p:blipFill>
          <p:spPr>
            <a:xfrm>
              <a:off x="7640" y="6476"/>
              <a:ext cx="628" cy="515"/>
            </a:xfrm>
            <a:prstGeom prst="rect">
              <a:avLst/>
            </a:prstGeom>
            <a:noFill/>
            <a:ln w="9525">
              <a:noFill/>
            </a:ln>
          </p:spPr>
        </p:pic>
        <p:pic>
          <p:nvPicPr>
            <p:cNvPr id="16" name="图片 15"/>
            <p:cNvPicPr/>
            <p:nvPr>
              <p:custDataLst>
                <p:tags r:id="rId12"/>
              </p:custDataLst>
            </p:nvPr>
          </p:nvPicPr>
          <p:blipFill>
            <a:blip r:embed="rId1"/>
            <a:srcRect l="55812"/>
            <a:stretch>
              <a:fillRect/>
            </a:stretch>
          </p:blipFill>
          <p:spPr>
            <a:xfrm>
              <a:off x="10464" y="6476"/>
              <a:ext cx="631" cy="494"/>
            </a:xfrm>
            <a:prstGeom prst="rect">
              <a:avLst/>
            </a:prstGeom>
            <a:noFill/>
            <a:ln w="9525">
              <a:noFill/>
            </a:ln>
          </p:spPr>
        </p:pic>
        <p:pic>
          <p:nvPicPr>
            <p:cNvPr id="17" name="图片 16"/>
            <p:cNvPicPr/>
            <p:nvPr>
              <p:custDataLst>
                <p:tags r:id="rId13"/>
              </p:custDataLst>
            </p:nvPr>
          </p:nvPicPr>
          <p:blipFill>
            <a:blip r:embed="rId1"/>
            <a:srcRect l="55812"/>
            <a:stretch>
              <a:fillRect/>
            </a:stretch>
          </p:blipFill>
          <p:spPr>
            <a:xfrm>
              <a:off x="17594" y="6476"/>
              <a:ext cx="631" cy="494"/>
            </a:xfrm>
            <a:prstGeom prst="rect">
              <a:avLst/>
            </a:prstGeom>
            <a:noFill/>
            <a:ln w="9525">
              <a:noFill/>
            </a:ln>
          </p:spPr>
        </p:pic>
        <p:pic>
          <p:nvPicPr>
            <p:cNvPr id="18" name="图片 17"/>
            <p:cNvPicPr/>
            <p:nvPr>
              <p:custDataLst>
                <p:tags r:id="rId14"/>
              </p:custDataLst>
            </p:nvPr>
          </p:nvPicPr>
          <p:blipFill>
            <a:blip r:embed="rId7">
              <a:clrChange>
                <a:clrFrom>
                  <a:srgbClr val="FFFFFF">
                    <a:alpha val="100000"/>
                  </a:srgbClr>
                </a:clrFrom>
                <a:clrTo>
                  <a:srgbClr val="FFFFFF">
                    <a:alpha val="100000"/>
                    <a:alpha val="0"/>
                  </a:srgbClr>
                </a:clrTo>
              </a:clrChange>
            </a:blip>
            <a:srcRect l="56829"/>
            <a:stretch>
              <a:fillRect/>
            </a:stretch>
          </p:blipFill>
          <p:spPr>
            <a:xfrm>
              <a:off x="11790" y="7768"/>
              <a:ext cx="628" cy="515"/>
            </a:xfrm>
            <a:prstGeom prst="rect">
              <a:avLst/>
            </a:prstGeom>
            <a:noFill/>
            <a:ln w="9525">
              <a:noFill/>
            </a:ln>
          </p:spPr>
        </p:pic>
        <p:pic>
          <p:nvPicPr>
            <p:cNvPr id="19" name="图片 18"/>
            <p:cNvPicPr/>
            <p:nvPr>
              <p:custDataLst>
                <p:tags r:id="rId15"/>
              </p:custDataLst>
            </p:nvPr>
          </p:nvPicPr>
          <p:blipFill>
            <a:blip r:embed="rId7">
              <a:clrChange>
                <a:clrFrom>
                  <a:srgbClr val="FFFFFF">
                    <a:alpha val="100000"/>
                  </a:srgbClr>
                </a:clrFrom>
                <a:clrTo>
                  <a:srgbClr val="FFFFFF">
                    <a:alpha val="100000"/>
                    <a:alpha val="0"/>
                  </a:srgbClr>
                </a:clrTo>
              </a:clrChange>
            </a:blip>
            <a:srcRect l="56829"/>
            <a:stretch>
              <a:fillRect/>
            </a:stretch>
          </p:blipFill>
          <p:spPr>
            <a:xfrm>
              <a:off x="16869" y="7768"/>
              <a:ext cx="628" cy="515"/>
            </a:xfrm>
            <a:prstGeom prst="rect">
              <a:avLst/>
            </a:prstGeom>
            <a:noFill/>
            <a:ln w="9525">
              <a:noFill/>
            </a:ln>
          </p:spPr>
        </p:pic>
        <p:pic>
          <p:nvPicPr>
            <p:cNvPr id="21" name="图片 20"/>
            <p:cNvPicPr/>
            <p:nvPr>
              <p:custDataLst>
                <p:tags r:id="rId16"/>
              </p:custDataLst>
            </p:nvPr>
          </p:nvPicPr>
          <p:blipFill>
            <a:blip r:embed="rId1">
              <a:clrChange>
                <a:clrFrom>
                  <a:srgbClr val="FFFFFF">
                    <a:alpha val="100000"/>
                  </a:srgbClr>
                </a:clrFrom>
                <a:clrTo>
                  <a:srgbClr val="FFFFFF">
                    <a:alpha val="100000"/>
                    <a:alpha val="0"/>
                  </a:srgbClr>
                </a:clrTo>
              </a:clrChange>
            </a:blip>
            <a:srcRect l="55812"/>
            <a:stretch>
              <a:fillRect/>
            </a:stretch>
          </p:blipFill>
          <p:spPr>
            <a:xfrm>
              <a:off x="2128" y="8426"/>
              <a:ext cx="631" cy="494"/>
            </a:xfrm>
            <a:prstGeom prst="rect">
              <a:avLst/>
            </a:prstGeom>
            <a:noFill/>
            <a:ln w="9525">
              <a:noFill/>
            </a:ln>
          </p:spPr>
        </p:pic>
        <p:pic>
          <p:nvPicPr>
            <p:cNvPr id="22" name="图片 21"/>
            <p:cNvPicPr/>
            <p:nvPr>
              <p:custDataLst>
                <p:tags r:id="rId17"/>
              </p:custDataLst>
            </p:nvPr>
          </p:nvPicPr>
          <p:blipFill>
            <a:blip r:embed="rId18">
              <a:clrChange>
                <a:clrFrom>
                  <a:srgbClr val="FFFFFF">
                    <a:alpha val="100000"/>
                  </a:srgbClr>
                </a:clrFrom>
                <a:clrTo>
                  <a:srgbClr val="FFFFFF">
                    <a:alpha val="100000"/>
                    <a:alpha val="0"/>
                  </a:srgbClr>
                </a:clrTo>
              </a:clrChange>
            </a:blip>
            <a:stretch>
              <a:fillRect/>
            </a:stretch>
          </p:blipFill>
          <p:spPr>
            <a:xfrm>
              <a:off x="15363" y="7829"/>
              <a:ext cx="460" cy="435"/>
            </a:xfrm>
            <a:prstGeom prst="rect">
              <a:avLst/>
            </a:prstGeom>
            <a:noFill/>
            <a:ln w="9525">
              <a:noFill/>
            </a:ln>
          </p:spPr>
        </p:pic>
        <p:grpSp>
          <p:nvGrpSpPr>
            <p:cNvPr id="26" name="组合 25"/>
            <p:cNvGrpSpPr/>
            <p:nvPr/>
          </p:nvGrpSpPr>
          <p:grpSpPr>
            <a:xfrm>
              <a:off x="5366" y="8407"/>
              <a:ext cx="10330" cy="510"/>
              <a:chOff x="5366" y="8407"/>
              <a:chExt cx="10330" cy="510"/>
            </a:xfrm>
          </p:grpSpPr>
          <p:pic>
            <p:nvPicPr>
              <p:cNvPr id="23" name="图片 22"/>
              <p:cNvPicPr>
                <a:picLocks noChangeAspect="1"/>
              </p:cNvPicPr>
              <p:nvPr>
                <p:custDataLst>
                  <p:tags r:id="rId19"/>
                </p:custDataLst>
              </p:nvPr>
            </p:nvPicPr>
            <p:blipFill>
              <a:blip r:embed="rId20"/>
              <a:stretch>
                <a:fillRect/>
              </a:stretch>
            </p:blipFill>
            <p:spPr>
              <a:xfrm>
                <a:off x="5366" y="8417"/>
                <a:ext cx="6690" cy="500"/>
              </a:xfrm>
              <a:prstGeom prst="rect">
                <a:avLst/>
              </a:prstGeom>
            </p:spPr>
          </p:pic>
          <p:pic>
            <p:nvPicPr>
              <p:cNvPr id="25" name="图片 24"/>
              <p:cNvPicPr>
                <a:picLocks noChangeAspect="1"/>
              </p:cNvPicPr>
              <p:nvPr>
                <p:custDataLst>
                  <p:tags r:id="rId21"/>
                </p:custDataLst>
              </p:nvPr>
            </p:nvPicPr>
            <p:blipFill>
              <a:blip r:embed="rId22"/>
              <a:stretch>
                <a:fillRect/>
              </a:stretch>
            </p:blipFill>
            <p:spPr>
              <a:xfrm>
                <a:off x="12056" y="8407"/>
                <a:ext cx="3640" cy="51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grpSp>
        <p:nvGrpSpPr>
          <p:cNvPr id="33" name="组合 32"/>
          <p:cNvGrpSpPr/>
          <p:nvPr/>
        </p:nvGrpSpPr>
        <p:grpSpPr>
          <a:xfrm>
            <a:off x="571500" y="840105"/>
            <a:ext cx="11038205" cy="5956300"/>
            <a:chOff x="900" y="1323"/>
            <a:chExt cx="17383" cy="9380"/>
          </a:xfrm>
        </p:grpSpPr>
        <p:grpSp>
          <p:nvGrpSpPr>
            <p:cNvPr id="8" name="组合 7"/>
            <p:cNvGrpSpPr/>
            <p:nvPr/>
          </p:nvGrpSpPr>
          <p:grpSpPr>
            <a:xfrm>
              <a:off x="1068" y="1323"/>
              <a:ext cx="17214" cy="2312"/>
              <a:chOff x="1068" y="1323"/>
              <a:chExt cx="17214" cy="2312"/>
            </a:xfrm>
          </p:grpSpPr>
          <p:sp>
            <p:nvSpPr>
              <p:cNvPr id="189" name="文本框 188"/>
              <p:cNvSpPr txBox="1"/>
              <p:nvPr/>
            </p:nvSpPr>
            <p:spPr>
              <a:xfrm>
                <a:off x="1068" y="1323"/>
                <a:ext cx="8000" cy="1452"/>
              </a:xfrm>
              <a:prstGeom prst="rect">
                <a:avLst/>
              </a:prstGeom>
              <a:noFill/>
              <a:ln w="9525">
                <a:noFill/>
              </a:ln>
            </p:spPr>
            <p:txBody>
              <a:bodyPr>
                <a:spAutoFit/>
              </a:bodyPr>
              <a:p>
                <a:pPr indent="0">
                  <a:lnSpc>
                    <a:spcPct val="150000"/>
                  </a:lnSpc>
                </a:pPr>
                <a:r>
                  <a:rPr lang="zh-CN" altLang="en-US" b="0">
                    <a:latin typeface="微软雅黑" panose="020B0503020204020204" charset="-122"/>
                    <a:ea typeface="微软雅黑" panose="020B0503020204020204" charset="-122"/>
                    <a:cs typeface="方正兰亭黑_GBK" panose="02000000000000000000" charset="-122"/>
                  </a:rPr>
                  <a:t>(</a:t>
                </a:r>
                <a:r>
                  <a:rPr lang="en-US" altLang="zh-CN" b="0">
                    <a:latin typeface="微软雅黑" panose="020B0503020204020204" charset="-122"/>
                    <a:ea typeface="微软雅黑" panose="020B0503020204020204" charset="-122"/>
                    <a:cs typeface="方正兰亭黑_GBK" panose="02000000000000000000" charset="-122"/>
                  </a:rPr>
                  <a:t>2</a:t>
                </a:r>
                <a:r>
                  <a:rPr lang="zh-CN" altLang="en-US" b="0">
                    <a:latin typeface="微软雅黑" panose="020B0503020204020204" charset="-122"/>
                    <a:ea typeface="微软雅黑" panose="020B0503020204020204" charset="-122"/>
                    <a:cs typeface="方正兰亭黑_GBK" panose="02000000000000000000" charset="-122"/>
                  </a:rPr>
                  <a:t>)检验S</a:t>
                </a:r>
                <a:r>
                  <a:rPr lang="en-US" altLang="zh-CN" b="0">
                    <a:latin typeface="微软雅黑" panose="020B0503020204020204" charset="-122"/>
                    <a:ea typeface="微软雅黑" panose="020B0503020204020204" charset="-122"/>
                    <a:cs typeface="方正兰亭黑_GBK" panose="02000000000000000000" charset="-122"/>
                  </a:rPr>
                  <a:t>      </a:t>
                </a:r>
                <a:r>
                  <a:rPr lang="zh-CN" altLang="en-US" b="0">
                    <a:latin typeface="微软雅黑" panose="020B0503020204020204" charset="-122"/>
                    <a:ea typeface="微软雅黑" panose="020B0503020204020204" charset="-122"/>
                    <a:cs typeface="方正兰亭黑_GBK" panose="02000000000000000000" charset="-122"/>
                  </a:rPr>
                  <a:t>的检验方法</a:t>
                </a:r>
                <a:endParaRPr lang="zh-CN" altLang="en-US" b="0">
                  <a:latin typeface="微软雅黑" panose="020B0503020204020204" charset="-122"/>
                  <a:ea typeface="微软雅黑" panose="020B0503020204020204" charset="-122"/>
                  <a:cs typeface="方正兰亭黑_GBK" panose="02000000000000000000" charset="-122"/>
                </a:endParaRPr>
              </a:p>
              <a:p>
                <a:pPr indent="0">
                  <a:lnSpc>
                    <a:spcPct val="150000"/>
                  </a:lnSpc>
                </a:pPr>
                <a:endParaRPr lang="en-US" altLang="en-US" b="0">
                  <a:latin typeface="微软雅黑" panose="020B0503020204020204" charset="-122"/>
                  <a:ea typeface="微软雅黑" panose="020B0503020204020204" charset="-122"/>
                  <a:cs typeface="Times New Roman" panose="02020603050405020304" charset="0"/>
                </a:endParaRPr>
              </a:p>
            </p:txBody>
          </p:sp>
          <p:pic>
            <p:nvPicPr>
              <p:cNvPr id="3" name="图片 2"/>
              <p:cNvPicPr/>
              <p:nvPr>
                <p:custDataLst>
                  <p:tags r:id="rId1"/>
                </p:custDataLst>
              </p:nvPr>
            </p:nvPicPr>
            <p:blipFill>
              <a:blip r:embed="rId2">
                <a:clrChange>
                  <a:clrFrom>
                    <a:srgbClr val="FFFFFF">
                      <a:alpha val="100000"/>
                    </a:srgbClr>
                  </a:clrFrom>
                  <a:clrTo>
                    <a:srgbClr val="FFFFFF">
                      <a:alpha val="100000"/>
                      <a:alpha val="0"/>
                    </a:srgbClr>
                  </a:clrTo>
                </a:clrChange>
              </a:blip>
              <a:srcRect l="56829"/>
              <a:stretch>
                <a:fillRect/>
              </a:stretch>
            </p:blipFill>
            <p:spPr>
              <a:xfrm>
                <a:off x="2621" y="1515"/>
                <a:ext cx="628" cy="515"/>
              </a:xfrm>
              <a:prstGeom prst="rect">
                <a:avLst/>
              </a:prstGeom>
              <a:noFill/>
              <a:ln w="9525">
                <a:noFill/>
              </a:ln>
            </p:spPr>
          </p:pic>
          <p:sp>
            <p:nvSpPr>
              <p:cNvPr id="193" name="文本框 192"/>
              <p:cNvSpPr txBox="1"/>
              <p:nvPr/>
            </p:nvSpPr>
            <p:spPr>
              <a:xfrm>
                <a:off x="1068" y="2183"/>
                <a:ext cx="17215" cy="1452"/>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取待测液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向其中滴加</a:t>
                </a:r>
                <a:r>
                  <a:rPr lang="en-US" b="0">
                    <a:latin typeface="微软雅黑" panose="020B0503020204020204" charset="-122"/>
                    <a:ea typeface="微软雅黑" panose="020B0503020204020204" charset="-122"/>
                    <a:cs typeface="微软雅黑" panose="020B0503020204020204" charset="-122"/>
                  </a:rPr>
                  <a:t>BaCl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溶液生成白色沉淀</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再滴加稀盐酸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白色沉淀溶解并产生有刺激性气味的气体</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或将产生的气体通入品红溶液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溶液褪色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grpSp>
        <p:sp>
          <p:nvSpPr>
            <p:cNvPr id="12" name="文本框 11"/>
            <p:cNvSpPr txBox="1"/>
            <p:nvPr/>
          </p:nvSpPr>
          <p:spPr>
            <a:xfrm>
              <a:off x="900" y="3518"/>
              <a:ext cx="17383" cy="7185"/>
            </a:xfrm>
            <a:prstGeom prst="rect">
              <a:avLst/>
            </a:prstGeom>
            <a:noFill/>
            <a:ln w="9525">
              <a:noFill/>
            </a:ln>
          </p:spPr>
          <p:txBody>
            <a:bodyPr wrap="square">
              <a:spAutoFit/>
            </a:bodyPr>
            <a:p>
              <a:pPr indent="0">
                <a:lnSpc>
                  <a:spcPct val="150000"/>
                </a:lnSpc>
              </a:pPr>
              <a:r>
                <a:rPr lang="en-US" sz="2000" b="1">
                  <a:solidFill>
                    <a:schemeClr val="tx1"/>
                  </a:solidFill>
                  <a:latin typeface="微软雅黑" panose="020B0503020204020204" charset="-122"/>
                  <a:ea typeface="微软雅黑" panose="020B0503020204020204" charset="-122"/>
                  <a:cs typeface="微软雅黑" panose="020B0503020204020204" charset="-122"/>
                </a:rPr>
                <a:t>4.</a:t>
              </a:r>
              <a:r>
                <a:rPr lang="zh-CN" sz="2000" b="1">
                  <a:solidFill>
                    <a:schemeClr val="tx1"/>
                  </a:solidFill>
                  <a:latin typeface="微软雅黑" panose="020B0503020204020204" charset="-122"/>
                  <a:ea typeface="微软雅黑" panose="020B0503020204020204" charset="-122"/>
                  <a:cs typeface="微软雅黑" panose="020B0503020204020204" charset="-122"/>
                </a:rPr>
                <a:t>硫化氢</a:t>
              </a:r>
              <a:r>
                <a:rPr lang="en-US" sz="2000" b="1">
                  <a:solidFill>
                    <a:schemeClr val="tx1"/>
                  </a:solidFill>
                  <a:latin typeface="微软雅黑" panose="020B0503020204020204" charset="-122"/>
                  <a:ea typeface="微软雅黑" panose="020B0503020204020204" charset="-122"/>
                  <a:cs typeface="微软雅黑" panose="020B0503020204020204" charset="-122"/>
                </a:rPr>
                <a:t>(H</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1">
                  <a:solidFill>
                    <a:schemeClr val="tx1"/>
                  </a:solidFill>
                  <a:latin typeface="微软雅黑" panose="020B0503020204020204" charset="-122"/>
                  <a:ea typeface="微软雅黑" panose="020B0503020204020204" charset="-122"/>
                  <a:cs typeface="微软雅黑" panose="020B0503020204020204" charset="-122"/>
                </a:rPr>
                <a:t>S)</a:t>
              </a:r>
              <a:r>
                <a:rPr lang="zh-CN" sz="2000" b="1">
                  <a:solidFill>
                    <a:schemeClr val="tx1"/>
                  </a:solidFill>
                  <a:latin typeface="微软雅黑" panose="020B0503020204020204" charset="-122"/>
                  <a:ea typeface="微软雅黑" panose="020B0503020204020204" charset="-122"/>
                  <a:cs typeface="微软雅黑" panose="020B0503020204020204" charset="-122"/>
                </a:rPr>
                <a:t>、亚硫酸</a:t>
              </a:r>
              <a:r>
                <a:rPr lang="en-US" sz="2000" b="1">
                  <a:solidFill>
                    <a:schemeClr val="tx1"/>
                  </a:solidFill>
                  <a:latin typeface="微软雅黑" panose="020B0503020204020204" charset="-122"/>
                  <a:ea typeface="微软雅黑" panose="020B0503020204020204" charset="-122"/>
                  <a:cs typeface="微软雅黑" panose="020B0503020204020204" charset="-122"/>
                </a:rPr>
                <a:t>(H</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1">
                  <a:solidFill>
                    <a:schemeClr val="tx1"/>
                  </a:solidFill>
                  <a:latin typeface="微软雅黑" panose="020B0503020204020204" charset="-122"/>
                  <a:ea typeface="微软雅黑" panose="020B0503020204020204" charset="-122"/>
                  <a:cs typeface="微软雅黑" panose="020B0503020204020204" charset="-122"/>
                </a:rPr>
                <a:t>SO</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3</a:t>
              </a:r>
              <a:r>
                <a:rPr lang="en-US" sz="2000" b="1">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(1)H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的弱酸性</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a:solidFill>
                    <a:schemeClr val="tx1"/>
                  </a:solidFill>
                  <a:latin typeface="微软雅黑" panose="020B0503020204020204" charset="-122"/>
                  <a:ea typeface="微软雅黑" panose="020B0503020204020204" charset="-122"/>
                  <a:cs typeface="微软雅黑" panose="020B0503020204020204" charset="-122"/>
                </a:rPr>
                <a:t>都是二元弱酸</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在水中分步电离</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都能使紫色石蕊溶液变红。</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a:solidFill>
                    <a:schemeClr val="tx1"/>
                  </a:solidFill>
                  <a:latin typeface="微软雅黑" panose="020B0503020204020204" charset="-122"/>
                  <a:ea typeface="微软雅黑" panose="020B0503020204020204" charset="-122"/>
                  <a:cs typeface="微软雅黑" panose="020B0503020204020204" charset="-122"/>
                </a:rPr>
                <a:t>与</a:t>
              </a:r>
              <a:r>
                <a:rPr lang="en-US" b="0">
                  <a:solidFill>
                    <a:schemeClr val="tx1"/>
                  </a:solidFill>
                  <a:latin typeface="微软雅黑" panose="020B0503020204020204" charset="-122"/>
                  <a:ea typeface="微软雅黑" panose="020B0503020204020204" charset="-122"/>
                  <a:cs typeface="微软雅黑" panose="020B0503020204020204" charset="-122"/>
                </a:rPr>
                <a:t>NaOH</a:t>
              </a:r>
              <a:r>
                <a:rPr lang="zh-CN" b="0">
                  <a:solidFill>
                    <a:schemeClr val="tx1"/>
                  </a:solidFill>
                  <a:latin typeface="微软雅黑" panose="020B0503020204020204" charset="-122"/>
                  <a:ea typeface="微软雅黑" panose="020B0503020204020204" charset="-122"/>
                  <a:cs typeface="微软雅黑" panose="020B0503020204020204" charset="-122"/>
                </a:rPr>
                <a:t>反应都可生成两种盐</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正盐</a:t>
              </a:r>
              <a:r>
                <a:rPr lang="en-US" b="0">
                  <a:solidFill>
                    <a:schemeClr val="tx1"/>
                  </a:solidFill>
                  <a:latin typeface="微软雅黑" panose="020B0503020204020204" charset="-122"/>
                  <a:ea typeface="微软雅黑" panose="020B0503020204020204" charset="-122"/>
                  <a:cs typeface="微软雅黑" panose="020B0503020204020204" charset="-122"/>
                </a:rPr>
                <a:t>(Na</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Na</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和酸式盐</a:t>
              </a:r>
              <a:r>
                <a:rPr lang="en-US" b="0">
                  <a:solidFill>
                    <a:schemeClr val="tx1"/>
                  </a:solidFill>
                  <a:latin typeface="微软雅黑" panose="020B0503020204020204" charset="-122"/>
                  <a:ea typeface="微软雅黑" panose="020B0503020204020204" charset="-122"/>
                  <a:cs typeface="微软雅黑" panose="020B0503020204020204" charset="-122"/>
                </a:rPr>
                <a:t>(NaHS</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NaHSO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③</a:t>
              </a:r>
              <a:r>
                <a:rPr lang="zh-CN" b="0">
                  <a:solidFill>
                    <a:schemeClr val="tx1"/>
                  </a:solidFill>
                  <a:latin typeface="微软雅黑" panose="020B0503020204020204" charset="-122"/>
                  <a:ea typeface="微软雅黑" panose="020B0503020204020204" charset="-122"/>
                  <a:cs typeface="微软雅黑" panose="020B0503020204020204" charset="-122"/>
                </a:rPr>
                <a:t>酸性</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S&lt;H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altLang="zh-CN" b="0">
                  <a:solidFill>
                    <a:schemeClr val="tx1"/>
                  </a:solidFill>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微软雅黑" panose="020B0503020204020204" charset="-122"/>
                  <a:sym typeface="+mn-ea"/>
                </a:rPr>
                <a:t>都可以发生水解反应。</a:t>
              </a:r>
              <a:r>
                <a:rPr lang="en-US">
                  <a:latin typeface="微软雅黑" panose="020B0503020204020204" charset="-122"/>
                  <a:ea typeface="微软雅黑" panose="020B0503020204020204" charset="-122"/>
                  <a:cs typeface="微软雅黑" panose="020B0503020204020204" charset="-122"/>
                  <a:sym typeface="+mn-ea"/>
                </a:rPr>
                <a:t>(2)H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的还原性</a:t>
              </a:r>
              <a:r>
                <a:rPr lang="en-US">
                  <a:latin typeface="微软雅黑" panose="020B0503020204020204" charset="-122"/>
                  <a:ea typeface="微软雅黑" panose="020B0503020204020204" charset="-122"/>
                  <a:cs typeface="微软雅黑" panose="020B0503020204020204" charset="-122"/>
                  <a:sym typeface="+mn-ea"/>
                </a:rPr>
                <a:t>①</a:t>
              </a:r>
              <a:r>
                <a:rPr lang="zh-CN">
                  <a:latin typeface="微软雅黑" panose="020B0503020204020204" charset="-122"/>
                  <a:ea typeface="微软雅黑" panose="020B0503020204020204" charset="-122"/>
                  <a:cs typeface="微软雅黑" panose="020B0503020204020204" charset="-122"/>
                  <a:sym typeface="+mn-ea"/>
                </a:rPr>
                <a:t>都可被</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X</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(X=Cl</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Br</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I)</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HNO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、酸性</a:t>
              </a:r>
              <a:r>
                <a:rPr lang="en-US">
                  <a:latin typeface="微软雅黑" panose="020B0503020204020204" charset="-122"/>
                  <a:ea typeface="微软雅黑" panose="020B0503020204020204" charset="-122"/>
                  <a:cs typeface="微软雅黑" panose="020B0503020204020204" charset="-122"/>
                  <a:sym typeface="+mn-ea"/>
                </a:rPr>
                <a:t>KMnO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溶液等氧化。</a:t>
              </a:r>
              <a:r>
                <a:rPr lang="en-US">
                  <a:latin typeface="微软雅黑" panose="020B0503020204020204" charset="-122"/>
                  <a:ea typeface="微软雅黑" panose="020B0503020204020204" charset="-122"/>
                  <a:cs typeface="微软雅黑" panose="020B0503020204020204" charset="-122"/>
                  <a:sym typeface="+mn-ea"/>
                </a:rPr>
                <a:t>②H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在</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中燃烧时</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                </a:t>
              </a:r>
              <a:r>
                <a:rPr lang="en-US">
                  <a:latin typeface="微软雅黑" panose="020B0503020204020204" charset="-122"/>
                  <a:ea typeface="微软雅黑" panose="020B0503020204020204" charset="-122"/>
                  <a:cs typeface="Times New Roman" panose="02020603050405020304" charset="0"/>
                  <a:sym typeface="+mn-ea"/>
                </a:rPr>
                <a:t>S,H</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S                </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可被</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氧化</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tLang="zh-CN">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如</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S+SO</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3S↓+2H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溶液中反应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9" name="图片 28"/>
            <p:cNvPicPr/>
            <p:nvPr/>
          </p:nvPicPr>
          <p:blipFill>
            <a:blip r:embed="rId3">
              <a:clrChange>
                <a:clrFrom>
                  <a:srgbClr val="FEFEFE">
                    <a:alpha val="99608"/>
                  </a:srgbClr>
                </a:clrFrom>
                <a:clrTo>
                  <a:srgbClr val="FEFEFE">
                    <a:alpha val="99608"/>
                    <a:alpha val="0"/>
                  </a:srgbClr>
                </a:clrTo>
              </a:clrChange>
            </a:blip>
            <a:stretch>
              <a:fillRect/>
            </a:stretch>
          </p:blipFill>
          <p:spPr>
            <a:xfrm>
              <a:off x="5079" y="8267"/>
              <a:ext cx="1563" cy="740"/>
            </a:xfrm>
            <a:prstGeom prst="rect">
              <a:avLst/>
            </a:prstGeom>
            <a:noFill/>
            <a:ln w="9525">
              <a:noFill/>
            </a:ln>
          </p:spPr>
        </p:pic>
        <p:pic>
          <p:nvPicPr>
            <p:cNvPr id="30" name="图片 29"/>
            <p:cNvPicPr/>
            <p:nvPr/>
          </p:nvPicPr>
          <p:blipFill>
            <a:blip r:embed="rId4">
              <a:clrChange>
                <a:clrFrom>
                  <a:srgbClr val="FFFFFF">
                    <a:alpha val="100000"/>
                  </a:srgbClr>
                </a:clrFrom>
                <a:clrTo>
                  <a:srgbClr val="FFFFFF">
                    <a:alpha val="100000"/>
                    <a:alpha val="0"/>
                  </a:srgbClr>
                </a:clrTo>
              </a:clrChange>
            </a:blip>
            <a:stretch>
              <a:fillRect/>
            </a:stretch>
          </p:blipFill>
          <p:spPr>
            <a:xfrm>
              <a:off x="7669" y="8267"/>
              <a:ext cx="1563" cy="740"/>
            </a:xfrm>
            <a:prstGeom prst="rect">
              <a:avLst/>
            </a:prstGeom>
            <a:noFill/>
            <a:ln w="9525">
              <a:noFill/>
            </a:ln>
          </p:spPr>
        </p:pic>
        <p:pic>
          <p:nvPicPr>
            <p:cNvPr id="31" name="图片 30"/>
            <p:cNvPicPr/>
            <p:nvPr/>
          </p:nvPicPr>
          <p:blipFill>
            <a:blip r:embed="rId5">
              <a:clrChange>
                <a:clrFrom>
                  <a:srgbClr val="FFFFFF">
                    <a:alpha val="100000"/>
                  </a:srgbClr>
                </a:clrFrom>
                <a:clrTo>
                  <a:srgbClr val="FFFFFF">
                    <a:alpha val="100000"/>
                    <a:alpha val="0"/>
                  </a:srgbClr>
                </a:clrTo>
              </a:clrChange>
            </a:blip>
            <a:stretch>
              <a:fillRect/>
            </a:stretch>
          </p:blipFill>
          <p:spPr>
            <a:xfrm>
              <a:off x="6642" y="8939"/>
              <a:ext cx="650" cy="600"/>
            </a:xfrm>
            <a:prstGeom prst="rect">
              <a:avLst/>
            </a:prstGeom>
            <a:noFill/>
            <a:ln w="9525">
              <a:noFill/>
            </a:ln>
          </p:spPr>
        </p:pic>
        <p:pic>
          <p:nvPicPr>
            <p:cNvPr id="32" name="图片 31"/>
            <p:cNvPicPr>
              <a:picLocks noChangeAspect="1"/>
            </p:cNvPicPr>
            <p:nvPr>
              <p:custDataLst>
                <p:tags r:id="rId6"/>
              </p:custDataLst>
            </p:nvPr>
          </p:nvPicPr>
          <p:blipFill>
            <a:blip r:embed="rId7"/>
            <a:stretch>
              <a:fillRect/>
            </a:stretch>
          </p:blipFill>
          <p:spPr>
            <a:xfrm>
              <a:off x="4500" y="6404"/>
              <a:ext cx="3400" cy="47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1137920"/>
            <a:ext cx="5080000" cy="460375"/>
          </a:xfrm>
          <a:prstGeom prst="rect">
            <a:avLst/>
          </a:prstGeom>
          <a:noFill/>
          <a:ln w="9525">
            <a:noFill/>
          </a:ln>
        </p:spPr>
        <p:txBody>
          <a:bodyPr>
            <a:spAutoFit/>
          </a:bodyPr>
          <a:p>
            <a:pPr indent="0"/>
            <a:r>
              <a:rPr sz="2400" b="1">
                <a:latin typeface="微软雅黑" panose="020B0503020204020204" charset="-122"/>
                <a:ea typeface="微软雅黑" panose="020B0503020204020204" charset="-122"/>
                <a:cs typeface="微软雅黑" panose="020B0503020204020204" charset="-122"/>
              </a:rPr>
              <a:t>考法1　硫及其化合物的转化关系</a:t>
            </a:r>
            <a:endParaRPr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45160" y="1683385"/>
            <a:ext cx="10900410" cy="4246245"/>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(1)当硫元素的化合价升高或降低时,一般升高或降低到其相邻的价态,即“只靠拢,不交叉”,如:</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相邻价态的微粒不发生氧化还原反应如</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和浓硫酸之间不发生氧化还原反应。</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含硫物质的连续氧化</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1"/>
            </p:custDataLst>
          </p:nvPr>
        </p:nvPicPr>
        <p:blipFill>
          <a:blip r:embed="rId2"/>
          <a:stretch>
            <a:fillRect/>
          </a:stretch>
        </p:blipFill>
        <p:spPr>
          <a:xfrm>
            <a:off x="4216400" y="2352040"/>
            <a:ext cx="3759200" cy="387350"/>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3879850" y="4412615"/>
            <a:ext cx="4095750" cy="977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P53</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83" name="文本框 182"/>
          <p:cNvSpPr txBox="1"/>
          <p:nvPr/>
        </p:nvSpPr>
        <p:spPr>
          <a:xfrm>
            <a:off x="614045" y="1348740"/>
            <a:ext cx="10984865" cy="2584450"/>
          </a:xfrm>
          <a:prstGeom prst="rect">
            <a:avLst/>
          </a:prstGeom>
          <a:noFill/>
          <a:ln w="9525">
            <a:noFill/>
          </a:ln>
        </p:spPr>
        <p:txBody>
          <a:bodyPr wrap="square">
            <a:spAutoFit/>
          </a:bodyPr>
          <a:p>
            <a:pPr indent="0">
              <a:lnSpc>
                <a:spcPct val="150000"/>
              </a:lnSpc>
            </a:pPr>
            <a:r>
              <a:rPr b="0">
                <a:latin typeface="仿宋" panose="02010609060101010101" charset="-122"/>
                <a:ea typeface="仿宋" panose="02010609060101010101" charset="-122"/>
                <a:cs typeface="仿宋" panose="02010609060101010101" charset="-122"/>
              </a:rPr>
              <a:t> [辽宁2021·8,3分]</a:t>
            </a:r>
            <a:r>
              <a:rPr b="0">
                <a:latin typeface="微软雅黑" panose="020B0503020204020204" charset="-122"/>
                <a:ea typeface="微软雅黑" panose="020B0503020204020204" charset="-122"/>
                <a:cs typeface="微软雅黑" panose="020B0503020204020204" charset="-122"/>
              </a:rPr>
              <a:t>含S元素的某钠盐a能发生如图转化。下列说法错误的是	(　　)</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A.a可能为正盐,也可能为酸式盐</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B.c为不溶于盐酸的白色沉淀</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C.d为含极性键的非极性分子</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D.反应②中还可能生成淡黄色沉淀</a:t>
            </a:r>
            <a:r>
              <a:rPr lang="en-US">
                <a:latin typeface="微软雅黑" panose="020B0503020204020204" charset="-122"/>
                <a:ea typeface="微软雅黑" panose="020B0503020204020204" charset="-122"/>
                <a:cs typeface="微软雅黑" panose="020B0503020204020204" charset="-122"/>
                <a:sym typeface="+mn-ea"/>
              </a:rPr>
              <a:t> </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280" name="image268.jpeg"/>
          <p:cNvPicPr>
            <a:picLocks noChangeAspect="1"/>
          </p:cNvPicPr>
          <p:nvPr>
            <p:custDataLst>
              <p:tags r:id="rId1"/>
            </p:custDataLst>
          </p:nvPr>
        </p:nvPicPr>
        <p:blipFill>
          <a:blip r:embed="rId2"/>
          <a:stretch>
            <a:fillRect/>
          </a:stretch>
        </p:blipFill>
        <p:spPr>
          <a:xfrm>
            <a:off x="5050155" y="2225040"/>
            <a:ext cx="4868545" cy="1064260"/>
          </a:xfrm>
          <a:prstGeom prst="rect">
            <a:avLst/>
          </a:prstGeom>
        </p:spPr>
      </p:pic>
      <p:sp>
        <p:nvSpPr>
          <p:cNvPr id="198" name="文本框 197"/>
          <p:cNvSpPr txBox="1"/>
          <p:nvPr/>
        </p:nvSpPr>
        <p:spPr>
          <a:xfrm>
            <a:off x="614045" y="3700780"/>
            <a:ext cx="10984865" cy="216852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【解析】根据题意和图示转化关系可知</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该盐</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具有一定的还原性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当</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是</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或</a:t>
            </a:r>
            <a:r>
              <a:rPr lang="en-US" b="0">
                <a:latin typeface="微软雅黑" panose="020B0503020204020204" charset="-122"/>
                <a:ea typeface="微软雅黑" panose="020B0503020204020204" charset="-122"/>
                <a:cs typeface="微软雅黑" panose="020B0503020204020204" charset="-122"/>
              </a:rPr>
              <a:t>NaHSO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均符合题意</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是正盐</a:t>
            </a:r>
            <a:r>
              <a:rPr lang="en-US" b="0">
                <a:latin typeface="微软雅黑" panose="020B0503020204020204" charset="-122"/>
                <a:ea typeface="微软雅黑" panose="020B0503020204020204" charset="-122"/>
                <a:cs typeface="微软雅黑" panose="020B0503020204020204" charset="-122"/>
              </a:rPr>
              <a:t>,NaHSO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是酸式盐</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具有氧化性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能够把</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NaHSO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氧化成</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或</a:t>
            </a:r>
            <a:r>
              <a:rPr lang="en-US" b="0">
                <a:latin typeface="微软雅黑" panose="020B0503020204020204" charset="-122"/>
                <a:ea typeface="微软雅黑" panose="020B0503020204020204" charset="-122"/>
                <a:cs typeface="微软雅黑" panose="020B0503020204020204" charset="-122"/>
              </a:rPr>
              <a:t>NaHSO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再加</a:t>
            </a:r>
            <a:r>
              <a:rPr lang="en-US" b="0">
                <a:latin typeface="微软雅黑" panose="020B0503020204020204" charset="-122"/>
                <a:ea typeface="微软雅黑" panose="020B0503020204020204" charset="-122"/>
                <a:cs typeface="微软雅黑" panose="020B0503020204020204" charset="-122"/>
              </a:rPr>
              <a:t>BaCl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溶液生成</a:t>
            </a:r>
            <a:r>
              <a:rPr lang="en-US" b="0">
                <a:latin typeface="微软雅黑" panose="020B0503020204020204" charset="-122"/>
                <a:ea typeface="微软雅黑" panose="020B0503020204020204" charset="-122"/>
                <a:cs typeface="微软雅黑" panose="020B0503020204020204" charset="-122"/>
              </a:rPr>
              <a:t>BaSO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白色沉淀</a:t>
            </a:r>
            <a:r>
              <a:rPr lang="en-US" b="0">
                <a:latin typeface="微软雅黑" panose="020B0503020204020204" charset="-122"/>
                <a:ea typeface="微软雅黑" panose="020B0503020204020204" charset="-122"/>
                <a:cs typeface="微软雅黑" panose="020B0503020204020204" charset="-122"/>
              </a:rPr>
              <a:t>,BaSO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不溶于盐酸</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NaHSO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与稀盐酸反应时生成的刺激性气味气体为</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是</a:t>
            </a:r>
            <a:r>
              <a:rPr lang="en-US" b="0">
                <a:latin typeface="微软雅黑" panose="020B0503020204020204" charset="-122"/>
                <a:ea typeface="微软雅黑" panose="020B0503020204020204" charset="-122"/>
                <a:cs typeface="微软雅黑" panose="020B0503020204020204" charset="-122"/>
              </a:rPr>
              <a:t>V</a:t>
            </a:r>
            <a:r>
              <a:rPr lang="zh-CN" b="0">
                <a:latin typeface="微软雅黑" panose="020B0503020204020204" charset="-122"/>
                <a:ea typeface="微软雅黑" panose="020B0503020204020204" charset="-122"/>
                <a:cs typeface="微软雅黑" panose="020B0503020204020204" charset="-122"/>
              </a:rPr>
              <a:t>形分子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是含极性键的极性分子</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为</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和稀盐酸反应生成</a:t>
            </a:r>
            <a:r>
              <a:rPr lang="en-US" b="0">
                <a:latin typeface="微软雅黑" panose="020B0503020204020204" charset="-122"/>
                <a:ea typeface="微软雅黑" panose="020B0503020204020204" charset="-122"/>
                <a:cs typeface="微软雅黑" panose="020B0503020204020204" charset="-122"/>
              </a:rPr>
              <a:t>NaCl</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S</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O,S</a:t>
            </a:r>
            <a:r>
              <a:rPr lang="zh-CN" b="0">
                <a:latin typeface="微软雅黑" panose="020B0503020204020204" charset="-122"/>
                <a:ea typeface="微软雅黑" panose="020B0503020204020204" charset="-122"/>
                <a:cs typeface="微软雅黑" panose="020B0503020204020204" charset="-122"/>
              </a:rPr>
              <a:t>是淡黄色沉淀</a:t>
            </a:r>
            <a:r>
              <a:rPr lang="en-US" b="0">
                <a:latin typeface="微软雅黑" panose="020B0503020204020204" charset="-122"/>
                <a:ea typeface="微软雅黑" panose="020B0503020204020204" charset="-122"/>
                <a:cs typeface="微软雅黑" panose="020B0503020204020204" charset="-122"/>
              </a:rPr>
              <a:t>,D</a:t>
            </a:r>
            <a:r>
              <a:rPr lang="zh-CN" b="0">
                <a:latin typeface="微软雅黑" panose="020B0503020204020204" charset="-122"/>
                <a:ea typeface="微软雅黑" panose="020B0503020204020204" charset="-122"/>
                <a:cs typeface="微软雅黑" panose="020B0503020204020204" charset="-122"/>
              </a:rPr>
              <a:t>正确。</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123045" y="1445260"/>
            <a:ext cx="64643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C</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3" grpId="0"/>
      <p:bldP spid="19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891540"/>
            <a:ext cx="8413750"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考法2　含硫化合物的制备及性质的实验探究　</a:t>
            </a:r>
            <a:endParaRPr sz="2400" b="1">
              <a:latin typeface="微软雅黑" panose="020B0503020204020204" charset="-122"/>
              <a:ea typeface="微软雅黑" panose="020B0503020204020204" charset="-122"/>
              <a:cs typeface="微软雅黑" panose="020B0503020204020204" charset="-122"/>
            </a:endParaRPr>
          </a:p>
        </p:txBody>
      </p:sp>
      <p:pic>
        <p:nvPicPr>
          <p:cNvPr id="282" name="image270.jpeg"/>
          <p:cNvPicPr>
            <a:picLocks noChangeAspect="1"/>
          </p:cNvPicPr>
          <p:nvPr>
            <p:custDataLst>
              <p:tags r:id="rId1"/>
            </p:custDataLst>
          </p:nvPr>
        </p:nvPicPr>
        <p:blipFill>
          <a:blip r:embed="rId2"/>
          <a:stretch>
            <a:fillRect/>
          </a:stretch>
        </p:blipFill>
        <p:spPr>
          <a:xfrm>
            <a:off x="6659880" y="891540"/>
            <a:ext cx="546100" cy="311785"/>
          </a:xfrm>
          <a:prstGeom prst="rect">
            <a:avLst/>
          </a:prstGeom>
        </p:spPr>
      </p:pic>
      <p:grpSp>
        <p:nvGrpSpPr>
          <p:cNvPr id="19" name="组合 18"/>
          <p:cNvGrpSpPr/>
          <p:nvPr/>
        </p:nvGrpSpPr>
        <p:grpSpPr>
          <a:xfrm>
            <a:off x="487680" y="1203325"/>
            <a:ext cx="11217275" cy="5449570"/>
            <a:chOff x="768" y="1895"/>
            <a:chExt cx="17665" cy="8582"/>
          </a:xfrm>
        </p:grpSpPr>
        <p:sp>
          <p:nvSpPr>
            <p:cNvPr id="198" name="文本框 197"/>
            <p:cNvSpPr txBox="1"/>
            <p:nvPr/>
          </p:nvSpPr>
          <p:spPr>
            <a:xfrm>
              <a:off x="768" y="1895"/>
              <a:ext cx="17665" cy="5876"/>
            </a:xfrm>
            <a:prstGeom prst="rect">
              <a:avLst/>
            </a:prstGeom>
            <a:noFill/>
            <a:ln w="9525">
              <a:noFill/>
            </a:ln>
          </p:spPr>
          <p:txBody>
            <a:bodyPr wrap="square">
              <a:spAutoFit/>
            </a:bodyPr>
            <a:p>
              <a:pPr indent="0">
                <a:lnSpc>
                  <a:spcPct val="150000"/>
                </a:lnSpc>
              </a:pPr>
              <a:r>
                <a:rPr lang="en-US" sz="2000" b="1">
                  <a:latin typeface="微软雅黑" panose="020B0503020204020204" charset="-122"/>
                  <a:ea typeface="微软雅黑" panose="020B0503020204020204" charset="-122"/>
                  <a:cs typeface="微软雅黑" panose="020B0503020204020204" charset="-122"/>
                </a:rPr>
                <a:t>1.</a:t>
              </a:r>
              <a:r>
                <a:rPr lang="zh-CN" sz="2000" b="1">
                  <a:latin typeface="微软雅黑" panose="020B0503020204020204" charset="-122"/>
                  <a:ea typeface="微软雅黑" panose="020B0503020204020204" charset="-122"/>
                  <a:cs typeface="微软雅黑" panose="020B0503020204020204" charset="-122"/>
                </a:rPr>
                <a:t>硫代硫酸钠</a:t>
              </a:r>
              <a:r>
                <a:rPr lang="en-US" sz="2000" b="1">
                  <a:latin typeface="微软雅黑" panose="020B0503020204020204" charset="-122"/>
                  <a:ea typeface="微软雅黑" panose="020B0503020204020204" charset="-122"/>
                  <a:cs typeface="微软雅黑" panose="020B0503020204020204" charset="-122"/>
                </a:rPr>
                <a:t>(Na</a:t>
              </a:r>
              <a:r>
                <a:rPr lang="en-US" sz="2000" b="1" baseline="-25000">
                  <a:latin typeface="微软雅黑" panose="020B0503020204020204" charset="-122"/>
                  <a:ea typeface="微软雅黑" panose="020B0503020204020204" charset="-122"/>
                  <a:cs typeface="微软雅黑" panose="020B0503020204020204" charset="-122"/>
                </a:rPr>
                <a:t>2</a:t>
              </a:r>
              <a:r>
                <a:rPr lang="en-US" sz="2000" b="1">
                  <a:latin typeface="微软雅黑" panose="020B0503020204020204" charset="-122"/>
                  <a:ea typeface="微软雅黑" panose="020B0503020204020204" charset="-122"/>
                  <a:cs typeface="微软雅黑" panose="020B0503020204020204" charset="-122"/>
                </a:rPr>
                <a:t>S</a:t>
              </a:r>
              <a:r>
                <a:rPr lang="en-US" sz="2000" b="1" baseline="-25000">
                  <a:latin typeface="微软雅黑" panose="020B0503020204020204" charset="-122"/>
                  <a:ea typeface="微软雅黑" panose="020B0503020204020204" charset="-122"/>
                  <a:cs typeface="微软雅黑" panose="020B0503020204020204" charset="-122"/>
                </a:rPr>
                <a:t>2</a:t>
              </a:r>
              <a:r>
                <a:rPr lang="en-US" sz="2000" b="1">
                  <a:latin typeface="微软雅黑" panose="020B0503020204020204" charset="-122"/>
                  <a:ea typeface="微软雅黑" panose="020B0503020204020204" charset="-122"/>
                  <a:cs typeface="微软雅黑" panose="020B0503020204020204" charset="-122"/>
                </a:rPr>
                <a:t>O</a:t>
              </a:r>
              <a:r>
                <a:rPr lang="en-US" sz="2000" b="1" baseline="-25000">
                  <a:latin typeface="微软雅黑" panose="020B0503020204020204" charset="-122"/>
                  <a:ea typeface="微软雅黑" panose="020B0503020204020204" charset="-122"/>
                  <a:cs typeface="微软雅黑" panose="020B0503020204020204" charset="-122"/>
                </a:rPr>
                <a:t>3</a:t>
              </a:r>
              <a:r>
                <a:rPr lang="en-US" sz="2000" b="1">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俗名海波或大苏打</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易溶于水</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溶于水后呈碱性。</a:t>
              </a:r>
              <a:r>
                <a:rPr lang="en-US" b="0">
                  <a:latin typeface="微软雅黑" panose="020B0503020204020204" charset="-122"/>
                  <a:ea typeface="微软雅黑" panose="020B0503020204020204" charset="-122"/>
                  <a:cs typeface="微软雅黑" panose="020B0503020204020204" charset="-122"/>
                </a:rPr>
                <a:t>S</a:t>
              </a:r>
              <a:r>
                <a:rPr lang="zh-CN" b="0">
                  <a:latin typeface="微软雅黑" panose="020B0503020204020204" charset="-122"/>
                  <a:ea typeface="微软雅黑" panose="020B0503020204020204" charset="-122"/>
                  <a:cs typeface="微软雅黑" panose="020B0503020204020204" charset="-122"/>
                </a:rPr>
                <a:t>元素的化合价为</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价</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多表现为还原性。</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制备</a:t>
              </a:r>
              <a:r>
                <a:rPr lang="en-US" b="0">
                  <a:latin typeface="微软雅黑" panose="020B0503020204020204" charset="-122"/>
                  <a:ea typeface="微软雅黑" panose="020B0503020204020204" charset="-122"/>
                  <a:cs typeface="微软雅黑" panose="020B0503020204020204" charset="-122"/>
                </a:rPr>
                <a:t>:2Na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+4SO</a:t>
              </a:r>
              <a:r>
                <a:rPr lang="en-US" b="0" baseline="-25000">
                  <a:latin typeface="微软雅黑" panose="020B0503020204020204" charset="-122"/>
                  <a:ea typeface="微软雅黑" panose="020B0503020204020204" charset="-122"/>
                  <a:cs typeface="微软雅黑" panose="020B0503020204020204" charset="-122"/>
                </a:rPr>
                <a:t>2              </a:t>
              </a:r>
              <a:r>
                <a:rPr lang="en-US">
                  <a:latin typeface="微软雅黑" panose="020B0503020204020204" charset="-122"/>
                  <a:ea typeface="微软雅黑" panose="020B0503020204020204" charset="-122"/>
                  <a:cs typeface="Times New Roman" panose="02020603050405020304" charset="0"/>
                  <a:sym typeface="+mn-ea"/>
                </a:rPr>
                <a:t>3Na</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S</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O</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cs typeface="Times New Roman" panose="02020603050405020304" charset="0"/>
                  <a:sym typeface="+mn-ea"/>
                </a:rPr>
                <a:t>+CO</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;Na</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SO</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cs typeface="Times New Roman" panose="02020603050405020304" charset="0"/>
                  <a:sym typeface="+mn-ea"/>
                </a:rPr>
                <a:t>+S        </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化学性质</a:t>
              </a:r>
              <a:r>
                <a:rPr lang="en-US">
                  <a:latin typeface="微软雅黑" panose="020B0503020204020204" charset="-122"/>
                  <a:ea typeface="微软雅黑" panose="020B0503020204020204" charset="-122"/>
                  <a:cs typeface="微软雅黑" panose="020B0503020204020204" charset="-122"/>
                  <a:sym typeface="+mn-ea"/>
                </a:rPr>
                <a:t>①</a:t>
              </a:r>
              <a:r>
                <a:rPr lang="zh-CN">
                  <a:latin typeface="微软雅黑" panose="020B0503020204020204" charset="-122"/>
                  <a:ea typeface="微软雅黑" panose="020B0503020204020204" charset="-122"/>
                  <a:cs typeface="微软雅黑" panose="020B0503020204020204" charset="-122"/>
                  <a:sym typeface="+mn-ea"/>
                </a:rPr>
                <a:t>遇酸不稳定</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+2HCl        2NaCl+S↓+SO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②</a:t>
              </a:r>
              <a:r>
                <a:rPr lang="zh-CN">
                  <a:latin typeface="微软雅黑" panose="020B0503020204020204" charset="-122"/>
                  <a:ea typeface="微软雅黑" panose="020B0503020204020204" charset="-122"/>
                  <a:cs typeface="微软雅黑" panose="020B0503020204020204" charset="-122"/>
                  <a:sym typeface="+mn-ea"/>
                </a:rPr>
                <a:t>还原性</a:t>
              </a:r>
              <a:r>
                <a:rPr lang="en-US">
                  <a:latin typeface="微软雅黑" panose="020B0503020204020204" charset="-122"/>
                  <a:ea typeface="微软雅黑" panose="020B0503020204020204" charset="-122"/>
                  <a:cs typeface="微软雅黑" panose="020B0503020204020204" charset="-122"/>
                  <a:sym typeface="+mn-ea"/>
                </a:rPr>
                <a:t>:a.2Na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6</a:t>
              </a:r>
              <a:r>
                <a:rPr lang="en-US">
                  <a:latin typeface="微软雅黑" panose="020B0503020204020204" charset="-122"/>
                  <a:ea typeface="微软雅黑" panose="020B0503020204020204" charset="-122"/>
                  <a:cs typeface="微软雅黑" panose="020B0503020204020204" charset="-122"/>
                  <a:sym typeface="+mn-ea"/>
                </a:rPr>
                <a:t>+2NaI(“</a:t>
              </a:r>
              <a:r>
                <a:rPr lang="zh-CN">
                  <a:latin typeface="微软雅黑" panose="020B0503020204020204" charset="-122"/>
                  <a:ea typeface="微软雅黑" panose="020B0503020204020204" charset="-122"/>
                  <a:cs typeface="微软雅黑" panose="020B0503020204020204" charset="-122"/>
                  <a:sym typeface="+mn-ea"/>
                </a:rPr>
                <a:t>碘量法</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定量测定碘的重要反应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b.Na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+4Cl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+5H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+8HCl(</a:t>
              </a:r>
              <a:r>
                <a:rPr lang="zh-CN">
                  <a:latin typeface="微软雅黑" panose="020B0503020204020204" charset="-122"/>
                  <a:ea typeface="微软雅黑" panose="020B0503020204020204" charset="-122"/>
                  <a:cs typeface="微软雅黑" panose="020B0503020204020204" charset="-122"/>
                  <a:sym typeface="+mn-ea"/>
                </a:rPr>
                <a:t>在纺织和造纸工业上作脱氯剂</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3"/>
            <a:stretch>
              <a:fillRect/>
            </a:stretch>
          </p:blipFill>
          <p:spPr>
            <a:xfrm>
              <a:off x="6081" y="3448"/>
              <a:ext cx="662" cy="531"/>
            </a:xfrm>
            <a:prstGeom prst="rect">
              <a:avLst/>
            </a:prstGeom>
            <a:noFill/>
            <a:ln w="9525">
              <a:noFill/>
            </a:ln>
          </p:spPr>
        </p:pic>
        <p:pic>
          <p:nvPicPr>
            <p:cNvPr id="8" name="图片 7"/>
            <p:cNvPicPr/>
            <p:nvPr/>
          </p:nvPicPr>
          <p:blipFill>
            <a:blip r:embed="rId4"/>
            <a:stretch>
              <a:fillRect/>
            </a:stretch>
          </p:blipFill>
          <p:spPr>
            <a:xfrm>
              <a:off x="11348" y="3303"/>
              <a:ext cx="662" cy="676"/>
            </a:xfrm>
            <a:prstGeom prst="rect">
              <a:avLst/>
            </a:prstGeom>
            <a:noFill/>
            <a:ln w="9525">
              <a:noFill/>
            </a:ln>
          </p:spPr>
        </p:pic>
        <p:pic>
          <p:nvPicPr>
            <p:cNvPr id="12" name="图片 11"/>
            <p:cNvPicPr/>
            <p:nvPr>
              <p:custDataLst>
                <p:tags r:id="rId5"/>
              </p:custDataLst>
            </p:nvPr>
          </p:nvPicPr>
          <p:blipFill>
            <a:blip r:embed="rId3"/>
            <a:stretch>
              <a:fillRect/>
            </a:stretch>
          </p:blipFill>
          <p:spPr>
            <a:xfrm>
              <a:off x="5765" y="4768"/>
              <a:ext cx="662" cy="531"/>
            </a:xfrm>
            <a:prstGeom prst="rect">
              <a:avLst/>
            </a:prstGeom>
            <a:noFill/>
            <a:ln w="9525">
              <a:noFill/>
            </a:ln>
          </p:spPr>
        </p:pic>
        <p:pic>
          <p:nvPicPr>
            <p:cNvPr id="13" name="图片 12"/>
            <p:cNvPicPr/>
            <p:nvPr>
              <p:custDataLst>
                <p:tags r:id="rId6"/>
              </p:custDataLst>
            </p:nvPr>
          </p:nvPicPr>
          <p:blipFill>
            <a:blip r:embed="rId3"/>
            <a:stretch>
              <a:fillRect/>
            </a:stretch>
          </p:blipFill>
          <p:spPr>
            <a:xfrm>
              <a:off x="4915" y="5416"/>
              <a:ext cx="662" cy="531"/>
            </a:xfrm>
            <a:prstGeom prst="rect">
              <a:avLst/>
            </a:prstGeom>
            <a:noFill/>
            <a:ln w="9525">
              <a:noFill/>
            </a:ln>
          </p:spPr>
        </p:pic>
        <p:pic>
          <p:nvPicPr>
            <p:cNvPr id="14" name="图片 13"/>
            <p:cNvPicPr/>
            <p:nvPr>
              <p:custDataLst>
                <p:tags r:id="rId7"/>
              </p:custDataLst>
            </p:nvPr>
          </p:nvPicPr>
          <p:blipFill>
            <a:blip r:embed="rId3"/>
            <a:stretch>
              <a:fillRect/>
            </a:stretch>
          </p:blipFill>
          <p:spPr>
            <a:xfrm>
              <a:off x="4915" y="6068"/>
              <a:ext cx="662" cy="531"/>
            </a:xfrm>
            <a:prstGeom prst="rect">
              <a:avLst/>
            </a:prstGeom>
            <a:noFill/>
            <a:ln w="9525">
              <a:noFill/>
            </a:ln>
          </p:spPr>
        </p:pic>
        <p:sp>
          <p:nvSpPr>
            <p:cNvPr id="15" name="文本框 14"/>
            <p:cNvSpPr txBox="1"/>
            <p:nvPr/>
          </p:nvSpPr>
          <p:spPr>
            <a:xfrm>
              <a:off x="768" y="6407"/>
              <a:ext cx="17447" cy="407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2.</a:t>
              </a:r>
              <a:r>
                <a:rPr lang="zh-CN" b="1">
                  <a:solidFill>
                    <a:schemeClr val="tx1"/>
                  </a:solidFill>
                  <a:latin typeface="微软雅黑" panose="020B0503020204020204" charset="-122"/>
                  <a:ea typeface="微软雅黑" panose="020B0503020204020204" charset="-122"/>
                  <a:cs typeface="微软雅黑" panose="020B0503020204020204" charset="-122"/>
                </a:rPr>
                <a:t>连二亚硫酸钠</a:t>
              </a:r>
              <a:r>
                <a:rPr lang="en-US" b="1">
                  <a:solidFill>
                    <a:schemeClr val="tx1"/>
                  </a:solidFill>
                  <a:latin typeface="微软雅黑" panose="020B0503020204020204" charset="-122"/>
                  <a:ea typeface="微软雅黑" panose="020B0503020204020204" charset="-122"/>
                  <a:cs typeface="微软雅黑" panose="020B0503020204020204" charset="-122"/>
                </a:rPr>
                <a:t>(Na</a:t>
              </a:r>
              <a:r>
                <a:rPr lang="en-US" b="1" baseline="-25000">
                  <a:solidFill>
                    <a:schemeClr val="tx1"/>
                  </a:solidFill>
                  <a:latin typeface="微软雅黑" panose="020B0503020204020204" charset="-122"/>
                  <a:ea typeface="微软雅黑" panose="020B0503020204020204" charset="-122"/>
                  <a:cs typeface="微软雅黑" panose="020B0503020204020204" charset="-122"/>
                </a:rPr>
                <a:t>2</a:t>
              </a:r>
              <a:r>
                <a:rPr lang="en-US" b="1">
                  <a:solidFill>
                    <a:schemeClr val="tx1"/>
                  </a:solidFill>
                  <a:latin typeface="微软雅黑" panose="020B0503020204020204" charset="-122"/>
                  <a:ea typeface="微软雅黑" panose="020B0503020204020204" charset="-122"/>
                  <a:cs typeface="微软雅黑" panose="020B0503020204020204" charset="-122"/>
                </a:rPr>
                <a:t>S</a:t>
              </a:r>
              <a:r>
                <a:rPr lang="en-US" b="1" baseline="-25000">
                  <a:solidFill>
                    <a:schemeClr val="tx1"/>
                  </a:solidFill>
                  <a:latin typeface="微软雅黑" panose="020B0503020204020204" charset="-122"/>
                  <a:ea typeface="微软雅黑" panose="020B0503020204020204" charset="-122"/>
                  <a:cs typeface="微软雅黑" panose="020B0503020204020204" charset="-122"/>
                </a:rPr>
                <a:t>2</a:t>
              </a:r>
              <a:r>
                <a:rPr lang="en-US" b="1">
                  <a:solidFill>
                    <a:schemeClr val="tx1"/>
                  </a:solidFill>
                  <a:latin typeface="微软雅黑" panose="020B0503020204020204" charset="-122"/>
                  <a:ea typeface="微软雅黑" panose="020B0503020204020204" charset="-122"/>
                  <a:cs typeface="微软雅黑" panose="020B0503020204020204" charset="-122"/>
                </a:rPr>
                <a:t>O</a:t>
              </a:r>
              <a:r>
                <a:rPr lang="en-US" b="1" baseline="-25000">
                  <a:solidFill>
                    <a:schemeClr val="tx1"/>
                  </a:solidFill>
                  <a:latin typeface="微软雅黑" panose="020B0503020204020204" charset="-122"/>
                  <a:ea typeface="微软雅黑" panose="020B0503020204020204" charset="-122"/>
                  <a:cs typeface="微软雅黑" panose="020B0503020204020204" charset="-122"/>
                </a:rPr>
                <a:t>4</a:t>
              </a:r>
              <a:r>
                <a:rPr lang="en-US" b="1">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俗称保险粉</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能溶于冷水</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在热水中分解</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不溶于乙醇。</a:t>
              </a:r>
              <a:r>
                <a:rPr lang="en-US" b="0">
                  <a:solidFill>
                    <a:schemeClr val="tx1"/>
                  </a:solidFill>
                  <a:latin typeface="微软雅黑" panose="020B0503020204020204" charset="-122"/>
                  <a:ea typeface="微软雅黑" panose="020B0503020204020204" charset="-122"/>
                  <a:cs typeface="微软雅黑" panose="020B0503020204020204" charset="-122"/>
                </a:rPr>
                <a:t>S</a:t>
              </a:r>
              <a:r>
                <a:rPr lang="zh-CN" b="0">
                  <a:solidFill>
                    <a:schemeClr val="tx1"/>
                  </a:solidFill>
                  <a:latin typeface="微软雅黑" panose="020B0503020204020204" charset="-122"/>
                  <a:ea typeface="微软雅黑" panose="020B0503020204020204" charset="-122"/>
                  <a:cs typeface="微软雅黑" panose="020B0503020204020204" charset="-122"/>
                </a:rPr>
                <a:t>元素的化合价为</a:t>
              </a:r>
              <a:r>
                <a:rPr lang="en-US" b="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价</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多表现为还原性。</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制备</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在无氧条件下</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用锌粉还原亚硫酸氢钠可制得连二亚硫酸钠。</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还原性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在空气分析中常用来吸收氧气</a:t>
              </a:r>
              <a:r>
                <a:rPr lang="en-US" b="0">
                  <a:solidFill>
                    <a:schemeClr val="tx1"/>
                  </a:solidFill>
                  <a:latin typeface="微软雅黑" panose="020B0503020204020204" charset="-122"/>
                  <a:ea typeface="微软雅黑" panose="020B0503020204020204" charset="-122"/>
                  <a:cs typeface="微软雅黑" panose="020B0503020204020204" charset="-122"/>
                </a:rPr>
                <a:t>:2Na</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+2H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        </a:t>
              </a:r>
              <a:r>
                <a:rPr lang="en-US">
                  <a:latin typeface="微软雅黑" panose="020B0503020204020204" charset="-122"/>
                  <a:ea typeface="微软雅黑" panose="020B0503020204020204" charset="-122"/>
                  <a:cs typeface="微软雅黑" panose="020B0503020204020204" charset="-122"/>
                  <a:sym typeface="+mn-ea"/>
                </a:rPr>
                <a:t>4NaHSO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                                                           NaHSO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+NaHSO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6" name="图片 15"/>
            <p:cNvPicPr/>
            <p:nvPr/>
          </p:nvPicPr>
          <p:blipFill>
            <a:blip r:embed="rId3"/>
            <a:stretch>
              <a:fillRect/>
            </a:stretch>
          </p:blipFill>
          <p:spPr>
            <a:xfrm>
              <a:off x="10862" y="8549"/>
              <a:ext cx="654" cy="517"/>
            </a:xfrm>
            <a:prstGeom prst="rect">
              <a:avLst/>
            </a:prstGeom>
            <a:noFill/>
            <a:ln w="9525">
              <a:noFill/>
            </a:ln>
          </p:spPr>
        </p:pic>
        <p:pic>
          <p:nvPicPr>
            <p:cNvPr id="18" name="图片 17"/>
            <p:cNvPicPr/>
            <p:nvPr>
              <p:custDataLst>
                <p:tags r:id="rId8"/>
              </p:custDataLst>
            </p:nvPr>
          </p:nvPicPr>
          <p:blipFill>
            <a:blip r:embed="rId3"/>
            <a:stretch>
              <a:fillRect/>
            </a:stretch>
          </p:blipFill>
          <p:spPr>
            <a:xfrm>
              <a:off x="16832" y="8549"/>
              <a:ext cx="654" cy="517"/>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grpSp>
        <p:nvGrpSpPr>
          <p:cNvPr id="26" name="组合 25"/>
          <p:cNvGrpSpPr/>
          <p:nvPr/>
        </p:nvGrpSpPr>
        <p:grpSpPr>
          <a:xfrm>
            <a:off x="487680" y="1046480"/>
            <a:ext cx="11113770" cy="4394200"/>
            <a:chOff x="768" y="1648"/>
            <a:chExt cx="17502" cy="6920"/>
          </a:xfrm>
        </p:grpSpPr>
        <p:sp>
          <p:nvSpPr>
            <p:cNvPr id="3" name="文本框 2"/>
            <p:cNvSpPr txBox="1"/>
            <p:nvPr/>
          </p:nvSpPr>
          <p:spPr>
            <a:xfrm>
              <a:off x="768" y="1648"/>
              <a:ext cx="17503" cy="6726"/>
            </a:xfrm>
            <a:prstGeom prst="rect">
              <a:avLst/>
            </a:prstGeom>
            <a:noFill/>
            <a:ln w="9525">
              <a:noFill/>
            </a:ln>
          </p:spPr>
          <p:txBody>
            <a:bodyPr wrap="square">
              <a:spAutoFit/>
            </a:bodyPr>
            <a:p>
              <a:pPr indent="0">
                <a:lnSpc>
                  <a:spcPct val="150000"/>
                </a:lnSpc>
              </a:pPr>
              <a:r>
                <a:rPr lang="en-US" sz="2000" b="1">
                  <a:solidFill>
                    <a:schemeClr val="tx1"/>
                  </a:solidFill>
                  <a:latin typeface="微软雅黑" panose="020B0503020204020204" charset="-122"/>
                  <a:ea typeface="微软雅黑" panose="020B0503020204020204" charset="-122"/>
                  <a:cs typeface="微软雅黑" panose="020B0503020204020204" charset="-122"/>
                </a:rPr>
                <a:t>3.</a:t>
              </a:r>
              <a:r>
                <a:rPr lang="zh-CN" sz="2000" b="1">
                  <a:solidFill>
                    <a:schemeClr val="tx1"/>
                  </a:solidFill>
                  <a:latin typeface="微软雅黑" panose="020B0503020204020204" charset="-122"/>
                  <a:ea typeface="微软雅黑" panose="020B0503020204020204" charset="-122"/>
                  <a:cs typeface="微软雅黑" panose="020B0503020204020204" charset="-122"/>
                </a:rPr>
                <a:t>焦亚硫酸钠</a:t>
              </a:r>
              <a:r>
                <a:rPr lang="en-US" sz="2000" b="1">
                  <a:solidFill>
                    <a:schemeClr val="tx1"/>
                  </a:solidFill>
                  <a:latin typeface="微软雅黑" panose="020B0503020204020204" charset="-122"/>
                  <a:ea typeface="微软雅黑" panose="020B0503020204020204" charset="-122"/>
                  <a:cs typeface="微软雅黑" panose="020B0503020204020204" charset="-122"/>
                </a:rPr>
                <a:t>(Na</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1">
                  <a:solidFill>
                    <a:schemeClr val="tx1"/>
                  </a:solidFill>
                  <a:latin typeface="微软雅黑" panose="020B0503020204020204" charset="-122"/>
                  <a:ea typeface="微软雅黑" panose="020B0503020204020204" charset="-122"/>
                  <a:cs typeface="微软雅黑" panose="020B0503020204020204" charset="-122"/>
                </a:rPr>
                <a:t>S</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1">
                  <a:solidFill>
                    <a:schemeClr val="tx1"/>
                  </a:solidFill>
                  <a:latin typeface="微软雅黑" panose="020B0503020204020204" charset="-122"/>
                  <a:ea typeface="微软雅黑" panose="020B0503020204020204" charset="-122"/>
                  <a:cs typeface="微软雅黑" panose="020B0503020204020204" charset="-122"/>
                </a:rPr>
                <a:t>O</a:t>
              </a:r>
              <a:r>
                <a:rPr lang="en-US" sz="2000" b="1" baseline="-25000">
                  <a:solidFill>
                    <a:schemeClr val="tx1"/>
                  </a:solidFill>
                  <a:latin typeface="微软雅黑" panose="020B0503020204020204" charset="-122"/>
                  <a:ea typeface="微软雅黑" panose="020B0503020204020204" charset="-122"/>
                  <a:cs typeface="微软雅黑" panose="020B0503020204020204" charset="-122"/>
                </a:rPr>
                <a:t>5</a:t>
              </a:r>
              <a:r>
                <a:rPr lang="en-US" sz="2000" b="1">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S</a:t>
              </a:r>
              <a:r>
                <a:rPr lang="zh-CN" b="0">
                  <a:solidFill>
                    <a:schemeClr val="tx1"/>
                  </a:solidFill>
                  <a:latin typeface="微软雅黑" panose="020B0503020204020204" charset="-122"/>
                  <a:ea typeface="微软雅黑" panose="020B0503020204020204" charset="-122"/>
                  <a:cs typeface="微软雅黑" panose="020B0503020204020204" charset="-122"/>
                </a:rPr>
                <a:t>元素的化合价为</a:t>
              </a:r>
              <a:r>
                <a:rPr lang="en-US" b="0">
                  <a:solidFill>
                    <a:schemeClr val="tx1"/>
                  </a:solidFill>
                  <a:latin typeface="微软雅黑" panose="020B0503020204020204" charset="-122"/>
                  <a:ea typeface="微软雅黑" panose="020B0503020204020204" charset="-122"/>
                  <a:cs typeface="微软雅黑" panose="020B0503020204020204" charset="-122"/>
                </a:rPr>
                <a:t>+4</a:t>
              </a:r>
              <a:r>
                <a:rPr lang="zh-CN" b="0">
                  <a:solidFill>
                    <a:schemeClr val="tx1"/>
                  </a:solidFill>
                  <a:latin typeface="微软雅黑" panose="020B0503020204020204" charset="-122"/>
                  <a:ea typeface="微软雅黑" panose="020B0503020204020204" charset="-122"/>
                  <a:cs typeface="微软雅黑" panose="020B0503020204020204" charset="-122"/>
                </a:rPr>
                <a:t>价</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与亚硫酸盐一样具有还原性。</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制备</a:t>
              </a:r>
              <a:r>
                <a:rPr lang="en-US" b="0">
                  <a:solidFill>
                    <a:schemeClr val="tx1"/>
                  </a:solidFill>
                  <a:latin typeface="微软雅黑" panose="020B0503020204020204" charset="-122"/>
                  <a:ea typeface="微软雅黑" panose="020B0503020204020204" charset="-122"/>
                  <a:cs typeface="微软雅黑" panose="020B0503020204020204" charset="-122"/>
                </a:rPr>
                <a:t>:2NaHSO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           </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5</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还原性</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b="1">
                  <a:latin typeface="微软雅黑" panose="020B0503020204020204" charset="-122"/>
                  <a:ea typeface="微软雅黑" panose="020B0503020204020204" charset="-122"/>
                  <a:cs typeface="微软雅黑" panose="020B0503020204020204" charset="-122"/>
                  <a:sym typeface="+mn-ea"/>
                </a:rPr>
                <a:t>4.</a:t>
              </a:r>
              <a:r>
                <a:rPr lang="zh-CN" b="1">
                  <a:latin typeface="微软雅黑" panose="020B0503020204020204" charset="-122"/>
                  <a:ea typeface="微软雅黑" panose="020B0503020204020204" charset="-122"/>
                  <a:cs typeface="微软雅黑" panose="020B0503020204020204" charset="-122"/>
                  <a:sym typeface="+mn-ea"/>
                </a:rPr>
                <a:t>过二硫酸钠</a:t>
              </a:r>
              <a:r>
                <a:rPr lang="en-US" b="1">
                  <a:latin typeface="微软雅黑" panose="020B0503020204020204" charset="-122"/>
                  <a:ea typeface="微软雅黑" panose="020B0503020204020204" charset="-122"/>
                  <a:cs typeface="微软雅黑" panose="020B0503020204020204" charset="-122"/>
                  <a:sym typeface="+mn-ea"/>
                </a:rPr>
                <a:t>(Na</a:t>
              </a:r>
              <a:r>
                <a:rPr lang="en-US" b="1" baseline="-25000">
                  <a:latin typeface="微软雅黑" panose="020B0503020204020204" charset="-122"/>
                  <a:ea typeface="微软雅黑" panose="020B0503020204020204" charset="-122"/>
                  <a:cs typeface="微软雅黑" panose="020B0503020204020204" charset="-122"/>
                  <a:sym typeface="+mn-ea"/>
                </a:rPr>
                <a:t>2</a:t>
              </a:r>
              <a:r>
                <a:rPr lang="en-US" b="1">
                  <a:latin typeface="微软雅黑" panose="020B0503020204020204" charset="-122"/>
                  <a:ea typeface="微软雅黑" panose="020B0503020204020204" charset="-122"/>
                  <a:cs typeface="微软雅黑" panose="020B0503020204020204" charset="-122"/>
                  <a:sym typeface="+mn-ea"/>
                </a:rPr>
                <a:t>S</a:t>
              </a:r>
              <a:r>
                <a:rPr lang="en-US" b="1" baseline="-25000">
                  <a:latin typeface="微软雅黑" panose="020B0503020204020204" charset="-122"/>
                  <a:ea typeface="微软雅黑" panose="020B0503020204020204" charset="-122"/>
                  <a:cs typeface="微软雅黑" panose="020B0503020204020204" charset="-122"/>
                  <a:sym typeface="+mn-ea"/>
                </a:rPr>
                <a:t>2</a:t>
              </a:r>
              <a:r>
                <a:rPr lang="en-US" b="1">
                  <a:latin typeface="微软雅黑" panose="020B0503020204020204" charset="-122"/>
                  <a:ea typeface="微软雅黑" panose="020B0503020204020204" charset="-122"/>
                  <a:cs typeface="微软雅黑" panose="020B0503020204020204" charset="-122"/>
                  <a:sym typeface="+mn-ea"/>
                </a:rPr>
                <a:t>O</a:t>
              </a:r>
              <a:r>
                <a:rPr lang="en-US" b="1" baseline="-25000">
                  <a:latin typeface="微软雅黑" panose="020B0503020204020204" charset="-122"/>
                  <a:ea typeface="微软雅黑" panose="020B0503020204020204" charset="-122"/>
                  <a:cs typeface="微软雅黑" panose="020B0503020204020204" charset="-122"/>
                  <a:sym typeface="+mn-ea"/>
                </a:rPr>
                <a:t>8</a:t>
              </a:r>
              <a:r>
                <a:rPr lang="en-US" b="1">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(1)</a:t>
              </a:r>
              <a:r>
                <a:rPr lang="zh-CN">
                  <a:latin typeface="微软雅黑" panose="020B0503020204020204" charset="-122"/>
                  <a:ea typeface="微软雅黑" panose="020B0503020204020204" charset="-122"/>
                  <a:cs typeface="微软雅黑" panose="020B0503020204020204" charset="-122"/>
                  <a:sym typeface="+mn-ea"/>
                </a:rPr>
                <a:t>不稳定性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受热分解。</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氧化性</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8</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元素的化合价是</a:t>
              </a:r>
              <a:r>
                <a:rPr lang="en-US">
                  <a:latin typeface="微软雅黑" panose="020B0503020204020204" charset="-122"/>
                  <a:ea typeface="微软雅黑" panose="020B0503020204020204" charset="-122"/>
                  <a:cs typeface="微软雅黑" panose="020B0503020204020204" charset="-122"/>
                  <a:sym typeface="+mn-ea"/>
                </a:rPr>
                <a:t>+6</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其阴离子</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2            </a:t>
              </a:r>
              <a:r>
                <a:rPr lang="zh-CN">
                  <a:latin typeface="微软雅黑" panose="020B0503020204020204" charset="-122"/>
                  <a:ea typeface="微软雅黑" panose="020B0503020204020204" charset="-122"/>
                  <a:cs typeface="微软雅黑" panose="020B0503020204020204" charset="-122"/>
                  <a:sym typeface="+mn-ea"/>
                </a:rPr>
                <a:t>结构中含有</a:t>
              </a:r>
              <a:r>
                <a:rPr lang="en-US">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个过氧键</a:t>
              </a:r>
              <a:r>
                <a:rPr lang="en-US">
                  <a:latin typeface="微软雅黑" panose="020B0503020204020204" charset="-122"/>
                  <a:ea typeface="微软雅黑" panose="020B0503020204020204" charset="-122"/>
                  <a:cs typeface="微软雅黑" panose="020B0503020204020204" charset="-122"/>
                  <a:sym typeface="+mn-ea"/>
                </a:rPr>
                <a:t>(—O—O—),</a:t>
              </a:r>
              <a:r>
                <a:rPr lang="zh-CN">
                  <a:latin typeface="微软雅黑" panose="020B0503020204020204" charset="-122"/>
                  <a:ea typeface="微软雅黑" panose="020B0503020204020204" charset="-122"/>
                  <a:cs typeface="微软雅黑" panose="020B0503020204020204" charset="-122"/>
                  <a:sym typeface="+mn-ea"/>
                </a:rPr>
                <a:t>性质与过氧化氢相似</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具有氧化性。所以</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8</a:t>
              </a:r>
              <a:r>
                <a:rPr lang="zh-CN">
                  <a:latin typeface="微软雅黑" panose="020B0503020204020204" charset="-122"/>
                  <a:ea typeface="微软雅黑" panose="020B0503020204020204" charset="-122"/>
                  <a:cs typeface="微软雅黑" panose="020B0503020204020204" charset="-122"/>
                  <a:sym typeface="+mn-ea"/>
                </a:rPr>
                <a:t>是一种强氧化剂。</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3812" y="3142"/>
              <a:ext cx="656" cy="587"/>
            </a:xfrm>
            <a:prstGeom prst="rect">
              <a:avLst/>
            </a:prstGeom>
            <a:noFill/>
            <a:ln w="9525">
              <a:noFill/>
            </a:ln>
          </p:spPr>
        </p:pic>
        <p:pic>
          <p:nvPicPr>
            <p:cNvPr id="17" name="图片 16"/>
            <p:cNvPicPr/>
            <p:nvPr/>
          </p:nvPicPr>
          <p:blipFill>
            <a:blip r:embed="rId2"/>
            <a:srcRect l="56690" t="-18889"/>
            <a:stretch>
              <a:fillRect/>
            </a:stretch>
          </p:blipFill>
          <p:spPr>
            <a:xfrm>
              <a:off x="9786" y="5691"/>
              <a:ext cx="676" cy="611"/>
            </a:xfrm>
            <a:prstGeom prst="rect">
              <a:avLst/>
            </a:prstGeom>
            <a:noFill/>
            <a:ln w="9525">
              <a:noFill/>
            </a:ln>
          </p:spPr>
        </p:pic>
        <p:grpSp>
          <p:nvGrpSpPr>
            <p:cNvPr id="21" name="组合 20"/>
            <p:cNvGrpSpPr/>
            <p:nvPr/>
          </p:nvGrpSpPr>
          <p:grpSpPr>
            <a:xfrm>
              <a:off x="2655" y="3942"/>
              <a:ext cx="6480" cy="490"/>
              <a:chOff x="2655" y="3942"/>
              <a:chExt cx="6480" cy="490"/>
            </a:xfrm>
          </p:grpSpPr>
          <p:pic>
            <p:nvPicPr>
              <p:cNvPr id="19" name="图片 18"/>
              <p:cNvPicPr>
                <a:picLocks noChangeAspect="1"/>
              </p:cNvPicPr>
              <p:nvPr>
                <p:custDataLst>
                  <p:tags r:id="rId3"/>
                </p:custDataLst>
              </p:nvPr>
            </p:nvPicPr>
            <p:blipFill>
              <a:blip r:embed="rId4"/>
              <a:stretch>
                <a:fillRect/>
              </a:stretch>
            </p:blipFill>
            <p:spPr>
              <a:xfrm>
                <a:off x="2655" y="3942"/>
                <a:ext cx="4840" cy="490"/>
              </a:xfrm>
              <a:prstGeom prst="rect">
                <a:avLst/>
              </a:prstGeom>
            </p:spPr>
          </p:pic>
          <p:pic>
            <p:nvPicPr>
              <p:cNvPr id="20" name="图片 19"/>
              <p:cNvPicPr>
                <a:picLocks noChangeAspect="1"/>
              </p:cNvPicPr>
              <p:nvPr>
                <p:custDataLst>
                  <p:tags r:id="rId5"/>
                </p:custDataLst>
              </p:nvPr>
            </p:nvPicPr>
            <p:blipFill>
              <a:blip r:embed="rId6"/>
              <a:stretch>
                <a:fillRect/>
              </a:stretch>
            </p:blipFill>
            <p:spPr>
              <a:xfrm>
                <a:off x="7495" y="3967"/>
                <a:ext cx="1640" cy="440"/>
              </a:xfrm>
              <a:prstGeom prst="rect">
                <a:avLst/>
              </a:prstGeom>
            </p:spPr>
          </p:pic>
        </p:grpSp>
        <p:grpSp>
          <p:nvGrpSpPr>
            <p:cNvPr id="24" name="组合 23"/>
            <p:cNvGrpSpPr/>
            <p:nvPr/>
          </p:nvGrpSpPr>
          <p:grpSpPr>
            <a:xfrm>
              <a:off x="907" y="7048"/>
              <a:ext cx="9379" cy="833"/>
              <a:chOff x="907" y="7048"/>
              <a:chExt cx="9379" cy="833"/>
            </a:xfrm>
          </p:grpSpPr>
          <p:pic>
            <p:nvPicPr>
              <p:cNvPr id="22" name="图片 21"/>
              <p:cNvPicPr>
                <a:picLocks noChangeAspect="1"/>
              </p:cNvPicPr>
              <p:nvPr>
                <p:custDataLst>
                  <p:tags r:id="rId7"/>
                </p:custDataLst>
              </p:nvPr>
            </p:nvPicPr>
            <p:blipFill>
              <a:blip r:embed="rId8"/>
              <a:stretch>
                <a:fillRect/>
              </a:stretch>
            </p:blipFill>
            <p:spPr>
              <a:xfrm>
                <a:off x="907" y="7048"/>
                <a:ext cx="7220" cy="750"/>
              </a:xfrm>
              <a:prstGeom prst="rect">
                <a:avLst/>
              </a:prstGeom>
            </p:spPr>
          </p:pic>
          <p:pic>
            <p:nvPicPr>
              <p:cNvPr id="23" name="图片 22"/>
              <p:cNvPicPr>
                <a:picLocks noChangeAspect="1"/>
              </p:cNvPicPr>
              <p:nvPr>
                <p:custDataLst>
                  <p:tags r:id="rId9"/>
                </p:custDataLst>
              </p:nvPr>
            </p:nvPicPr>
            <p:blipFill>
              <a:blip r:embed="rId10"/>
              <a:stretch>
                <a:fillRect/>
              </a:stretch>
            </p:blipFill>
            <p:spPr>
              <a:xfrm>
                <a:off x="7946" y="7171"/>
                <a:ext cx="2340" cy="710"/>
              </a:xfrm>
              <a:prstGeom prst="rect">
                <a:avLst/>
              </a:prstGeom>
            </p:spPr>
          </p:pic>
        </p:grpSp>
        <p:pic>
          <p:nvPicPr>
            <p:cNvPr id="25" name="图片 24"/>
            <p:cNvPicPr>
              <a:picLocks noChangeAspect="1"/>
            </p:cNvPicPr>
            <p:nvPr>
              <p:custDataLst>
                <p:tags r:id="rId11"/>
              </p:custDataLst>
            </p:nvPr>
          </p:nvPicPr>
          <p:blipFill>
            <a:blip r:embed="rId12"/>
            <a:stretch>
              <a:fillRect/>
            </a:stretch>
          </p:blipFill>
          <p:spPr>
            <a:xfrm>
              <a:off x="907" y="7798"/>
              <a:ext cx="4150" cy="77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83" name="文本框 182"/>
          <p:cNvSpPr txBox="1"/>
          <p:nvPr/>
        </p:nvSpPr>
        <p:spPr>
          <a:xfrm>
            <a:off x="425450" y="1348740"/>
            <a:ext cx="11395075" cy="2168525"/>
          </a:xfrm>
          <a:prstGeom prst="rect">
            <a:avLst/>
          </a:prstGeom>
          <a:noFill/>
          <a:ln w="9525">
            <a:noFill/>
          </a:ln>
        </p:spPr>
        <p:txBody>
          <a:bodyPr wrap="square">
            <a:spAutoFit/>
          </a:bodyPr>
          <a:p>
            <a:pPr indent="0">
              <a:lnSpc>
                <a:spcPct val="150000"/>
              </a:lnSpc>
            </a:pPr>
            <a:r>
              <a:rPr b="0">
                <a:latin typeface="仿宋" panose="02010609060101010101" charset="-122"/>
                <a:ea typeface="仿宋" panose="02010609060101010101" charset="-122"/>
                <a:cs typeface="仿宋" panose="02010609060101010101" charset="-122"/>
              </a:rPr>
              <a:t> [广东2023·9,2分]</a:t>
            </a:r>
            <a:r>
              <a:rPr b="0">
                <a:latin typeface="微软雅黑" panose="020B0503020204020204" charset="-122"/>
                <a:ea typeface="微软雅黑" panose="020B0503020204020204" charset="-122"/>
                <a:cs typeface="微软雅黑" panose="020B0503020204020204" charset="-122"/>
              </a:rPr>
              <a:t>按如图装置进行实验。将稀硫酸全部加入Ⅰ中的试管,关闭活塞。下列说法正确的是(　　)</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A.Ⅰ中试管内的反应,体现H</a:t>
            </a:r>
            <a:r>
              <a:rPr b="0" baseline="30000">
                <a:latin typeface="微软雅黑" panose="020B0503020204020204" charset="-122"/>
                <a:ea typeface="微软雅黑" panose="020B0503020204020204" charset="-122"/>
                <a:cs typeface="微软雅黑" panose="020B0503020204020204" charset="-122"/>
              </a:rPr>
              <a:t>+</a:t>
            </a:r>
            <a:r>
              <a:rPr b="0">
                <a:latin typeface="微软雅黑" panose="020B0503020204020204" charset="-122"/>
                <a:ea typeface="微软雅黑" panose="020B0503020204020204" charset="-122"/>
                <a:cs typeface="微软雅黑" panose="020B0503020204020204" charset="-122"/>
              </a:rPr>
              <a:t>的氧化性</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B.Ⅱ中品红溶液褪色,体现SO</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的还原性</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C.在Ⅰ和Ⅲ的试管中,都出现了浑浊现象</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D.撤掉水浴,重做实验,Ⅳ中红色更快褪去</a:t>
            </a:r>
            <a:endParaRPr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006455" y="1445260"/>
            <a:ext cx="64643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C</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pic>
        <p:nvPicPr>
          <p:cNvPr id="299" name="image287.jpeg"/>
          <p:cNvPicPr>
            <a:picLocks noChangeAspect="1"/>
          </p:cNvPicPr>
          <p:nvPr>
            <p:custDataLst>
              <p:tags r:id="rId1"/>
            </p:custDataLst>
          </p:nvPr>
        </p:nvPicPr>
        <p:blipFill>
          <a:blip r:embed="rId2"/>
          <a:stretch>
            <a:fillRect/>
          </a:stretch>
        </p:blipFill>
        <p:spPr>
          <a:xfrm>
            <a:off x="5737860" y="1813560"/>
            <a:ext cx="3923665" cy="1716405"/>
          </a:xfrm>
          <a:prstGeom prst="rect">
            <a:avLst/>
          </a:prstGeom>
        </p:spPr>
      </p:pic>
      <p:sp>
        <p:nvSpPr>
          <p:cNvPr id="211" name="文本框 210"/>
          <p:cNvSpPr txBox="1"/>
          <p:nvPr/>
        </p:nvSpPr>
        <p:spPr>
          <a:xfrm>
            <a:off x="487680" y="3535045"/>
            <a:ext cx="11089640" cy="243840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Ⅰ</a:t>
            </a:r>
            <a:r>
              <a:rPr lang="zh-CN" b="0">
                <a:latin typeface="微软雅黑" panose="020B0503020204020204" charset="-122"/>
                <a:ea typeface="微软雅黑" panose="020B0503020204020204" charset="-122"/>
                <a:cs typeface="微软雅黑" panose="020B0503020204020204" charset="-122"/>
              </a:rPr>
              <a:t>中发生的反应为</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           </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O+S↓+SO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该反应中只有硫元素的化合价发生变化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没有体现</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的氧化性</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使品红溶液褪色体现</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的漂白性</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中有</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生成</a:t>
            </a:r>
            <a:r>
              <a:rPr lang="en-US">
                <a:latin typeface="微软雅黑" panose="020B0503020204020204" charset="-122"/>
                <a:ea typeface="微软雅黑" panose="020B0503020204020204" charset="-122"/>
                <a:cs typeface="微软雅黑" panose="020B0503020204020204" charset="-122"/>
                <a:sym typeface="+mn-ea"/>
              </a:rPr>
              <a:t>,Ⅲ</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溶液发生归中反应生成</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所以</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Ⅲ</a:t>
            </a:r>
            <a:r>
              <a:rPr lang="zh-CN">
                <a:latin typeface="微软雅黑" panose="020B0503020204020204" charset="-122"/>
                <a:ea typeface="微软雅黑" panose="020B0503020204020204" charset="-122"/>
                <a:cs typeface="微软雅黑" panose="020B0503020204020204" charset="-122"/>
                <a:sym typeface="+mn-ea"/>
              </a:rPr>
              <a:t>的试管中都会出现浑浊现象</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酚酞只在碱性环境下显红色</a:t>
            </a:r>
            <a:r>
              <a:rPr lang="en-US">
                <a:latin typeface="微软雅黑" panose="020B0503020204020204" charset="-122"/>
                <a:ea typeface="微软雅黑" panose="020B0503020204020204" charset="-122"/>
                <a:cs typeface="微软雅黑" panose="020B0503020204020204" charset="-122"/>
                <a:sym typeface="+mn-ea"/>
              </a:rPr>
              <a:t>,Ⅳ</a:t>
            </a:r>
            <a:r>
              <a:rPr lang="zh-CN">
                <a:latin typeface="微软雅黑" panose="020B0503020204020204" charset="-122"/>
                <a:ea typeface="微软雅黑" panose="020B0503020204020204" charset="-122"/>
                <a:cs typeface="微软雅黑" panose="020B0503020204020204" charset="-122"/>
                <a:sym typeface="+mn-ea"/>
              </a:rPr>
              <a:t>中红色褪去是因为</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NaOH</a:t>
            </a:r>
            <a:r>
              <a:rPr lang="zh-CN">
                <a:latin typeface="微软雅黑" panose="020B0503020204020204" charset="-122"/>
                <a:ea typeface="微软雅黑" panose="020B0503020204020204" charset="-122"/>
                <a:cs typeface="微软雅黑" panose="020B0503020204020204" charset="-122"/>
                <a:sym typeface="+mn-ea"/>
              </a:rPr>
              <a:t>溶液发生反应使溶液碱性减弱</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撤掉水浴会使</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中生成</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的速率减慢</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所以</a:t>
            </a:r>
            <a:r>
              <a:rPr lang="en-US">
                <a:latin typeface="微软雅黑" panose="020B0503020204020204" charset="-122"/>
                <a:ea typeface="微软雅黑" panose="020B0503020204020204" charset="-122"/>
                <a:cs typeface="微软雅黑" panose="020B0503020204020204" charset="-122"/>
                <a:sym typeface="+mn-ea"/>
              </a:rPr>
              <a:t>Ⅳ</a:t>
            </a:r>
            <a:r>
              <a:rPr lang="zh-CN">
                <a:latin typeface="微软雅黑" panose="020B0503020204020204" charset="-122"/>
                <a:ea typeface="微软雅黑" panose="020B0503020204020204" charset="-122"/>
                <a:cs typeface="微软雅黑" panose="020B0503020204020204" charset="-122"/>
                <a:sym typeface="+mn-ea"/>
              </a:rPr>
              <a:t>中红色褪去速率变慢</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错误。</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3"/>
          <a:stretch>
            <a:fillRect/>
          </a:stretch>
        </p:blipFill>
        <p:spPr>
          <a:xfrm>
            <a:off x="5092700" y="3658235"/>
            <a:ext cx="414655" cy="3441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3" grpId="0"/>
      <p:bldP spid="2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10</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574230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氯及其化合物</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14</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574230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臭氧和过氧化物</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85" name="文本框 184"/>
          <p:cNvSpPr txBox="1"/>
          <p:nvPr/>
        </p:nvSpPr>
        <p:spPr>
          <a:xfrm>
            <a:off x="598170" y="867410"/>
            <a:ext cx="10995660" cy="424624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臭氧</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臭氧的密度比氧气大,在水中的溶解度比氧气大,化学性质比氧气活泼。</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(1)不稳定性:可以转化为O</a:t>
            </a:r>
            <a:r>
              <a:rPr baseline="-25000">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,化学方程式为</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(2)强氧化性:Ag、Hg等金属在空气或氧气中不易被氧化,但在臭氧中可以被氧化。</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solidFill>
                  <a:schemeClr val="tx1"/>
                </a:solidFill>
                <a:latin typeface="微软雅黑" panose="020B0503020204020204" charset="-122"/>
                <a:ea typeface="微软雅黑" panose="020B0503020204020204" charset="-122"/>
                <a:cs typeface="微软雅黑" panose="020B0503020204020204" charset="-122"/>
              </a:rPr>
              <a:t>O</a:t>
            </a:r>
            <a:r>
              <a:rPr baseline="-25000">
                <a:solidFill>
                  <a:schemeClr val="tx1"/>
                </a:solidFill>
                <a:latin typeface="微软雅黑" panose="020B0503020204020204" charset="-122"/>
                <a:ea typeface="微软雅黑" panose="020B0503020204020204" charset="-122"/>
                <a:cs typeface="微软雅黑" panose="020B0503020204020204" charset="-122"/>
              </a:rPr>
              <a:t>3</a:t>
            </a:r>
            <a:r>
              <a:rPr>
                <a:solidFill>
                  <a:schemeClr val="tx1"/>
                </a:solidFill>
                <a:latin typeface="微软雅黑" panose="020B0503020204020204" charset="-122"/>
                <a:ea typeface="微软雅黑" panose="020B0503020204020204" charset="-122"/>
                <a:cs typeface="微软雅黑" panose="020B0503020204020204" charset="-122"/>
              </a:rPr>
              <a:t>能使湿润的淀粉-KI试纸变蓝,反应的化学方程式为</a:t>
            </a:r>
            <a:endParaRPr>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b="1">
                <a:solidFill>
                  <a:schemeClr val="tx1"/>
                </a:solidFill>
                <a:latin typeface="微软雅黑" panose="020B0503020204020204" charset="-122"/>
                <a:ea typeface="微软雅黑" panose="020B0503020204020204" charset="-122"/>
                <a:cs typeface="微软雅黑" panose="020B0503020204020204" charset="-122"/>
                <a:sym typeface="+mn-ea"/>
              </a:rPr>
              <a:t>过氧化氢</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(1)</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结构</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电子式为</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结构式为</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H—O—O—H,H</a:t>
            </a:r>
            <a:r>
              <a:rPr lang="en-US" baseline="-25000">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O</a:t>
            </a:r>
            <a:r>
              <a:rPr lang="en-US" baseline="-250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是含有极性键和非极性键的极性分子</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其空间结构如图所示。</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1"/>
            </p:custDataLst>
          </p:nvPr>
        </p:nvPicPr>
        <p:blipFill>
          <a:blip r:embed="rId2"/>
          <a:stretch>
            <a:fillRect/>
          </a:stretch>
        </p:blipFill>
        <p:spPr>
          <a:xfrm>
            <a:off x="3823970" y="2112010"/>
            <a:ext cx="1962150" cy="508000"/>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5920105" y="3102610"/>
            <a:ext cx="3219450" cy="292100"/>
          </a:xfrm>
          <a:prstGeom prst="rect">
            <a:avLst/>
          </a:prstGeom>
        </p:spPr>
      </p:pic>
      <p:pic>
        <p:nvPicPr>
          <p:cNvPr id="7" name="图片 6"/>
          <p:cNvPicPr>
            <a:picLocks noChangeAspect="1"/>
          </p:cNvPicPr>
          <p:nvPr>
            <p:custDataLst>
              <p:tags r:id="rId5"/>
            </p:custDataLst>
          </p:nvPr>
        </p:nvPicPr>
        <p:blipFill>
          <a:blip r:embed="rId6"/>
          <a:stretch>
            <a:fillRect/>
          </a:stretch>
        </p:blipFill>
        <p:spPr>
          <a:xfrm>
            <a:off x="2441575" y="3836035"/>
            <a:ext cx="977900" cy="419100"/>
          </a:xfrm>
          <a:prstGeom prst="rect">
            <a:avLst/>
          </a:prstGeom>
        </p:spPr>
      </p:pic>
      <p:pic>
        <p:nvPicPr>
          <p:cNvPr id="307" name="image295.jpeg"/>
          <p:cNvPicPr>
            <a:picLocks noChangeAspect="1"/>
          </p:cNvPicPr>
          <p:nvPr>
            <p:custDataLst>
              <p:tags r:id="rId7"/>
            </p:custDataLst>
          </p:nvPr>
        </p:nvPicPr>
        <p:blipFill>
          <a:blip r:embed="rId8"/>
          <a:stretch>
            <a:fillRect/>
          </a:stretch>
        </p:blipFill>
        <p:spPr>
          <a:xfrm>
            <a:off x="3823970" y="4539615"/>
            <a:ext cx="1607820" cy="899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2" name="文本框 101"/>
          <p:cNvSpPr txBox="1"/>
          <p:nvPr/>
        </p:nvSpPr>
        <p:spPr>
          <a:xfrm>
            <a:off x="675005" y="1160145"/>
            <a:ext cx="10859770" cy="353949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化学性质</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不稳定性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加热或光照或加入某些金属离子都能加速</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分解</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因此</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应保存在</a:t>
            </a:r>
            <a:r>
              <a:rPr lang="zh-CN" b="0" u="wavy">
                <a:latin typeface="微软雅黑" panose="020B0503020204020204" charset="-122"/>
                <a:ea typeface="微软雅黑" panose="020B0503020204020204" charset="-122"/>
                <a:cs typeface="微软雅黑" panose="020B0503020204020204" charset="-122"/>
              </a:rPr>
              <a:t>棕</a:t>
            </a:r>
            <a:r>
              <a:rPr lang="zh-CN" b="0">
                <a:latin typeface="微软雅黑" panose="020B0503020204020204" charset="-122"/>
                <a:ea typeface="微软雅黑" panose="020B0503020204020204" charset="-122"/>
                <a:cs typeface="微软雅黑" panose="020B0503020204020204" charset="-122"/>
              </a:rPr>
              <a:t>色瓶中并放置在阴凉处。</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氧化性</a:t>
            </a:r>
            <a:r>
              <a:rPr lang="en-US" b="0">
                <a:latin typeface="微软雅黑" panose="020B0503020204020204" charset="-122"/>
                <a:ea typeface="微软雅黑" panose="020B0503020204020204" charset="-122"/>
                <a:cs typeface="微软雅黑" panose="020B0503020204020204" charset="-122"/>
              </a:rPr>
              <a:t>:2Fe</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+2H</a:t>
            </a:r>
            <a:r>
              <a:rPr lang="en-US" b="0" baseline="3000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2Fe</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在医疗上用质量分数为</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溶液作为温和的消毒杀菌剂</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在工业上用于漂白丝、羽毛等织物。</a:t>
            </a:r>
            <a:r>
              <a:rPr lang="en-US">
                <a:latin typeface="微软雅黑" panose="020B0503020204020204" charset="-122"/>
                <a:ea typeface="微软雅黑" panose="020B0503020204020204" charset="-122"/>
                <a:cs typeface="微软雅黑" panose="020B0503020204020204" charset="-122"/>
                <a:sym typeface="+mn-ea"/>
              </a:rPr>
              <a:t>③</a:t>
            </a:r>
            <a:r>
              <a:rPr lang="zh-CN">
                <a:latin typeface="微软雅黑" panose="020B0503020204020204" charset="-122"/>
                <a:ea typeface="微软雅黑" panose="020B0503020204020204" charset="-122"/>
                <a:cs typeface="微软雅黑" panose="020B0503020204020204" charset="-122"/>
                <a:sym typeface="+mn-ea"/>
              </a:rPr>
              <a:t>还原性</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价氧遇强氧化剂可失去电子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被氧化成</a:t>
            </a:r>
            <a:r>
              <a:rPr lang="en-US">
                <a:latin typeface="微软雅黑" panose="020B0503020204020204" charset="-122"/>
                <a:ea typeface="微软雅黑" panose="020B0503020204020204" charset="-122"/>
                <a:cs typeface="微软雅黑" panose="020B0503020204020204" charset="-122"/>
                <a:sym typeface="+mn-ea"/>
              </a:rPr>
              <a:t>0</a:t>
            </a:r>
            <a:r>
              <a:rPr lang="zh-CN">
                <a:latin typeface="微软雅黑" panose="020B0503020204020204" charset="-122"/>
                <a:ea typeface="微软雅黑" panose="020B0503020204020204" charset="-122"/>
                <a:cs typeface="微软雅黑" panose="020B0503020204020204" charset="-122"/>
                <a:sym typeface="+mn-ea"/>
              </a:rPr>
              <a:t>价。如</a:t>
            </a:r>
            <a:r>
              <a:rPr lang="en-US">
                <a:latin typeface="微软雅黑" panose="020B0503020204020204" charset="-122"/>
                <a:ea typeface="微软雅黑" panose="020B0503020204020204" charset="-122"/>
                <a:cs typeface="微软雅黑" panose="020B0503020204020204" charset="-122"/>
                <a:sym typeface="+mn-ea"/>
              </a:rPr>
              <a:t>:2KMnO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+5H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             </a:t>
            </a:r>
            <a:r>
              <a:rPr lang="en-US">
                <a:latin typeface="微软雅黑" panose="020B0503020204020204" charset="-122"/>
                <a:ea typeface="微软雅黑" panose="020B0503020204020204" charset="-122"/>
                <a:cs typeface="微软雅黑" panose="020B0503020204020204" charset="-122"/>
                <a:sym typeface="+mn-ea"/>
              </a:rPr>
              <a:t> K</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+2MnSO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+5O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↑+8H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3594735" y="2526665"/>
            <a:ext cx="407035" cy="294640"/>
          </a:xfrm>
          <a:prstGeom prst="rect">
            <a:avLst/>
          </a:prstGeom>
          <a:noFill/>
          <a:ln w="9525">
            <a:noFill/>
          </a:ln>
        </p:spPr>
      </p:pic>
      <p:sp>
        <p:nvSpPr>
          <p:cNvPr id="103" name="文本框 102"/>
          <p:cNvSpPr txBox="1"/>
          <p:nvPr/>
        </p:nvSpPr>
        <p:spPr>
          <a:xfrm>
            <a:off x="675005" y="2757170"/>
            <a:ext cx="1085977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10119995" y="3351530"/>
            <a:ext cx="407035" cy="2667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1011555"/>
            <a:ext cx="8413750" cy="570230"/>
          </a:xfrm>
          <a:prstGeom prst="rect">
            <a:avLst/>
          </a:prstGeom>
          <a:noFill/>
          <a:ln w="9525">
            <a:noFill/>
          </a:ln>
        </p:spPr>
        <p:txBody>
          <a:bodyPr wrap="square">
            <a:noAutofit/>
          </a:bodyPr>
          <a:p>
            <a:pPr indent="0"/>
            <a:r>
              <a:rPr sz="2400" b="1">
                <a:latin typeface="微软雅黑" panose="020B0503020204020204" charset="-122"/>
                <a:ea typeface="微软雅黑" panose="020B0503020204020204" charset="-122"/>
                <a:cs typeface="微软雅黑" panose="020B0503020204020204" charset="-122"/>
              </a:rPr>
              <a:t>考法1　过氧键数目的计算</a:t>
            </a:r>
            <a:endParaRPr sz="2400" b="1">
              <a:latin typeface="微软雅黑" panose="020B0503020204020204" charset="-122"/>
              <a:ea typeface="微软雅黑" panose="020B0503020204020204" charset="-122"/>
              <a:cs typeface="微软雅黑" panose="020B0503020204020204" charset="-122"/>
            </a:endParaRPr>
          </a:p>
        </p:txBody>
      </p:sp>
      <p:sp>
        <p:nvSpPr>
          <p:cNvPr id="104" name="文本框 103"/>
          <p:cNvSpPr txBox="1"/>
          <p:nvPr/>
        </p:nvSpPr>
        <p:spPr>
          <a:xfrm>
            <a:off x="574040" y="1401445"/>
            <a:ext cx="11052810" cy="175323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过氧键的氧化能力过氧键</a:t>
            </a:r>
            <a:r>
              <a:rPr lang="en-US" b="0">
                <a:latin typeface="微软雅黑" panose="020B0503020204020204" charset="-122"/>
                <a:ea typeface="微软雅黑" panose="020B0503020204020204" charset="-122"/>
                <a:cs typeface="微软雅黑" panose="020B0503020204020204" charset="-122"/>
              </a:rPr>
              <a:t>(—O—O—)</a:t>
            </a:r>
            <a:r>
              <a:rPr lang="zh-CN" b="0">
                <a:latin typeface="微软雅黑" panose="020B0503020204020204" charset="-122"/>
                <a:ea typeface="微软雅黑" panose="020B0503020204020204" charset="-122"/>
                <a:cs typeface="微软雅黑" panose="020B0503020204020204" charset="-122"/>
              </a:rPr>
              <a:t>中的电子云密度较高</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且过氧键中的氧原子都带有自由基性质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因此过氧键具有较强的氧化能力。</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常见的过氧化物</a:t>
            </a:r>
            <a:endParaRPr lang="zh-CN" altLang="en-US"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2774315" y="2393950"/>
          <a:ext cx="8853170" cy="3717290"/>
        </p:xfrm>
        <a:graphic>
          <a:graphicData uri="http://schemas.openxmlformats.org/drawingml/2006/table">
            <a:tbl>
              <a:tblPr/>
              <a:tblGrid>
                <a:gridCol w="1492250"/>
                <a:gridCol w="1153795"/>
                <a:gridCol w="4486910"/>
                <a:gridCol w="1720215"/>
              </a:tblGrid>
              <a:tr h="476885">
                <a:tc>
                  <a:txBody>
                    <a:bodyPr/>
                    <a:p>
                      <a:pPr indent="0" algn="ctr">
                        <a:buNone/>
                      </a:pPr>
                      <a:r>
                        <a:rPr lang="en-US" sz="1800" b="0">
                          <a:latin typeface="微软雅黑" panose="020B0503020204020204" charset="-122"/>
                          <a:ea typeface="微软雅黑" panose="020B0503020204020204" charset="-122"/>
                          <a:cs typeface="Calibri" panose="020F0502020204030204" charset="0"/>
                        </a:rPr>
                        <a:t>化合物名称</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化学式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结构式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过氧键数目</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76250">
                <a:tc>
                  <a:txBody>
                    <a:bodyPr/>
                    <a:p>
                      <a:pPr indent="0" algn="ctr">
                        <a:buNone/>
                      </a:pPr>
                      <a:r>
                        <a:rPr lang="en-US" sz="1800" b="0">
                          <a:latin typeface="微软雅黑" panose="020B0503020204020204" charset="-122"/>
                          <a:ea typeface="微软雅黑" panose="020B0503020204020204" charset="-122"/>
                          <a:cs typeface="Calibri" panose="020F0502020204030204" charset="0"/>
                        </a:rPr>
                        <a:t>过氧化氢</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O</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O</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H</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21385">
                <a:tc>
                  <a:txBody>
                    <a:bodyPr/>
                    <a:p>
                      <a:pPr indent="0" algn="ctr">
                        <a:buNone/>
                      </a:pPr>
                      <a:r>
                        <a:rPr lang="en-US" sz="1800" b="0">
                          <a:latin typeface="微软雅黑" panose="020B0503020204020204" charset="-122"/>
                          <a:ea typeface="微软雅黑" panose="020B0503020204020204" charset="-122"/>
                          <a:cs typeface="Calibri" panose="020F0502020204030204" charset="0"/>
                        </a:rPr>
                        <a:t>过一硫酸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SO</a:t>
                      </a:r>
                      <a:r>
                        <a:rPr lang="en-US" sz="1800" b="0" baseline="-25000">
                          <a:latin typeface="微软雅黑" panose="020B0503020204020204" charset="-122"/>
                          <a:ea typeface="微软雅黑" panose="020B0503020204020204" charset="-122"/>
                          <a:cs typeface="NEU-BZ" charset="0"/>
                        </a:rPr>
                        <a:t>5</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21385">
                <a:tc>
                  <a:txBody>
                    <a:bodyPr/>
                    <a:p>
                      <a:pPr indent="0" algn="ctr">
                        <a:buNone/>
                      </a:pPr>
                      <a:r>
                        <a:rPr lang="en-US" sz="1800" b="0">
                          <a:latin typeface="微软雅黑" panose="020B0503020204020204" charset="-122"/>
                          <a:ea typeface="微软雅黑" panose="020B0503020204020204" charset="-122"/>
                          <a:cs typeface="Calibri" panose="020F0502020204030204" charset="0"/>
                        </a:rPr>
                        <a:t>过二硫酸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S</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8</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21385">
                <a:tc>
                  <a:txBody>
                    <a:bodyPr/>
                    <a:p>
                      <a:pPr indent="0" algn="ctr">
                        <a:buNone/>
                      </a:pPr>
                      <a:r>
                        <a:rPr lang="en-US" sz="1800" b="0">
                          <a:latin typeface="微软雅黑" panose="020B0503020204020204" charset="-122"/>
                          <a:ea typeface="微软雅黑" panose="020B0503020204020204" charset="-122"/>
                          <a:cs typeface="Calibri" panose="020F0502020204030204" charset="0"/>
                        </a:rPr>
                        <a:t>过氧乙酸</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C</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4</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50" name="image538.jpeg" descr="source:si_idm750363936;FounderCES"/>
          <p:cNvPicPr>
            <a:picLocks noChangeAspect="1"/>
          </p:cNvPicPr>
          <p:nvPr>
            <p:custDataLst>
              <p:tags r:id="rId2"/>
            </p:custDataLst>
          </p:nvPr>
        </p:nvPicPr>
        <p:blipFill>
          <a:blip r:embed="rId3"/>
          <a:stretch>
            <a:fillRect/>
          </a:stretch>
        </p:blipFill>
        <p:spPr>
          <a:xfrm>
            <a:off x="6995160" y="3510598"/>
            <a:ext cx="1367790" cy="683895"/>
          </a:xfrm>
          <a:prstGeom prst="rect">
            <a:avLst/>
          </a:prstGeom>
        </p:spPr>
      </p:pic>
      <p:pic>
        <p:nvPicPr>
          <p:cNvPr id="551" name="image539.jpeg" descr="source:si_idm936663344;FounderCES"/>
          <p:cNvPicPr>
            <a:picLocks noChangeAspect="1"/>
          </p:cNvPicPr>
          <p:nvPr>
            <p:custDataLst>
              <p:tags r:id="rId4"/>
            </p:custDataLst>
          </p:nvPr>
        </p:nvPicPr>
        <p:blipFill>
          <a:blip r:embed="rId5"/>
          <a:stretch>
            <a:fillRect/>
          </a:stretch>
        </p:blipFill>
        <p:spPr>
          <a:xfrm>
            <a:off x="6779260" y="4430713"/>
            <a:ext cx="1799590" cy="683895"/>
          </a:xfrm>
          <a:prstGeom prst="rect">
            <a:avLst/>
          </a:prstGeom>
        </p:spPr>
      </p:pic>
      <p:pic>
        <p:nvPicPr>
          <p:cNvPr id="552" name="image540.jpeg" descr="source:si_idm936612656;FounderCES"/>
          <p:cNvPicPr>
            <a:picLocks noChangeAspect="1"/>
          </p:cNvPicPr>
          <p:nvPr>
            <p:custDataLst>
              <p:tags r:id="rId6"/>
            </p:custDataLst>
          </p:nvPr>
        </p:nvPicPr>
        <p:blipFill>
          <a:blip r:embed="rId7"/>
          <a:stretch>
            <a:fillRect/>
          </a:stretch>
        </p:blipFill>
        <p:spPr>
          <a:xfrm>
            <a:off x="6995160" y="5350828"/>
            <a:ext cx="1367790" cy="683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04" name="文本框 103"/>
          <p:cNvSpPr txBox="1"/>
          <p:nvPr/>
        </p:nvSpPr>
        <p:spPr>
          <a:xfrm>
            <a:off x="574040" y="1401445"/>
            <a:ext cx="11052810" cy="922020"/>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cs typeface="微软雅黑" panose="020B0503020204020204" charset="-122"/>
              </a:rPr>
              <a:t>　(3)过氧键数目的计算:首先弄清楚化合物中各元素的化合价,特别是过氧键(—O—O—)中氧元素化合价为-1,根据化合物中各元素正、负化合价的代数和等于零列出等式,然后结合氧原子数守恒即可得到结果。</a:t>
            </a:r>
            <a:endParaRPr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04" name="文本框 103"/>
          <p:cNvSpPr txBox="1"/>
          <p:nvPr/>
        </p:nvSpPr>
        <p:spPr>
          <a:xfrm>
            <a:off x="675640" y="1569720"/>
            <a:ext cx="10665460" cy="92202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已知</a:t>
            </a:r>
            <a:r>
              <a:rPr lang="en-US" b="0">
                <a:latin typeface="微软雅黑" panose="020B0503020204020204" charset="-122"/>
                <a:ea typeface="微软雅黑" panose="020B0503020204020204" charset="-122"/>
                <a:cs typeface="微软雅黑" panose="020B0503020204020204" charset="-122"/>
              </a:rPr>
              <a:t>Li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Ti</a:t>
            </a:r>
            <a:r>
              <a:rPr lang="en-US" b="0" baseline="-25000">
                <a:latin typeface="微软雅黑" panose="020B0503020204020204" charset="-122"/>
                <a:ea typeface="微软雅黑" panose="020B0503020204020204" charset="-122"/>
                <a:cs typeface="微软雅黑" panose="020B0503020204020204" charset="-122"/>
              </a:rPr>
              <a:t>5</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15</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中都含有过氧键</a:t>
            </a:r>
            <a:r>
              <a:rPr lang="en-US" b="0">
                <a:latin typeface="微软雅黑" panose="020B0503020204020204" charset="-122"/>
                <a:ea typeface="微软雅黑" panose="020B0503020204020204" charset="-122"/>
                <a:cs typeface="微软雅黑" panose="020B0503020204020204" charset="-122"/>
              </a:rPr>
              <a:t>,Ti</a:t>
            </a:r>
            <a:r>
              <a:rPr lang="zh-CN" b="0">
                <a:latin typeface="微软雅黑" panose="020B0503020204020204" charset="-122"/>
                <a:ea typeface="微软雅黑" panose="020B0503020204020204" charset="-122"/>
                <a:cs typeface="微软雅黑" panose="020B0503020204020204" charset="-122"/>
              </a:rPr>
              <a:t>的化合价为</a:t>
            </a:r>
            <a:r>
              <a:rPr lang="en-US" b="0">
                <a:latin typeface="微软雅黑" panose="020B0503020204020204" charset="-122"/>
                <a:ea typeface="微软雅黑" panose="020B0503020204020204" charset="-122"/>
                <a:cs typeface="微软雅黑" panose="020B0503020204020204" charset="-122"/>
              </a:rPr>
              <a:t>+4,Na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中含一个过氧键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a:t>
            </a:r>
            <a:r>
              <a:rPr lang="en-US" b="0">
                <a:latin typeface="微软雅黑" panose="020B0503020204020204" charset="-122"/>
                <a:ea typeface="微软雅黑" panose="020B0503020204020204" charset="-122"/>
                <a:cs typeface="微软雅黑" panose="020B0503020204020204" charset="-122"/>
              </a:rPr>
              <a:t>Li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Ti</a:t>
            </a:r>
            <a:r>
              <a:rPr lang="en-US" b="0" baseline="-25000">
                <a:latin typeface="微软雅黑" panose="020B0503020204020204" charset="-122"/>
                <a:ea typeface="微软雅黑" panose="020B0503020204020204" charset="-122"/>
                <a:cs typeface="微软雅黑" panose="020B0503020204020204" charset="-122"/>
              </a:rPr>
              <a:t>5</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15</a:t>
            </a:r>
            <a:r>
              <a:rPr lang="zh-CN" b="0">
                <a:latin typeface="微软雅黑" panose="020B0503020204020204" charset="-122"/>
                <a:ea typeface="微软雅黑" panose="020B0503020204020204" charset="-122"/>
                <a:cs typeface="微软雅黑" panose="020B0503020204020204" charset="-122"/>
              </a:rPr>
              <a:t>中过氧键的数目为多少</a:t>
            </a:r>
            <a:r>
              <a:rPr lang="en-US" b="0">
                <a:latin typeface="微软雅黑" panose="020B0503020204020204" charset="-122"/>
                <a:ea typeface="微软雅黑" panose="020B0503020204020204" charset="-122"/>
                <a:cs typeface="微软雅黑" panose="020B0503020204020204" charset="-122"/>
              </a:rPr>
              <a:t>?</a:t>
            </a:r>
            <a:endParaRPr lang="en-US" altLang="en-US"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972945" y="2491740"/>
            <a:ext cx="5080000" cy="368300"/>
          </a:xfrm>
          <a:prstGeom prst="rect">
            <a:avLst/>
          </a:prstGeom>
          <a:noFill/>
          <a:ln w="9525">
            <a:noFill/>
          </a:ln>
        </p:spPr>
        <p:txBody>
          <a:bodyPr>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4</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6" name="文本框 5"/>
          <p:cNvSpPr txBox="1"/>
          <p:nvPr/>
        </p:nvSpPr>
        <p:spPr>
          <a:xfrm>
            <a:off x="675640" y="2955925"/>
            <a:ext cx="10831195" cy="78359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【解析】设有</a:t>
            </a:r>
            <a:r>
              <a:rPr lang="en-US" b="0" i="1">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个过氧键</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价的氧原子为</a:t>
            </a:r>
            <a:r>
              <a:rPr lang="en-US" b="0" i="1">
                <a:latin typeface="微软雅黑" panose="020B0503020204020204" charset="-122"/>
                <a:ea typeface="微软雅黑" panose="020B0503020204020204" charset="-122"/>
                <a:cs typeface="微软雅黑" panose="020B0503020204020204" charset="-122"/>
              </a:rPr>
              <a:t>y</a:t>
            </a:r>
            <a:r>
              <a:rPr lang="zh-CN" b="0">
                <a:latin typeface="微软雅黑" panose="020B0503020204020204" charset="-122"/>
                <a:ea typeface="微软雅黑" panose="020B0503020204020204" charset="-122"/>
                <a:cs typeface="微软雅黑" panose="020B0503020204020204" charset="-122"/>
              </a:rPr>
              <a:t>个</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a:t>
            </a:r>
            <a:r>
              <a:rPr lang="en-US" altLang="zh-CN"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解得</a:t>
            </a:r>
            <a:r>
              <a:rPr lang="en-US" i="1">
                <a:latin typeface="微软雅黑" panose="020B0503020204020204" charset="-122"/>
                <a:ea typeface="微软雅黑" panose="020B0503020204020204" charset="-122"/>
                <a:cs typeface="微软雅黑" panose="020B0503020204020204" charset="-122"/>
                <a:sym typeface="+mn-ea"/>
              </a:rPr>
              <a:t>x</a:t>
            </a:r>
            <a:r>
              <a:rPr lang="en-US">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endParaRPr lang="zh-CN" altLang="en-US"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1"/>
          <a:stretch>
            <a:fillRect/>
          </a:stretch>
        </p:blipFill>
        <p:spPr>
          <a:xfrm>
            <a:off x="5526405" y="2997835"/>
            <a:ext cx="1997075" cy="4959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5" grpId="0"/>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P56</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04" name="文本框 103"/>
          <p:cNvSpPr txBox="1"/>
          <p:nvPr/>
        </p:nvSpPr>
        <p:spPr>
          <a:xfrm>
            <a:off x="675640" y="1569720"/>
            <a:ext cx="10665460" cy="506730"/>
          </a:xfrm>
          <a:prstGeom prst="rect">
            <a:avLst/>
          </a:prstGeom>
          <a:noFill/>
          <a:ln w="9525">
            <a:noFill/>
          </a:ln>
        </p:spPr>
        <p:txBody>
          <a:bodyPr wrap="square">
            <a:spAutoFit/>
          </a:bodyPr>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已知</a:t>
            </a:r>
            <a:r>
              <a:rPr lang="en-US">
                <a:latin typeface="微软雅黑" panose="020B0503020204020204" charset="-122"/>
                <a:ea typeface="微软雅黑" panose="020B0503020204020204" charset="-122"/>
                <a:cs typeface="微软雅黑" panose="020B0503020204020204" charset="-122"/>
                <a:sym typeface="+mn-ea"/>
              </a:rPr>
              <a:t>CrO</a:t>
            </a:r>
            <a:r>
              <a:rPr lang="en-US" baseline="-25000">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Cr</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+6</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a:t>
            </a:r>
            <a:r>
              <a:rPr lang="en-US">
                <a:latin typeface="微软雅黑" panose="020B0503020204020204" charset="-122"/>
                <a:ea typeface="微软雅黑" panose="020B0503020204020204" charset="-122"/>
                <a:cs typeface="微软雅黑" panose="020B0503020204020204" charset="-122"/>
                <a:sym typeface="+mn-ea"/>
              </a:rPr>
              <a:t>CrO</a:t>
            </a:r>
            <a:r>
              <a:rPr lang="en-US" baseline="-25000">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结构式为</a:t>
            </a:r>
            <a:r>
              <a:rPr lang="zh-CN" u="sng">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14" name="image302.jpeg" descr="source:si_idm936273312;FounderCES"/>
          <p:cNvPicPr>
            <a:picLocks noChangeAspect="1"/>
          </p:cNvPicPr>
          <p:nvPr/>
        </p:nvPicPr>
        <p:blipFill>
          <a:blip r:embed="rId1"/>
          <a:stretch>
            <a:fillRect/>
          </a:stretch>
        </p:blipFill>
        <p:spPr>
          <a:xfrm>
            <a:off x="4822190" y="1044575"/>
            <a:ext cx="1273810" cy="849630"/>
          </a:xfrm>
          <a:prstGeom prst="rect">
            <a:avLst/>
          </a:prstGeom>
        </p:spPr>
      </p:pic>
      <p:sp>
        <p:nvSpPr>
          <p:cNvPr id="3" name="文本框 2"/>
          <p:cNvSpPr txBox="1"/>
          <p:nvPr/>
        </p:nvSpPr>
        <p:spPr>
          <a:xfrm>
            <a:off x="675640" y="2609215"/>
            <a:ext cx="9193530" cy="368300"/>
          </a:xfrm>
          <a:prstGeom prst="rect">
            <a:avLst/>
          </a:prstGeom>
          <a:noFill/>
          <a:ln w="9525">
            <a:noFill/>
          </a:ln>
        </p:spPr>
        <p:txBody>
          <a:bodyPr wrap="square">
            <a:spAutoFit/>
          </a:bodyPr>
          <a:p>
            <a:pPr indent="0"/>
            <a:r>
              <a:rPr lang="zh-CN" b="0">
                <a:latin typeface="微软雅黑" panose="020B0503020204020204" charset="-122"/>
                <a:ea typeface="微软雅黑" panose="020B0503020204020204" charset="-122"/>
                <a:cs typeface="微软雅黑" panose="020B0503020204020204" charset="-122"/>
              </a:rPr>
              <a:t>【解析】设有</a:t>
            </a:r>
            <a:r>
              <a:rPr lang="en-US" b="0" i="1">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个过氧键</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价的氧原子为</a:t>
            </a:r>
            <a:r>
              <a:rPr lang="en-US" b="0">
                <a:latin typeface="微软雅黑" panose="020B0503020204020204" charset="-122"/>
                <a:ea typeface="微软雅黑" panose="020B0503020204020204" charset="-122"/>
                <a:cs typeface="微软雅黑" panose="020B0503020204020204" charset="-122"/>
              </a:rPr>
              <a:t>(5-2</a:t>
            </a:r>
            <a:r>
              <a:rPr lang="en-US" b="0" i="1">
                <a:latin typeface="微软雅黑" panose="020B0503020204020204" charset="-122"/>
                <a:ea typeface="微软雅黑" panose="020B0503020204020204" charset="-122"/>
                <a:cs typeface="微软雅黑" panose="020B0503020204020204" charset="-122"/>
              </a:rPr>
              <a:t>x</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个</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a:t>
            </a:r>
            <a:r>
              <a:rPr lang="en-US" b="0">
                <a:latin typeface="微软雅黑" panose="020B0503020204020204" charset="-122"/>
                <a:ea typeface="微软雅黑" panose="020B0503020204020204" charset="-122"/>
                <a:cs typeface="微软雅黑" panose="020B0503020204020204" charset="-122"/>
              </a:rPr>
              <a:t>6=2</a:t>
            </a:r>
            <a:r>
              <a:rPr lang="en-US" b="0" i="1">
                <a:latin typeface="微软雅黑" panose="020B0503020204020204" charset="-122"/>
                <a:ea typeface="微软雅黑" panose="020B0503020204020204" charset="-122"/>
                <a:cs typeface="微软雅黑" panose="020B0503020204020204" charset="-122"/>
              </a:rPr>
              <a:t>x</a:t>
            </a:r>
            <a:r>
              <a:rPr lang="en-US" b="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(5-2</a:t>
            </a:r>
            <a:r>
              <a:rPr lang="en-US" b="0" i="1">
                <a:latin typeface="微软雅黑" panose="020B0503020204020204" charset="-122"/>
                <a:ea typeface="微软雅黑" panose="020B0503020204020204" charset="-122"/>
                <a:cs typeface="微软雅黑" panose="020B0503020204020204" charset="-122"/>
              </a:rPr>
              <a:t>x</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解得</a:t>
            </a:r>
            <a:r>
              <a:rPr lang="en-US" b="0" i="1">
                <a:latin typeface="微软雅黑" panose="020B0503020204020204" charset="-122"/>
                <a:ea typeface="微软雅黑" panose="020B0503020204020204" charset="-122"/>
                <a:cs typeface="微软雅黑" panose="020B0503020204020204" charset="-122"/>
              </a:rPr>
              <a:t>x</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P56</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3</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04" name="文本框 103"/>
          <p:cNvSpPr txBox="1"/>
          <p:nvPr/>
        </p:nvSpPr>
        <p:spPr>
          <a:xfrm>
            <a:off x="675640" y="1569720"/>
            <a:ext cx="10665460" cy="922020"/>
          </a:xfrm>
          <a:prstGeom prst="rect">
            <a:avLst/>
          </a:prstGeom>
          <a:noFill/>
          <a:ln w="9525">
            <a:noFill/>
          </a:ln>
        </p:spPr>
        <p:txBody>
          <a:bodyPr wrap="square">
            <a:spAutoFit/>
          </a:bodyPr>
          <a:p>
            <a:pPr indent="0">
              <a:lnSpc>
                <a:spcPct val="150000"/>
              </a:lnSpc>
            </a:pPr>
            <a:r>
              <a:rPr lang="en-US">
                <a:latin typeface="仿宋" panose="02010609060101010101" charset="-122"/>
                <a:ea typeface="仿宋" panose="02010609060101010101" charset="-122"/>
                <a:cs typeface="仿宋" panose="02010609060101010101" charset="-122"/>
                <a:sym typeface="+mn-ea"/>
              </a:rPr>
              <a:t> [</a:t>
            </a:r>
            <a:r>
              <a:rPr lang="zh-CN">
                <a:latin typeface="仿宋" panose="02010609060101010101" charset="-122"/>
                <a:ea typeface="仿宋" panose="02010609060101010101" charset="-122"/>
                <a:cs typeface="仿宋" panose="02010609060101010101" charset="-122"/>
                <a:sym typeface="+mn-ea"/>
              </a:rPr>
              <a:t>辽宁</a:t>
            </a:r>
            <a:r>
              <a:rPr lang="en-US">
                <a:latin typeface="仿宋" panose="02010609060101010101" charset="-122"/>
                <a:ea typeface="仿宋" panose="02010609060101010101" charset="-122"/>
                <a:cs typeface="仿宋" panose="02010609060101010101" charset="-122"/>
                <a:sym typeface="+mn-ea"/>
              </a:rPr>
              <a:t>2023</a:t>
            </a:r>
            <a:r>
              <a:rPr lang="en-US" i="1">
                <a:latin typeface="仿宋" panose="02010609060101010101" charset="-122"/>
                <a:ea typeface="仿宋" panose="02010609060101010101" charset="-122"/>
                <a:cs typeface="仿宋" panose="02010609060101010101" charset="-122"/>
                <a:sym typeface="+mn-ea"/>
              </a:rPr>
              <a:t>·</a:t>
            </a:r>
            <a:r>
              <a:rPr lang="en-US">
                <a:latin typeface="仿宋" panose="02010609060101010101" charset="-122"/>
                <a:ea typeface="仿宋" panose="02010609060101010101" charset="-122"/>
                <a:cs typeface="仿宋" panose="02010609060101010101" charset="-122"/>
                <a:sym typeface="+mn-ea"/>
              </a:rPr>
              <a:t>16</a:t>
            </a:r>
            <a:r>
              <a:rPr lang="zh-CN">
                <a:latin typeface="仿宋" panose="02010609060101010101" charset="-122"/>
                <a:ea typeface="仿宋" panose="02010609060101010101" charset="-122"/>
                <a:cs typeface="仿宋" panose="02010609060101010101" charset="-122"/>
                <a:sym typeface="+mn-ea"/>
              </a:rPr>
              <a:t>节选</a:t>
            </a:r>
            <a:r>
              <a:rPr lang="en-US">
                <a:latin typeface="仿宋" panose="02010609060101010101" charset="-122"/>
                <a:ea typeface="仿宋" panose="02010609060101010101" charset="-122"/>
                <a:cs typeface="仿宋" panose="02010609060101010101"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混合气在金属离子的催化作用下产生具有强氧化性的过一硫酸</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5</a:t>
            </a:r>
            <a:r>
              <a:rPr lang="en-US">
                <a:latin typeface="微软雅黑" panose="020B0503020204020204" charset="-122"/>
                <a:ea typeface="微软雅黑" panose="020B0503020204020204" charset="-122"/>
                <a:cs typeface="微软雅黑" panose="020B0503020204020204" charset="-122"/>
                <a:sym typeface="+mn-ea"/>
              </a:rPr>
              <a:t>),1 mol 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中过氧键的数目为</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endParaRPr lang="en-US" altLang="en-US"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890135" y="2021205"/>
            <a:ext cx="5080000" cy="368300"/>
          </a:xfrm>
          <a:prstGeom prst="rect">
            <a:avLst/>
          </a:prstGeom>
          <a:noFill/>
          <a:ln w="9525">
            <a:noFill/>
          </a:ln>
        </p:spPr>
        <p:txBody>
          <a:bodyPr>
            <a:spAutoFit/>
          </a:bodyPr>
          <a:p>
            <a:pPr indent="0"/>
            <a:r>
              <a:rPr lang="en-US" b="0" i="1">
                <a:solidFill>
                  <a:srgbClr val="FF0000"/>
                </a:solidFill>
                <a:latin typeface="微软雅黑" panose="020B0503020204020204" charset="-122"/>
                <a:ea typeface="微软雅黑" panose="020B0503020204020204" charset="-122"/>
                <a:cs typeface="Times New Roman" panose="02020603050405020304" charset="0"/>
              </a:rPr>
              <a:t>N</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A</a:t>
            </a:r>
            <a:endParaRPr lang="en-US" altLang="en-US" b="0" baseline="-2500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5" name="文本框 4"/>
          <p:cNvSpPr txBox="1"/>
          <p:nvPr/>
        </p:nvSpPr>
        <p:spPr>
          <a:xfrm>
            <a:off x="767080" y="2829560"/>
            <a:ext cx="10031095" cy="92202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5</a:t>
            </a:r>
            <a:r>
              <a:rPr lang="zh-CN" b="0">
                <a:latin typeface="微软雅黑" panose="020B0503020204020204" charset="-122"/>
                <a:ea typeface="微软雅黑" panose="020B0503020204020204" charset="-122"/>
                <a:cs typeface="微软雅黑" panose="020B0503020204020204" charset="-122"/>
              </a:rPr>
              <a:t>分子中</a:t>
            </a:r>
            <a:r>
              <a:rPr lang="en-US" b="0">
                <a:latin typeface="微软雅黑" panose="020B0503020204020204" charset="-122"/>
                <a:ea typeface="微软雅黑" panose="020B0503020204020204" charset="-122"/>
                <a:cs typeface="微软雅黑" panose="020B0503020204020204" charset="-122"/>
              </a:rPr>
              <a:t>S</a:t>
            </a:r>
            <a:r>
              <a:rPr lang="zh-CN" b="0">
                <a:latin typeface="微软雅黑" panose="020B0503020204020204" charset="-122"/>
                <a:ea typeface="微软雅黑" panose="020B0503020204020204" charset="-122"/>
                <a:cs typeface="微软雅黑" panose="020B0503020204020204" charset="-122"/>
              </a:rPr>
              <a:t>的化合价为</a:t>
            </a:r>
            <a:r>
              <a:rPr lang="en-US" b="0">
                <a:latin typeface="微软雅黑" panose="020B0503020204020204" charset="-122"/>
                <a:ea typeface="微软雅黑" panose="020B0503020204020204" charset="-122"/>
                <a:cs typeface="微软雅黑" panose="020B0503020204020204" charset="-122"/>
              </a:rPr>
              <a:t>+6</a:t>
            </a:r>
            <a:r>
              <a:rPr lang="en-US" b="0">
                <a:latin typeface="微软雅黑" panose="020B0503020204020204" charset="-122"/>
                <a:ea typeface="微软雅黑" panose="020B0503020204020204" charset="-122"/>
                <a:cs typeface="微软雅黑" panose="020B0503020204020204" charset="-122"/>
              </a:rPr>
              <a:t>,5</a:t>
            </a:r>
            <a:r>
              <a:rPr lang="zh-CN" b="0">
                <a:latin typeface="微软雅黑" panose="020B0503020204020204" charset="-122"/>
                <a:ea typeface="微软雅黑" panose="020B0503020204020204" charset="-122"/>
                <a:cs typeface="微软雅黑" panose="020B0503020204020204" charset="-122"/>
              </a:rPr>
              <a:t>个</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化合价和为</a:t>
            </a:r>
            <a:r>
              <a:rPr lang="en-US" b="0">
                <a:latin typeface="微软雅黑" panose="020B0503020204020204" charset="-122"/>
                <a:ea typeface="微软雅黑" panose="020B0503020204020204" charset="-122"/>
                <a:cs typeface="微软雅黑" panose="020B0503020204020204" charset="-122"/>
              </a:rPr>
              <a:t>-8,</a:t>
            </a:r>
            <a:r>
              <a:rPr lang="zh-CN" b="0">
                <a:latin typeface="微软雅黑" panose="020B0503020204020204" charset="-122"/>
                <a:ea typeface="微软雅黑" panose="020B0503020204020204" charset="-122"/>
                <a:cs typeface="微软雅黑" panose="020B0503020204020204" charset="-122"/>
              </a:rPr>
              <a:t>则有</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个</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价</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有</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个</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价</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即</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5</a:t>
            </a:r>
            <a:r>
              <a:rPr lang="zh-CN" b="0">
                <a:latin typeface="微软雅黑" panose="020B0503020204020204" charset="-122"/>
                <a:ea typeface="微软雅黑" panose="020B0503020204020204" charset="-122"/>
                <a:cs typeface="微软雅黑" panose="020B0503020204020204" charset="-122"/>
              </a:rPr>
              <a:t>分子中有</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个过氧键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a:t>
            </a:r>
            <a:r>
              <a:rPr lang="en-US" b="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 mol</a:t>
            </a:r>
            <a:r>
              <a:rPr lang="en-US" b="0">
                <a:latin typeface="微软雅黑" panose="020B0503020204020204" charset="-122"/>
                <a:ea typeface="微软雅黑" panose="020B0503020204020204" charset="-122"/>
                <a:cs typeface="微软雅黑" panose="020B0503020204020204" charset="-122"/>
              </a:rPr>
              <a:t> 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5</a:t>
            </a:r>
            <a:r>
              <a:rPr lang="zh-CN" b="0">
                <a:latin typeface="微软雅黑" panose="020B0503020204020204" charset="-122"/>
                <a:ea typeface="微软雅黑" panose="020B0503020204020204" charset="-122"/>
                <a:cs typeface="微软雅黑" panose="020B0503020204020204" charset="-122"/>
              </a:rPr>
              <a:t>中含</a:t>
            </a:r>
            <a:r>
              <a:rPr lang="en-US" b="0" i="1">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个过氧键。</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4"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941070"/>
            <a:ext cx="8413750"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考法2　漂白原理及适用范围</a:t>
            </a:r>
            <a:endParaRPr sz="2400" b="1">
              <a:latin typeface="微软雅黑" panose="020B0503020204020204" charset="-122"/>
              <a:ea typeface="微软雅黑" panose="020B0503020204020204" charset="-122"/>
              <a:cs typeface="微软雅黑" panose="020B0503020204020204" charset="-122"/>
            </a:endParaRPr>
          </a:p>
        </p:txBody>
      </p:sp>
      <p:sp>
        <p:nvSpPr>
          <p:cNvPr id="104" name="文本框 103"/>
          <p:cNvSpPr txBox="1"/>
          <p:nvPr/>
        </p:nvSpPr>
        <p:spPr>
          <a:xfrm>
            <a:off x="574040" y="1401445"/>
            <a:ext cx="11052810" cy="5067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常见漂白剂的漂白原理及适用范围</a:t>
            </a:r>
            <a:endParaRPr b="1">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619125" y="1884045"/>
          <a:ext cx="10761345" cy="4610100"/>
        </p:xfrm>
        <a:graphic>
          <a:graphicData uri="http://schemas.openxmlformats.org/drawingml/2006/table">
            <a:tbl>
              <a:tblPr/>
              <a:tblGrid>
                <a:gridCol w="1485265"/>
                <a:gridCol w="1344295"/>
                <a:gridCol w="1346835"/>
                <a:gridCol w="2069465"/>
                <a:gridCol w="1656715"/>
                <a:gridCol w="2858770"/>
              </a:tblGrid>
              <a:tr h="624840">
                <a:tc>
                  <a:txBody>
                    <a:bodyPr/>
                    <a:p>
                      <a:pPr indent="0" algn="ctr">
                        <a:buNone/>
                      </a:pPr>
                      <a:r>
                        <a:rPr lang="en-US" sz="1800" b="0">
                          <a:latin typeface="微软雅黑" panose="020B0503020204020204" charset="-122"/>
                          <a:ea typeface="微软雅黑" panose="020B0503020204020204" charset="-122"/>
                          <a:cs typeface="Calibri" panose="020F0502020204030204" charset="0"/>
                        </a:rPr>
                        <a:t>漂白原理类型</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用于漂白的物质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实际参与漂白的物质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漂白原理</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漂白特点</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适用范围</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1960">
                <a:tc>
                  <a:txBody>
                    <a:bodyPr/>
                    <a:p>
                      <a:pPr indent="0" algn="ctr">
                        <a:buNone/>
                      </a:pPr>
                      <a:r>
                        <a:rPr lang="en-US" sz="1800" b="0">
                          <a:latin typeface="微软雅黑" panose="020B0503020204020204" charset="-122"/>
                          <a:ea typeface="微软雅黑" panose="020B0503020204020204" charset="-122"/>
                          <a:cs typeface="Calibri" panose="020F0502020204030204" charset="0"/>
                        </a:rPr>
                        <a:t>吸附作用型</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活性炭</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活性炭</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a:solidFill>
                        <a:schemeClr val="bg1">
                          <a:lumMod val="65000"/>
                        </a:schemeClr>
                      </a:solidFill>
                      <a:prstDash val="dash"/>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吸附漂白</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a:solidFill>
                        <a:schemeClr val="bg1">
                          <a:lumMod val="65000"/>
                        </a:schemeClr>
                      </a:solidFill>
                      <a:prstDash val="dash"/>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物理漂白</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a:solidFill>
                        <a:schemeClr val="bg1">
                          <a:lumMod val="65000"/>
                        </a:schemeClr>
                      </a:solidFill>
                      <a:prstDash val="dash"/>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Calibri" panose="020F0502020204030204" charset="0"/>
                        </a:rPr>
                        <a:t>一般用于溶液的漂白</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a:solidFill>
                        <a:schemeClr val="bg1">
                          <a:lumMod val="65000"/>
                        </a:schemeClr>
                      </a:solidFill>
                      <a:prstDash val="dash"/>
                    </a:lnB>
                    <a:lnTlToBr>
                      <a:noFill/>
                    </a:lnTlToBr>
                    <a:lnBlToTr>
                      <a:noFill/>
                    </a:lnBlToTr>
                    <a:noFill/>
                  </a:tcPr>
                </a:tc>
              </a:tr>
              <a:tr h="166370">
                <a:tc rowSpan="6">
                  <a:txBody>
                    <a:bodyPr/>
                    <a:p>
                      <a:pPr indent="0" algn="ctr">
                        <a:buNone/>
                      </a:pPr>
                      <a:r>
                        <a:rPr lang="en-US" sz="1800" b="0">
                          <a:latin typeface="微软雅黑" panose="020B0503020204020204" charset="-122"/>
                          <a:ea typeface="微软雅黑" panose="020B0503020204020204" charset="-122"/>
                          <a:cs typeface="Calibri" panose="020F0502020204030204" charset="0"/>
                        </a:rPr>
                        <a:t>强氧化剂型</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Cl</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a:solidFill>
                        <a:schemeClr val="bg1">
                          <a:lumMod val="65000"/>
                        </a:schemeClr>
                      </a:solidFill>
                      <a:prstDash val="dash"/>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rowSpan="3">
                  <a:txBody>
                    <a:bodyPr/>
                    <a:p>
                      <a:pPr indent="0" algn="ctr">
                        <a:buNone/>
                      </a:pPr>
                      <a:r>
                        <a:rPr lang="en-US" sz="1800" b="0">
                          <a:latin typeface="微软雅黑" panose="020B0503020204020204" charset="-122"/>
                          <a:ea typeface="微软雅黑" panose="020B0503020204020204" charset="-122"/>
                          <a:cs typeface="NEU-BZ" charset="0"/>
                        </a:rPr>
                        <a:t>HClO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a:solidFill>
                        <a:schemeClr val="bg1">
                          <a:lumMod val="65000"/>
                        </a:schemeClr>
                      </a:solidFill>
                      <a:prstDash val="dash"/>
                    </a:lnL>
                    <a:lnR w="12700">
                      <a:solidFill>
                        <a:schemeClr val="bg1">
                          <a:lumMod val="65000"/>
                        </a:schemeClr>
                      </a:solidFill>
                      <a:prstDash val="dash"/>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c rowSpan="3">
                  <a:txBody>
                    <a:bodyPr/>
                    <a:p>
                      <a:pPr indent="0">
                        <a:buNone/>
                      </a:pPr>
                      <a:r>
                        <a:rPr lang="en-US" sz="1800" b="0">
                          <a:latin typeface="微软雅黑" panose="020B0503020204020204" charset="-122"/>
                          <a:ea typeface="微软雅黑" panose="020B0503020204020204" charset="-122"/>
                          <a:cs typeface="微软雅黑" panose="020B0503020204020204" charset="-122"/>
                        </a:rPr>
                        <a:t>利用HClO的强氧化性进行漂白</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a:solidFill>
                        <a:schemeClr val="bg1">
                          <a:lumMod val="65000"/>
                        </a:schemeClr>
                      </a:solidFill>
                      <a:prstDash val="dash"/>
                    </a:lnL>
                    <a:lnR w="12700">
                      <a:solidFill>
                        <a:schemeClr val="bg1">
                          <a:lumMod val="65000"/>
                        </a:schemeClr>
                      </a:solidFill>
                      <a:prstDash val="dash"/>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c rowSpan="3">
                  <a:txBody>
                    <a:bodyPr/>
                    <a:p>
                      <a:pPr indent="0">
                        <a:buNone/>
                      </a:pPr>
                      <a:r>
                        <a:rPr lang="en-US" sz="1800" b="0">
                          <a:latin typeface="微软雅黑" panose="020B0503020204020204" charset="-122"/>
                          <a:ea typeface="微软雅黑" panose="020B0503020204020204" charset="-122"/>
                          <a:cs typeface="微软雅黑" panose="020B0503020204020204" charset="-122"/>
                        </a:rPr>
                        <a:t>氧化还原漂白,不可逆</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a:solidFill>
                        <a:schemeClr val="bg1">
                          <a:lumMod val="65000"/>
                        </a:schemeClr>
                      </a:solidFill>
                      <a:prstDash val="dash"/>
                    </a:lnL>
                    <a:lnR w="12700">
                      <a:solidFill>
                        <a:schemeClr val="bg1">
                          <a:lumMod val="65000"/>
                        </a:schemeClr>
                      </a:solidFill>
                      <a:prstDash val="dash"/>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c rowSpan="3">
                  <a:txBody>
                    <a:bodyPr/>
                    <a:p>
                      <a:pPr indent="0">
                        <a:buNone/>
                      </a:pPr>
                      <a:r>
                        <a:rPr lang="en-US" sz="1800" b="0">
                          <a:latin typeface="微软雅黑" panose="020B0503020204020204" charset="-122"/>
                          <a:ea typeface="微软雅黑" panose="020B0503020204020204" charset="-122"/>
                          <a:cs typeface="Calibri" panose="020F0502020204030204" charset="0"/>
                        </a:rPr>
                        <a:t>可以漂白所有有机色质</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a:solidFill>
                        <a:schemeClr val="bg1">
                          <a:lumMod val="65000"/>
                        </a:schemeClr>
                      </a:solidFill>
                      <a:prstDash val="dash"/>
                    </a:lnL>
                    <a:lnR>
                      <a:noFill/>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r>
              <a:tr h="287655">
                <a:tc vMerge="1">
                  <a:tcPr>
                    <a:lnR w="12700" cap="flat" cmpd="sng">
                      <a:solidFill>
                        <a:srgbClr val="999999"/>
                      </a:solidFill>
                      <a:prstDash val="dash"/>
                      <a:headEnd type="none" w="med" len="med"/>
                      <a:tailEnd type="none" w="med" len="med"/>
                    </a:lnR>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次氯酸盐</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a:solidFill>
                        <a:schemeClr val="bg1">
                          <a:lumMod val="65000"/>
                        </a:schemeClr>
                      </a:solidFill>
                      <a:prstDash val="dash"/>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a:solidFill>
                        <a:schemeClr val="bg1">
                          <a:lumMod val="65000"/>
                        </a:schemeClr>
                      </a:solidFill>
                      <a:prstDash val="dash"/>
                    </a:lnL>
                    <a:lnR w="12700">
                      <a:solidFill>
                        <a:schemeClr val="bg1">
                          <a:lumMod val="65000"/>
                        </a:schemeClr>
                      </a:solidFill>
                      <a:prstDash val="dash"/>
                    </a:lnR>
                  </a:tcPr>
                </a:tc>
                <a:tc vMerge="1">
                  <a:tcPr>
                    <a:lnL w="12700">
                      <a:solidFill>
                        <a:schemeClr val="bg1">
                          <a:lumMod val="65000"/>
                        </a:schemeClr>
                      </a:solidFill>
                      <a:prstDash val="dash"/>
                    </a:lnL>
                    <a:lnR w="12700">
                      <a:solidFill>
                        <a:schemeClr val="bg1">
                          <a:lumMod val="65000"/>
                        </a:schemeClr>
                      </a:solidFill>
                      <a:prstDash val="dash"/>
                    </a:lnR>
                  </a:tcPr>
                </a:tc>
                <a:tc vMerge="1">
                  <a:tcPr>
                    <a:lnL w="12700">
                      <a:solidFill>
                        <a:schemeClr val="bg1">
                          <a:lumMod val="65000"/>
                        </a:schemeClr>
                      </a:solidFill>
                      <a:prstDash val="dash"/>
                    </a:lnL>
                    <a:lnR w="12700">
                      <a:solidFill>
                        <a:schemeClr val="bg1">
                          <a:lumMod val="65000"/>
                        </a:schemeClr>
                      </a:solidFill>
                      <a:prstDash val="dash"/>
                    </a:lnR>
                  </a:tcPr>
                </a:tc>
                <a:tc vMerge="1">
                  <a:tcPr>
                    <a:lnL w="12700">
                      <a:solidFill>
                        <a:schemeClr val="bg1">
                          <a:lumMod val="65000"/>
                        </a:schemeClr>
                      </a:solidFill>
                      <a:prstDash val="dash"/>
                    </a:lnL>
                    <a:lnR>
                      <a:noFill/>
                    </a:lnR>
                  </a:tcPr>
                </a:tc>
              </a:tr>
              <a:tr h="0">
                <a:tc vMerge="1">
                  <a:tcPr>
                    <a:lnR w="12700" cap="flat" cmpd="sng">
                      <a:solidFill>
                        <a:srgbClr val="999999"/>
                      </a:solidFill>
                      <a:prstDash val="dash"/>
                      <a:headEnd type="none" w="med" len="med"/>
                      <a:tailEnd type="none" w="med" len="med"/>
                    </a:lnR>
                  </a:tcPr>
                </a:tc>
                <a:tc>
                  <a:txBody>
                    <a:bodyPr/>
                    <a:p>
                      <a:pPr indent="0" algn="ctr">
                        <a:buNone/>
                      </a:pPr>
                      <a:r>
                        <a:rPr lang="en-US" sz="1800" b="0">
                          <a:latin typeface="微软雅黑" panose="020B0503020204020204" charset="-122"/>
                          <a:ea typeface="微软雅黑" panose="020B0503020204020204" charset="-122"/>
                          <a:cs typeface="NEU-BZ" charset="0"/>
                        </a:rPr>
                        <a:t>HClO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a:solidFill>
                        <a:schemeClr val="bg1">
                          <a:lumMod val="65000"/>
                        </a:schemeClr>
                      </a:solidFill>
                      <a:prstDash val="dash"/>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a:solidFill>
                        <a:schemeClr val="bg1">
                          <a:lumMod val="65000"/>
                        </a:schemeClr>
                      </a:solidFill>
                      <a:prstDash val="dash"/>
                    </a:lnL>
                    <a:lnR w="12700">
                      <a:solidFill>
                        <a:schemeClr val="bg1">
                          <a:lumMod val="65000"/>
                        </a:schemeClr>
                      </a:solidFill>
                      <a:prstDash val="dash"/>
                    </a:lnR>
                    <a:lnB w="12700">
                      <a:solidFill>
                        <a:schemeClr val="bg1">
                          <a:lumMod val="65000"/>
                        </a:schemeClr>
                      </a:solidFill>
                      <a:prstDash val="dash"/>
                    </a:lnB>
                  </a:tcPr>
                </a:tc>
                <a:tc vMerge="1">
                  <a:tcPr>
                    <a:lnL w="12700">
                      <a:solidFill>
                        <a:schemeClr val="bg1">
                          <a:lumMod val="65000"/>
                        </a:schemeClr>
                      </a:solidFill>
                      <a:prstDash val="dash"/>
                    </a:lnL>
                    <a:lnR w="12700">
                      <a:solidFill>
                        <a:schemeClr val="bg1">
                          <a:lumMod val="65000"/>
                        </a:schemeClr>
                      </a:solidFill>
                      <a:prstDash val="dash"/>
                    </a:lnR>
                    <a:lnB w="12700">
                      <a:solidFill>
                        <a:schemeClr val="bg1">
                          <a:lumMod val="65000"/>
                        </a:schemeClr>
                      </a:solidFill>
                      <a:prstDash val="dash"/>
                    </a:lnB>
                  </a:tcPr>
                </a:tc>
                <a:tc vMerge="1">
                  <a:tcPr>
                    <a:lnL w="12700">
                      <a:solidFill>
                        <a:schemeClr val="bg1">
                          <a:lumMod val="65000"/>
                        </a:schemeClr>
                      </a:solidFill>
                      <a:prstDash val="dash"/>
                    </a:lnL>
                    <a:lnR w="12700">
                      <a:solidFill>
                        <a:schemeClr val="bg1">
                          <a:lumMod val="65000"/>
                        </a:schemeClr>
                      </a:solidFill>
                      <a:prstDash val="dash"/>
                    </a:lnR>
                    <a:lnB w="12700">
                      <a:solidFill>
                        <a:schemeClr val="bg1">
                          <a:lumMod val="65000"/>
                        </a:schemeClr>
                      </a:solidFill>
                      <a:prstDash val="dash"/>
                    </a:lnB>
                  </a:tcPr>
                </a:tc>
                <a:tc vMerge="1">
                  <a:tcPr>
                    <a:lnL w="12700">
                      <a:solidFill>
                        <a:schemeClr val="bg1">
                          <a:lumMod val="65000"/>
                        </a:schemeClr>
                      </a:solidFill>
                      <a:prstDash val="dash"/>
                    </a:lnL>
                    <a:lnR>
                      <a:noFill/>
                    </a:lnR>
                    <a:lnB w="12700">
                      <a:solidFill>
                        <a:schemeClr val="bg1">
                          <a:lumMod val="65000"/>
                        </a:schemeClr>
                      </a:solidFill>
                      <a:prstDash val="dash"/>
                    </a:lnB>
                  </a:tcPr>
                </a:tc>
              </a:tr>
              <a:tr h="268605">
                <a:tc vMerge="1">
                  <a:tcPr>
                    <a:lnR w="12700" cap="flat" cmpd="sng">
                      <a:solidFill>
                        <a:srgbClr val="999999"/>
                      </a:solidFill>
                      <a:prstDash val="dash"/>
                      <a:headEnd type="none" w="med" len="med"/>
                      <a:tailEnd type="none" w="med" len="med"/>
                    </a:lnR>
                  </a:tcPr>
                </a:tc>
                <a:tc>
                  <a:txBody>
                    <a:bodyPr/>
                    <a:p>
                      <a:pPr indent="0" algn="ctr">
                        <a:buNone/>
                      </a:pPr>
                      <a:r>
                        <a:rPr lang="en-US" sz="1800" b="0">
                          <a:latin typeface="微软雅黑" panose="020B0503020204020204" charset="-122"/>
                          <a:ea typeface="微软雅黑" panose="020B0503020204020204" charset="-122"/>
                          <a:cs typeface="NEU-BZ" charset="0"/>
                        </a:rPr>
                        <a:t>Na</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a:solidFill>
                        <a:schemeClr val="bg1">
                          <a:lumMod val="65000"/>
                        </a:schemeClr>
                      </a:solidFill>
                      <a:prstDash val="dash"/>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rowSpan="2">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a:solidFill>
                        <a:schemeClr val="bg1">
                          <a:lumMod val="65000"/>
                        </a:schemeClr>
                      </a:solidFill>
                      <a:prstDash val="dash"/>
                    </a:lnL>
                    <a:lnR w="12700">
                      <a:solidFill>
                        <a:schemeClr val="bg1">
                          <a:lumMod val="65000"/>
                        </a:schemeClr>
                      </a:solidFill>
                      <a:prstDash val="dash"/>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c rowSpan="2">
                  <a:txBody>
                    <a:bodyPr/>
                    <a:p>
                      <a:pPr indent="0">
                        <a:buNone/>
                      </a:pPr>
                      <a:r>
                        <a:rPr lang="en-US" sz="1800" b="0">
                          <a:latin typeface="微软雅黑" panose="020B0503020204020204" charset="-122"/>
                          <a:ea typeface="微软雅黑" panose="020B0503020204020204" charset="-122"/>
                          <a:cs typeface="微软雅黑" panose="020B0503020204020204" charset="-122"/>
                        </a:rPr>
                        <a:t>利用H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的氧化性进行漂白</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a:solidFill>
                        <a:schemeClr val="bg1">
                          <a:lumMod val="65000"/>
                        </a:schemeClr>
                      </a:solidFill>
                      <a:prstDash val="dash"/>
                    </a:lnL>
                    <a:lnR w="12700">
                      <a:solidFill>
                        <a:schemeClr val="bg1">
                          <a:lumMod val="65000"/>
                        </a:schemeClr>
                      </a:solidFill>
                      <a:prstDash val="dash"/>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c rowSpan="2">
                  <a:txBody>
                    <a:bodyPr/>
                    <a:p>
                      <a:pPr indent="0">
                        <a:buNone/>
                      </a:pPr>
                      <a:r>
                        <a:rPr lang="en-US" sz="1800" b="0">
                          <a:latin typeface="微软雅黑" panose="020B0503020204020204" charset="-122"/>
                          <a:ea typeface="微软雅黑" panose="020B0503020204020204" charset="-122"/>
                          <a:cs typeface="微软雅黑" panose="020B0503020204020204" charset="-122"/>
                        </a:rPr>
                        <a:t>氧化还原漂白,不可逆</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a:solidFill>
                        <a:schemeClr val="bg1">
                          <a:lumMod val="65000"/>
                        </a:schemeClr>
                      </a:solidFill>
                      <a:prstDash val="dash"/>
                    </a:lnL>
                    <a:lnR w="12700">
                      <a:solidFill>
                        <a:schemeClr val="bg1">
                          <a:lumMod val="65000"/>
                        </a:schemeClr>
                      </a:solidFill>
                      <a:prstDash val="dash"/>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c rowSpan="2">
                  <a:txBody>
                    <a:bodyPr/>
                    <a:p>
                      <a:pPr indent="0">
                        <a:buNone/>
                      </a:pPr>
                      <a:r>
                        <a:rPr lang="en-US" sz="1800" b="0">
                          <a:latin typeface="微软雅黑" panose="020B0503020204020204" charset="-122"/>
                          <a:ea typeface="微软雅黑" panose="020B0503020204020204" charset="-122"/>
                          <a:cs typeface="Calibri" panose="020F0502020204030204" charset="0"/>
                        </a:rPr>
                        <a:t>可以漂白所有有机色质</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a:solidFill>
                        <a:schemeClr val="bg1">
                          <a:lumMod val="65000"/>
                        </a:schemeClr>
                      </a:solidFill>
                      <a:prstDash val="dash"/>
                    </a:lnL>
                    <a:lnR>
                      <a:noFill/>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r>
              <a:tr h="166370">
                <a:tc vMerge="1">
                  <a:tcPr>
                    <a:lnR w="12700" cap="flat" cmpd="sng">
                      <a:solidFill>
                        <a:srgbClr val="999999"/>
                      </a:solidFill>
                      <a:prstDash val="dash"/>
                      <a:headEnd type="none" w="med" len="med"/>
                      <a:tailEnd type="none" w="med" len="med"/>
                    </a:lnR>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a:solidFill>
                        <a:schemeClr val="bg1">
                          <a:lumMod val="65000"/>
                        </a:schemeClr>
                      </a:solidFill>
                      <a:prstDash val="dash"/>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a:solidFill>
                        <a:schemeClr val="bg1">
                          <a:lumMod val="65000"/>
                        </a:schemeClr>
                      </a:solidFill>
                      <a:prstDash val="dash"/>
                    </a:lnL>
                    <a:lnR w="12700">
                      <a:solidFill>
                        <a:schemeClr val="bg1">
                          <a:lumMod val="65000"/>
                        </a:schemeClr>
                      </a:solidFill>
                      <a:prstDash val="dash"/>
                    </a:lnR>
                    <a:lnB w="12700">
                      <a:solidFill>
                        <a:schemeClr val="bg1">
                          <a:lumMod val="65000"/>
                        </a:schemeClr>
                      </a:solidFill>
                      <a:prstDash val="dash"/>
                    </a:lnB>
                  </a:tcPr>
                </a:tc>
                <a:tc vMerge="1">
                  <a:tcPr>
                    <a:lnL w="12700">
                      <a:solidFill>
                        <a:schemeClr val="bg1">
                          <a:lumMod val="65000"/>
                        </a:schemeClr>
                      </a:solidFill>
                      <a:prstDash val="dash"/>
                    </a:lnL>
                    <a:lnR w="12700">
                      <a:solidFill>
                        <a:schemeClr val="bg1">
                          <a:lumMod val="65000"/>
                        </a:schemeClr>
                      </a:solidFill>
                      <a:prstDash val="dash"/>
                    </a:lnR>
                    <a:lnB w="12700">
                      <a:solidFill>
                        <a:schemeClr val="bg1">
                          <a:lumMod val="65000"/>
                        </a:schemeClr>
                      </a:solidFill>
                      <a:prstDash val="dash"/>
                    </a:lnB>
                  </a:tcPr>
                </a:tc>
                <a:tc vMerge="1">
                  <a:tcPr>
                    <a:lnL w="12700">
                      <a:solidFill>
                        <a:schemeClr val="bg1">
                          <a:lumMod val="65000"/>
                        </a:schemeClr>
                      </a:solidFill>
                      <a:prstDash val="dash"/>
                    </a:lnL>
                    <a:lnR w="12700">
                      <a:solidFill>
                        <a:schemeClr val="bg1">
                          <a:lumMod val="65000"/>
                        </a:schemeClr>
                      </a:solidFill>
                      <a:prstDash val="dash"/>
                    </a:lnR>
                    <a:lnB w="12700">
                      <a:solidFill>
                        <a:schemeClr val="bg1">
                          <a:lumMod val="65000"/>
                        </a:schemeClr>
                      </a:solidFill>
                      <a:prstDash val="dash"/>
                    </a:lnB>
                  </a:tcPr>
                </a:tc>
                <a:tc vMerge="1">
                  <a:tcPr>
                    <a:lnL w="12700">
                      <a:solidFill>
                        <a:schemeClr val="bg1">
                          <a:lumMod val="65000"/>
                        </a:schemeClr>
                      </a:solidFill>
                      <a:prstDash val="dash"/>
                    </a:lnL>
                    <a:lnR>
                      <a:noFill/>
                    </a:lnR>
                    <a:lnB w="12700">
                      <a:solidFill>
                        <a:schemeClr val="bg1">
                          <a:lumMod val="65000"/>
                        </a:schemeClr>
                      </a:solidFill>
                      <a:prstDash val="dash"/>
                    </a:lnB>
                  </a:tcPr>
                </a:tc>
              </a:tr>
              <a:tr h="441325">
                <a:tc vMerge="1">
                  <a:tcPr>
                    <a:lnR w="12700" cap="flat" cmpd="sng">
                      <a:solidFill>
                        <a:srgbClr val="999999"/>
                      </a:solidFill>
                      <a:prstDash val="dash"/>
                      <a:headEnd type="none" w="med" len="med"/>
                      <a:tailEnd type="none" w="med" len="med"/>
                    </a:lnR>
                  </a:tcPr>
                </a:tc>
                <a:tc>
                  <a:txBody>
                    <a:bodyPr/>
                    <a:p>
                      <a:pPr indent="0" algn="ctr">
                        <a:buNone/>
                      </a:pP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a:solidFill>
                        <a:schemeClr val="bg1">
                          <a:lumMod val="65000"/>
                        </a:schemeClr>
                      </a:solidFill>
                      <a:prstDash val="dash"/>
                    </a:lnR>
                    <a:lnT w="12700" cap="flat" cmpd="sng">
                      <a:solidFill>
                        <a:srgbClr val="999999"/>
                      </a:solidFill>
                      <a:prstDash val="dash"/>
                      <a:headEnd type="none" w="med" len="med"/>
                      <a:tailEnd type="none" w="med" len="med"/>
                    </a:lnT>
                    <a:lnB w="12700" cap="flat">
                      <a:solidFill>
                        <a:schemeClr val="bg1">
                          <a:lumMod val="65000"/>
                        </a:schemeClr>
                      </a:solidFill>
                      <a:prstDash val="dash"/>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a:solidFill>
                        <a:schemeClr val="bg1">
                          <a:lumMod val="65000"/>
                        </a:schemeClr>
                      </a:solidFill>
                      <a:prstDash val="dash"/>
                    </a:lnL>
                    <a:lnR w="12700">
                      <a:solidFill>
                        <a:schemeClr val="bg1">
                          <a:lumMod val="65000"/>
                        </a:schemeClr>
                      </a:solidFill>
                      <a:prstDash val="dash"/>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利用O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的强氧化性进行漂白</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a:solidFill>
                        <a:schemeClr val="bg1">
                          <a:lumMod val="65000"/>
                        </a:schemeClr>
                      </a:solidFill>
                      <a:prstDash val="dash"/>
                    </a:lnL>
                    <a:lnR w="12700">
                      <a:solidFill>
                        <a:schemeClr val="bg1">
                          <a:lumMod val="65000"/>
                        </a:schemeClr>
                      </a:solidFill>
                      <a:prstDash val="dash"/>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氧化还原漂白,不可逆</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a:solidFill>
                        <a:schemeClr val="bg1">
                          <a:lumMod val="65000"/>
                        </a:schemeClr>
                      </a:solidFill>
                      <a:prstDash val="dash"/>
                    </a:lnL>
                    <a:lnR w="12700">
                      <a:solidFill>
                        <a:schemeClr val="bg1">
                          <a:lumMod val="65000"/>
                        </a:schemeClr>
                      </a:solidFill>
                      <a:prstDash val="dash"/>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Calibri" panose="020F0502020204030204" charset="0"/>
                        </a:rPr>
                        <a:t>可以漂白所有有机色质</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a:solidFill>
                        <a:schemeClr val="bg1">
                          <a:lumMod val="65000"/>
                        </a:schemeClr>
                      </a:solidFill>
                      <a:prstDash val="dash"/>
                    </a:lnL>
                    <a:lnR>
                      <a:noFill/>
                    </a:lnR>
                    <a:lnT w="12700">
                      <a:solidFill>
                        <a:schemeClr val="bg1">
                          <a:lumMod val="65000"/>
                        </a:schemeClr>
                      </a:solidFill>
                      <a:prstDash val="dash"/>
                    </a:lnT>
                    <a:lnB w="12700">
                      <a:solidFill>
                        <a:schemeClr val="bg1">
                          <a:lumMod val="65000"/>
                        </a:schemeClr>
                      </a:solidFill>
                      <a:prstDash val="dash"/>
                    </a:lnB>
                    <a:lnTlToBr>
                      <a:noFill/>
                    </a:lnTlToBr>
                    <a:lnBlToTr>
                      <a:noFill/>
                    </a:lnBlToTr>
                    <a:noFill/>
                  </a:tcPr>
                </a:tc>
              </a:tr>
              <a:tr h="620395">
                <a:tc>
                  <a:txBody>
                    <a:bodyPr/>
                    <a:p>
                      <a:pPr indent="0" algn="ctr">
                        <a:buNone/>
                      </a:pPr>
                      <a:r>
                        <a:rPr lang="en-US" sz="1800" b="0">
                          <a:latin typeface="微软雅黑" panose="020B0503020204020204" charset="-122"/>
                          <a:ea typeface="微软雅黑" panose="020B0503020204020204" charset="-122"/>
                          <a:cs typeface="Calibri" panose="020F0502020204030204" charset="0"/>
                        </a:rPr>
                        <a:t>加合反应型</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SO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a:solidFill>
                        <a:schemeClr val="bg1">
                          <a:lumMod val="65000"/>
                        </a:schemeClr>
                      </a:solidFill>
                      <a:prstDash val="dash"/>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SO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chemeClr val="bg1">
                          <a:lumMod val="65000"/>
                        </a:schemeClr>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SO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与有色物质化合生成不稳定的无色物质</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非氧化还原漂白,可逆</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具有选择性,如品红、棉、麻、草等</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P56</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4</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629285" y="1458595"/>
            <a:ext cx="10509250" cy="216852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下列说法正确的是</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A.NaClO</a:t>
            </a:r>
            <a:r>
              <a:rPr lang="zh-CN" b="0">
                <a:latin typeface="微软雅黑" panose="020B0503020204020204" charset="-122"/>
                <a:ea typeface="微软雅黑" panose="020B0503020204020204" charset="-122"/>
                <a:cs typeface="微软雅黑" panose="020B0503020204020204" charset="-122"/>
              </a:rPr>
              <a:t>溶液长期露置在空气中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释放</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漂白能力减弱</a:t>
            </a:r>
            <a:r>
              <a:rPr lang="en-US" b="0" baseline="-25000">
                <a:latin typeface="微软雅黑" panose="020B0503020204020204" charset="-122"/>
                <a:ea typeface="微软雅黑" panose="020B0503020204020204" charset="-122"/>
                <a:cs typeface="微软雅黑" panose="020B0503020204020204" charset="-122"/>
              </a:rPr>
              <a:t>[</a:t>
            </a:r>
            <a:r>
              <a:rPr lang="zh-CN" b="0" baseline="-25000">
                <a:latin typeface="微软雅黑" panose="020B0503020204020204" charset="-122"/>
                <a:ea typeface="微软雅黑" panose="020B0503020204020204" charset="-122"/>
                <a:cs typeface="微软雅黑" panose="020B0503020204020204" charset="-122"/>
              </a:rPr>
              <a:t>海南</a:t>
            </a:r>
            <a:r>
              <a:rPr lang="en-US" b="0" baseline="-25000">
                <a:latin typeface="微软雅黑" panose="020B0503020204020204" charset="-122"/>
                <a:ea typeface="微软雅黑" panose="020B0503020204020204" charset="-122"/>
                <a:cs typeface="微软雅黑" panose="020B0503020204020204" charset="-122"/>
              </a:rPr>
              <a:t>2022</a:t>
            </a:r>
            <a:r>
              <a:rPr lang="en-US" b="0" i="1" baseline="-2500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13B]</a:t>
            </a:r>
            <a:r>
              <a:rPr lang="en-US" b="0">
                <a:latin typeface="微软雅黑" panose="020B0503020204020204" charset="-122"/>
                <a:ea typeface="微软雅黑" panose="020B0503020204020204" charset="-122"/>
                <a:cs typeface="微软雅黑" panose="020B0503020204020204" charset="-122"/>
              </a:rPr>
              <a:t>B.Cl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可使湿润的红布条褪色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说明</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具有漂白性</a:t>
            </a:r>
            <a:r>
              <a:rPr lang="en-US" b="0" baseline="-25000">
                <a:latin typeface="微软雅黑" panose="020B0503020204020204" charset="-122"/>
                <a:ea typeface="微软雅黑" panose="020B0503020204020204" charset="-122"/>
                <a:cs typeface="微软雅黑" panose="020B0503020204020204" charset="-122"/>
              </a:rPr>
              <a:t>[</a:t>
            </a:r>
            <a:r>
              <a:rPr lang="zh-CN" b="0" baseline="-25000">
                <a:latin typeface="微软雅黑" panose="020B0503020204020204" charset="-122"/>
                <a:ea typeface="微软雅黑" panose="020B0503020204020204" charset="-122"/>
                <a:cs typeface="微软雅黑" panose="020B0503020204020204" charset="-122"/>
              </a:rPr>
              <a:t>广东</a:t>
            </a:r>
            <a:r>
              <a:rPr lang="en-US" b="0" baseline="-25000">
                <a:latin typeface="微软雅黑" panose="020B0503020204020204" charset="-122"/>
                <a:ea typeface="微软雅黑" panose="020B0503020204020204" charset="-122"/>
                <a:cs typeface="微软雅黑" panose="020B0503020204020204" charset="-122"/>
              </a:rPr>
              <a:t>2023</a:t>
            </a:r>
            <a:r>
              <a:rPr lang="en-US" b="0" i="1" baseline="-2500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13B]</a:t>
            </a:r>
            <a:r>
              <a:rPr lang="en-US" b="0">
                <a:latin typeface="微软雅黑" panose="020B0503020204020204" charset="-122"/>
                <a:ea typeface="微软雅黑" panose="020B0503020204020204" charset="-122"/>
                <a:cs typeface="微软雅黑" panose="020B0503020204020204" charset="-122"/>
              </a:rPr>
              <a:t>C.SO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可用于丝织品漂白是由于其能氧化丝织品中有色成分</a:t>
            </a:r>
            <a:r>
              <a:rPr lang="en-US" b="0" baseline="-25000">
                <a:latin typeface="微软雅黑" panose="020B0503020204020204" charset="-122"/>
                <a:ea typeface="微软雅黑" panose="020B0503020204020204" charset="-122"/>
                <a:cs typeface="微软雅黑" panose="020B0503020204020204" charset="-122"/>
              </a:rPr>
              <a:t>[</a:t>
            </a:r>
            <a:r>
              <a:rPr lang="zh-CN" b="0" baseline="-25000">
                <a:latin typeface="微软雅黑" panose="020B0503020204020204" charset="-122"/>
                <a:ea typeface="微软雅黑" panose="020B0503020204020204" charset="-122"/>
                <a:cs typeface="微软雅黑" panose="020B0503020204020204" charset="-122"/>
              </a:rPr>
              <a:t>全国甲</a:t>
            </a:r>
            <a:r>
              <a:rPr lang="en-US" b="0" baseline="-25000">
                <a:latin typeface="微软雅黑" panose="020B0503020204020204" charset="-122"/>
                <a:ea typeface="微软雅黑" panose="020B0503020204020204" charset="-122"/>
                <a:cs typeface="微软雅黑" panose="020B0503020204020204" charset="-122"/>
              </a:rPr>
              <a:t>2023</a:t>
            </a:r>
            <a:r>
              <a:rPr lang="en-US" b="0" i="1" baseline="-2500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7C]</a:t>
            </a:r>
            <a:r>
              <a:rPr lang="en-US" b="0">
                <a:latin typeface="微软雅黑" panose="020B0503020204020204" charset="-122"/>
                <a:ea typeface="微软雅黑" panose="020B0503020204020204" charset="-122"/>
                <a:cs typeface="微软雅黑" panose="020B0503020204020204" charset="-122"/>
              </a:rPr>
              <a:t>D.SO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通入酸性</a:t>
            </a:r>
            <a:r>
              <a:rPr lang="en-US" b="0">
                <a:latin typeface="微软雅黑" panose="020B0503020204020204" charset="-122"/>
                <a:ea typeface="微软雅黑" panose="020B0503020204020204" charset="-122"/>
                <a:cs typeface="微软雅黑" panose="020B0503020204020204" charset="-122"/>
              </a:rPr>
              <a:t>KMnO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溶液中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紫色溶液褪色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不能体现</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的漂白性</a:t>
            </a:r>
            <a:r>
              <a:rPr lang="en-US" b="0" baseline="-25000">
                <a:latin typeface="微软雅黑" panose="020B0503020204020204" charset="-122"/>
                <a:ea typeface="微软雅黑" panose="020B0503020204020204" charset="-122"/>
                <a:cs typeface="微软雅黑" panose="020B0503020204020204" charset="-122"/>
              </a:rPr>
              <a:t>[</a:t>
            </a:r>
            <a:r>
              <a:rPr lang="zh-CN" b="0" baseline="-25000">
                <a:latin typeface="微软雅黑" panose="020B0503020204020204" charset="-122"/>
                <a:ea typeface="微软雅黑" panose="020B0503020204020204" charset="-122"/>
                <a:cs typeface="微软雅黑" panose="020B0503020204020204" charset="-122"/>
              </a:rPr>
              <a:t>北京</a:t>
            </a:r>
            <a:r>
              <a:rPr lang="en-US" b="0" baseline="-25000">
                <a:latin typeface="微软雅黑" panose="020B0503020204020204" charset="-122"/>
                <a:ea typeface="微软雅黑" panose="020B0503020204020204" charset="-122"/>
                <a:cs typeface="微软雅黑" panose="020B0503020204020204" charset="-122"/>
              </a:rPr>
              <a:t>2017</a:t>
            </a:r>
            <a:r>
              <a:rPr lang="en-US" b="0" i="1" baseline="-2500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5C</a:t>
            </a:r>
            <a:r>
              <a:rPr lang="zh-CN" b="0" baseline="-25000">
                <a:latin typeface="微软雅黑" panose="020B0503020204020204" charset="-122"/>
                <a:ea typeface="微软雅黑" panose="020B0503020204020204" charset="-122"/>
                <a:cs typeface="微软雅黑" panose="020B0503020204020204" charset="-122"/>
              </a:rPr>
              <a:t>改编</a:t>
            </a:r>
            <a:r>
              <a:rPr lang="en-US" b="0" baseline="-25000">
                <a:latin typeface="微软雅黑" panose="020B0503020204020204" charset="-122"/>
                <a:ea typeface="微软雅黑" panose="020B0503020204020204" charset="-122"/>
                <a:cs typeface="微软雅黑" panose="020B0503020204020204" charset="-122"/>
              </a:rPr>
              <a:t>]</a:t>
            </a:r>
            <a:endParaRPr lang="en-US" altLang="en-US" b="0" baseline="-25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29285" y="3627120"/>
            <a:ext cx="10960100" cy="175323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NaClO</a:t>
            </a:r>
            <a:r>
              <a:rPr lang="zh-CN" b="0">
                <a:latin typeface="微软雅黑" panose="020B0503020204020204" charset="-122"/>
                <a:ea typeface="微软雅黑" panose="020B0503020204020204" charset="-122"/>
                <a:cs typeface="微软雅黑" panose="020B0503020204020204" charset="-122"/>
              </a:rPr>
              <a:t>溶液长期露置在空气中会生成</a:t>
            </a:r>
            <a:r>
              <a:rPr lang="en-US" b="0">
                <a:latin typeface="微软雅黑" panose="020B0503020204020204" charset="-122"/>
                <a:ea typeface="微软雅黑" panose="020B0503020204020204" charset="-122"/>
                <a:cs typeface="微软雅黑" panose="020B0503020204020204" charset="-122"/>
              </a:rPr>
              <a:t>HClO,HClO</a:t>
            </a:r>
            <a:r>
              <a:rPr lang="zh-CN" b="0">
                <a:latin typeface="微软雅黑" panose="020B0503020204020204" charset="-122"/>
                <a:ea typeface="微软雅黑" panose="020B0503020204020204" charset="-122"/>
                <a:cs typeface="微软雅黑" panose="020B0503020204020204" charset="-122"/>
              </a:rPr>
              <a:t>见光易分解生成</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HCl,A</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能使湿润的有色布条褪色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是因为</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反应生成的</a:t>
            </a:r>
            <a:r>
              <a:rPr lang="en-US" b="0">
                <a:latin typeface="微软雅黑" panose="020B0503020204020204" charset="-122"/>
                <a:ea typeface="微软雅黑" panose="020B0503020204020204" charset="-122"/>
                <a:cs typeface="微软雅黑" panose="020B0503020204020204" charset="-122"/>
              </a:rPr>
              <a:t>HClO</a:t>
            </a:r>
            <a:r>
              <a:rPr lang="zh-CN" b="0">
                <a:latin typeface="微软雅黑" panose="020B0503020204020204" charset="-122"/>
                <a:ea typeface="微软雅黑" panose="020B0503020204020204" charset="-122"/>
                <a:cs typeface="微软雅黑" panose="020B0503020204020204" charset="-122"/>
              </a:rPr>
              <a:t>具有漂白性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而</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本身无漂白性</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能与丝织品中的色素分子结合生成无色物质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从而达到漂白的目的</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通入酸性</a:t>
            </a:r>
            <a:r>
              <a:rPr lang="en-US" b="0">
                <a:latin typeface="微软雅黑" panose="020B0503020204020204" charset="-122"/>
                <a:ea typeface="微软雅黑" panose="020B0503020204020204" charset="-122"/>
                <a:cs typeface="微软雅黑" panose="020B0503020204020204" charset="-122"/>
              </a:rPr>
              <a:t>KMnO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溶液</a:t>
            </a:r>
            <a:r>
              <a:rPr lang="en-US" b="0">
                <a:latin typeface="微软雅黑" panose="020B0503020204020204" charset="-122"/>
                <a:ea typeface="微软雅黑" panose="020B0503020204020204" charset="-122"/>
                <a:cs typeface="微软雅黑" panose="020B0503020204020204" charset="-122"/>
              </a:rPr>
              <a:t>,KMnO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被还原为</a:t>
            </a:r>
            <a:r>
              <a:rPr lang="en-US" b="0">
                <a:latin typeface="微软雅黑" panose="020B0503020204020204" charset="-122"/>
                <a:ea typeface="微软雅黑" panose="020B0503020204020204" charset="-122"/>
                <a:cs typeface="微软雅黑" panose="020B0503020204020204" charset="-122"/>
              </a:rPr>
              <a:t>Mn</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表现</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的还原性而不是漂白性</a:t>
            </a:r>
            <a:r>
              <a:rPr lang="en-US" b="0">
                <a:latin typeface="微软雅黑" panose="020B0503020204020204" charset="-122"/>
                <a:ea typeface="微软雅黑" panose="020B0503020204020204" charset="-122"/>
                <a:cs typeface="微软雅黑" panose="020B0503020204020204" charset="-122"/>
              </a:rPr>
              <a:t>,D</a:t>
            </a:r>
            <a:r>
              <a:rPr lang="zh-CN" b="0">
                <a:latin typeface="微软雅黑" panose="020B0503020204020204" charset="-122"/>
                <a:ea typeface="微软雅黑" panose="020B0503020204020204" charset="-122"/>
                <a:cs typeface="微软雅黑" panose="020B0503020204020204" charset="-122"/>
              </a:rPr>
              <a:t>正确。</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620770" y="1588135"/>
            <a:ext cx="73660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D</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6"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487680" y="921385"/>
            <a:ext cx="11016615" cy="1753235"/>
          </a:xfrm>
          <a:prstGeom prst="rect">
            <a:avLst/>
          </a:prstGeom>
          <a:noFill/>
        </p:spPr>
        <p:txBody>
          <a:bodyPr wrap="square" rtlCol="0">
            <a:spAutoFit/>
          </a:bodyPr>
          <a:p>
            <a:pPr>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氯气的物理性质</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氯气是一种黄绿色,有刺激性气味的气体,密度比空气的大,沸点为-34.6 ℃,易液化。</a:t>
            </a:r>
            <a:endParaRPr>
              <a:latin typeface="微软雅黑" panose="020B0503020204020204" charset="-122"/>
              <a:ea typeface="微软雅黑" panose="020B0503020204020204" charset="-122"/>
              <a:cs typeface="微软雅黑" panose="020B0503020204020204" charset="-122"/>
            </a:endParaRPr>
          </a:p>
          <a:p>
            <a:pPr>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氯气的化学性质</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(1)氧化性</a:t>
            </a:r>
            <a:endParaRPr>
              <a:latin typeface="微软雅黑" panose="020B0503020204020204" charset="-122"/>
              <a:ea typeface="微软雅黑" panose="020B0503020204020204" charset="-122"/>
              <a:cs typeface="微软雅黑" panose="020B0503020204020204" charset="-122"/>
            </a:endParaRPr>
          </a:p>
        </p:txBody>
      </p:sp>
      <p:pic>
        <p:nvPicPr>
          <p:cNvPr id="30" name="image18.jpeg"/>
          <p:cNvPicPr>
            <a:picLocks noChangeAspect="1"/>
          </p:cNvPicPr>
          <p:nvPr>
            <p:custDataLst>
              <p:tags r:id="rId1"/>
            </p:custDataLst>
          </p:nvPr>
        </p:nvPicPr>
        <p:blipFill>
          <a:blip r:embed="rId2"/>
          <a:stretch>
            <a:fillRect/>
          </a:stretch>
        </p:blipFill>
        <p:spPr>
          <a:xfrm>
            <a:off x="2256790" y="2218055"/>
            <a:ext cx="5922010" cy="2835275"/>
          </a:xfrm>
          <a:prstGeom prst="rect">
            <a:avLst/>
          </a:prstGeom>
        </p:spPr>
      </p:pic>
      <p:sp>
        <p:nvSpPr>
          <p:cNvPr id="121" name="文本框 120"/>
          <p:cNvSpPr txBox="1"/>
          <p:nvPr>
            <p:custDataLst>
              <p:tags r:id="rId3"/>
            </p:custDataLst>
          </p:nvPr>
        </p:nvSpPr>
        <p:spPr>
          <a:xfrm>
            <a:off x="605790" y="5053330"/>
            <a:ext cx="1263650" cy="368300"/>
          </a:xfrm>
          <a:prstGeom prst="rect">
            <a:avLst/>
          </a:prstGeom>
          <a:solidFill>
            <a:srgbClr val="FFC000"/>
          </a:solidFill>
          <a:ln w="9525">
            <a:noFill/>
          </a:ln>
        </p:spPr>
        <p:txBody>
          <a:bodyPr wrap="square">
            <a:spAutoFit/>
          </a:bodyPr>
          <a:p>
            <a:pPr indent="0"/>
            <a:r>
              <a:rPr b="1">
                <a:cs typeface="方正兰亭中黑_GBK" panose="02000000000000000000" charset="-122"/>
              </a:rPr>
              <a:t>归纳总结</a:t>
            </a:r>
            <a:r>
              <a:rPr lang="en-US" b="1">
                <a:cs typeface="方正兰亭中黑_GBK" panose="02000000000000000000" charset="-122"/>
              </a:rPr>
              <a:t>  </a:t>
            </a:r>
            <a:endParaRPr b="1">
              <a:cs typeface="方正兰亭中黑_GBK" panose="02000000000000000000" charset="-122"/>
            </a:endParaRPr>
          </a:p>
        </p:txBody>
      </p:sp>
      <p:sp>
        <p:nvSpPr>
          <p:cNvPr id="100" name="文本框 99"/>
          <p:cNvSpPr txBox="1"/>
          <p:nvPr/>
        </p:nvSpPr>
        <p:spPr>
          <a:xfrm>
            <a:off x="2161540" y="5053330"/>
            <a:ext cx="8147050"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氯气具有强氧化性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与变价金属反应时均生成高价态的金属氯化物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FeCl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不能由单质化合生成。</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常温下干燥的氯气与铁不反应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故可用钢瓶贮运液氯。</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15</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574230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氮气　氮的氧化物</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6" name="文本框 105"/>
          <p:cNvSpPr txBox="1"/>
          <p:nvPr/>
        </p:nvSpPr>
        <p:spPr>
          <a:xfrm>
            <a:off x="601980" y="866140"/>
            <a:ext cx="10979150" cy="644842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1.</a:t>
            </a:r>
            <a:r>
              <a:rPr lang="zh-CN" b="1">
                <a:solidFill>
                  <a:schemeClr val="tx1"/>
                </a:solidFill>
                <a:latin typeface="微软雅黑" panose="020B0503020204020204" charset="-122"/>
                <a:ea typeface="微软雅黑" panose="020B0503020204020204" charset="-122"/>
                <a:cs typeface="微软雅黑" panose="020B0503020204020204" charset="-122"/>
              </a:rPr>
              <a:t>氮气</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氮气分子的结构</a:t>
            </a:r>
            <a:r>
              <a:rPr lang="en-US" b="0">
                <a:solidFill>
                  <a:schemeClr val="tx1"/>
                </a:solidFill>
                <a:latin typeface="微软雅黑" panose="020B0503020204020204" charset="-122"/>
                <a:ea typeface="微软雅黑" panose="020B0503020204020204" charset="-122"/>
                <a:cs typeface="微软雅黑" panose="020B0503020204020204" charset="-122"/>
              </a:rPr>
              <a:t>N</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的电子式为</a:t>
            </a:r>
            <a:r>
              <a:rPr lang="en-US" b="0" u="wavy">
                <a:solidFill>
                  <a:schemeClr val="tx1"/>
                </a:solidFill>
                <a:latin typeface="微软雅黑" panose="020B0503020204020204" charset="-122"/>
                <a:ea typeface="微软雅黑" panose="020B0503020204020204" charset="-122"/>
                <a:cs typeface="微软雅黑" panose="020B0503020204020204" charset="-122"/>
              </a:rPr>
              <a:t>∶N︙︙N∶</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结构式为</a:t>
            </a:r>
            <a:r>
              <a:rPr lang="en-US" altLang="zh-CN" b="0">
                <a:solidFill>
                  <a:schemeClr val="tx1"/>
                </a:solidFill>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氮气的物理性质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无色、无味的气体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密度比空气略小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难溶于水</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熔、沸点很低。</a:t>
            </a:r>
            <a:r>
              <a:rPr lang="en-US">
                <a:latin typeface="微软雅黑" panose="020B0503020204020204" charset="-122"/>
                <a:ea typeface="微软雅黑" panose="020B0503020204020204" charset="-122"/>
                <a:cs typeface="微软雅黑" panose="020B0503020204020204" charset="-122"/>
                <a:sym typeface="+mn-ea"/>
              </a:rPr>
              <a:t>(3)</a:t>
            </a:r>
            <a:r>
              <a:rPr lang="zh-CN">
                <a:latin typeface="微软雅黑" panose="020B0503020204020204" charset="-122"/>
                <a:ea typeface="微软雅黑" panose="020B0503020204020204" charset="-122"/>
                <a:cs typeface="微软雅黑" panose="020B0503020204020204" charset="-122"/>
                <a:sym typeface="+mn-ea"/>
              </a:rPr>
              <a:t>氮气的化学性质通常情况下</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氮气的化学性质非常稳定</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但在一些特定条件下可以发生化学反应。</a:t>
            </a:r>
            <a:r>
              <a:rPr lang="en-US">
                <a:latin typeface="微软雅黑" panose="020B0503020204020204" charset="-122"/>
                <a:ea typeface="微软雅黑" panose="020B0503020204020204" charset="-122"/>
                <a:cs typeface="微软雅黑" panose="020B0503020204020204" charset="-122"/>
                <a:sym typeface="+mn-ea"/>
              </a:rPr>
              <a:t>①</a:t>
            </a:r>
            <a:r>
              <a:rPr lang="zh-CN">
                <a:latin typeface="微软雅黑" panose="020B0503020204020204" charset="-122"/>
                <a:ea typeface="微软雅黑" panose="020B0503020204020204" charset="-122"/>
                <a:cs typeface="微软雅黑" panose="020B0503020204020204" charset="-122"/>
                <a:sym typeface="+mn-ea"/>
              </a:rPr>
              <a:t>氧化性与</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2NH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与</a:t>
            </a:r>
            <a:r>
              <a:rPr lang="en-US">
                <a:latin typeface="微软雅黑" panose="020B0503020204020204" charset="-122"/>
                <a:ea typeface="微软雅黑" panose="020B0503020204020204" charset="-122"/>
                <a:cs typeface="微软雅黑" panose="020B0503020204020204" charset="-122"/>
                <a:sym typeface="+mn-ea"/>
              </a:rPr>
              <a:t>Mg</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+3Mg       Mg</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②</a:t>
            </a:r>
            <a:r>
              <a:rPr lang="zh-CN">
                <a:latin typeface="微软雅黑" panose="020B0503020204020204" charset="-122"/>
                <a:ea typeface="微软雅黑" panose="020B0503020204020204" charset="-122"/>
                <a:cs typeface="微软雅黑" panose="020B0503020204020204" charset="-122"/>
                <a:sym typeface="+mn-ea"/>
              </a:rPr>
              <a:t>还原性与</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2NO(4)</a:t>
            </a:r>
            <a:r>
              <a:rPr lang="zh-CN">
                <a:latin typeface="微软雅黑" panose="020B0503020204020204" charset="-122"/>
                <a:ea typeface="微软雅黑" panose="020B0503020204020204" charset="-122"/>
                <a:cs typeface="微软雅黑" panose="020B0503020204020204" charset="-122"/>
                <a:sym typeface="+mn-ea"/>
              </a:rPr>
              <a:t>氮气的用途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常作保护气。</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2585720" y="3766185"/>
            <a:ext cx="1042035" cy="548005"/>
          </a:xfrm>
          <a:prstGeom prst="rect">
            <a:avLst/>
          </a:prstGeom>
          <a:noFill/>
          <a:ln w="9525">
            <a:noFill/>
          </a:ln>
        </p:spPr>
      </p:pic>
      <p:sp>
        <p:nvSpPr>
          <p:cNvPr id="108" name="文本框 107"/>
          <p:cNvSpPr txBox="1"/>
          <p:nvPr/>
        </p:nvSpPr>
        <p:spPr>
          <a:xfrm>
            <a:off x="601980" y="4488180"/>
            <a:ext cx="10979150" cy="506730"/>
          </a:xfrm>
          <a:prstGeom prst="rect">
            <a:avLst/>
          </a:prstGeom>
          <a:noFill/>
          <a:ln w="9525">
            <a:noFill/>
          </a:ln>
        </p:spPr>
        <p:txBody>
          <a:bodyPr wrap="square">
            <a:spAutoFit/>
          </a:bodyPr>
          <a:p>
            <a:pPr indent="0">
              <a:lnSpc>
                <a:spcPct val="150000"/>
              </a:lnSpc>
            </a:pPr>
            <a:r>
              <a:rPr lang="en-US" b="0">
                <a:solidFill>
                  <a:schemeClr val="tx1"/>
                </a:solidFill>
                <a:latin typeface="微软雅黑" panose="020B0503020204020204" charset="-122"/>
                <a:ea typeface="微软雅黑" panose="020B0503020204020204" charset="-122"/>
                <a:cs typeface="微软雅黑" panose="020B0503020204020204" charset="-122"/>
              </a:rPr>
              <a:t> </a:t>
            </a: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2"/>
          <a:stretch>
            <a:fillRect/>
          </a:stretch>
        </p:blipFill>
        <p:spPr>
          <a:xfrm>
            <a:off x="2764790" y="4314190"/>
            <a:ext cx="410845" cy="375920"/>
          </a:xfrm>
          <a:prstGeom prst="rect">
            <a:avLst/>
          </a:prstGeom>
          <a:noFill/>
          <a:ln w="9525">
            <a:noFill/>
          </a:ln>
        </p:spPr>
      </p:pic>
      <p:sp>
        <p:nvSpPr>
          <p:cNvPr id="109" name="文本框 108"/>
          <p:cNvSpPr txBox="1"/>
          <p:nvPr/>
        </p:nvSpPr>
        <p:spPr>
          <a:xfrm>
            <a:off x="601980" y="5298440"/>
            <a:ext cx="10979150" cy="361315"/>
          </a:xfrm>
          <a:prstGeom prst="rect">
            <a:avLst/>
          </a:prstGeom>
          <a:noFill/>
          <a:ln w="9525">
            <a:noFill/>
          </a:ln>
        </p:spPr>
        <p:txBody>
          <a:bodyPr wrap="square">
            <a:spAutoFit/>
          </a:bodyPr>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3"/>
          <a:stretch>
            <a:fillRect/>
          </a:stretch>
        </p:blipFill>
        <p:spPr>
          <a:xfrm>
            <a:off x="2489200" y="4994910"/>
            <a:ext cx="1138555" cy="422275"/>
          </a:xfrm>
          <a:prstGeom prst="rect">
            <a:avLst/>
          </a:prstGeom>
          <a:noFill/>
          <a:ln w="9525">
            <a:noFill/>
          </a:ln>
        </p:spPr>
      </p:pic>
      <p:pic>
        <p:nvPicPr>
          <p:cNvPr id="322" name="image310.jpeg" descr="source:si_idm954845520;FounderCES"/>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4217670" y="1866265"/>
            <a:ext cx="819785" cy="273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6" name="文本框 105"/>
          <p:cNvSpPr txBox="1"/>
          <p:nvPr/>
        </p:nvSpPr>
        <p:spPr>
          <a:xfrm>
            <a:off x="601980" y="866140"/>
            <a:ext cx="10979150" cy="5492750"/>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2.</a:t>
            </a:r>
            <a:r>
              <a:rPr b="1">
                <a:latin typeface="微软雅黑" panose="020B0503020204020204" charset="-122"/>
                <a:ea typeface="微软雅黑" panose="020B0503020204020204" charset="-122"/>
                <a:cs typeface="微软雅黑" panose="020B0503020204020204" charset="-122"/>
              </a:rPr>
              <a:t>自然界中氮的存在和氮的固定</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氮氧化物</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(1)氮的几种氧化物</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俗称笑气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有麻醉作用</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是亚硝酸的酸酐</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是硝酸的酸酐。在中学化学中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氮的比较重要的氧化物有</a:t>
            </a:r>
            <a:r>
              <a:rPr lang="en-US">
                <a:latin typeface="微软雅黑" panose="020B0503020204020204" charset="-122"/>
                <a:ea typeface="微软雅黑" panose="020B0503020204020204" charset="-122"/>
                <a:cs typeface="微软雅黑" panose="020B0503020204020204" charset="-122"/>
                <a:sym typeface="+mn-ea"/>
              </a:rPr>
              <a:t>NO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pic>
        <p:nvPicPr>
          <p:cNvPr id="327" name="image315.jpeg"/>
          <p:cNvPicPr>
            <a:picLocks noChangeAspect="1"/>
          </p:cNvPicPr>
          <p:nvPr>
            <p:custDataLst>
              <p:tags r:id="rId1"/>
            </p:custDataLst>
          </p:nvPr>
        </p:nvPicPr>
        <p:blipFill>
          <a:blip r:embed="rId2"/>
          <a:stretch>
            <a:fillRect/>
          </a:stretch>
        </p:blipFill>
        <p:spPr>
          <a:xfrm>
            <a:off x="3363595" y="1526540"/>
            <a:ext cx="3797300" cy="1563370"/>
          </a:xfrm>
          <a:prstGeom prst="rect">
            <a:avLst/>
          </a:prstGeom>
        </p:spPr>
      </p:pic>
      <p:graphicFrame>
        <p:nvGraphicFramePr>
          <p:cNvPr id="3" name="表格 2"/>
          <p:cNvGraphicFramePr/>
          <p:nvPr>
            <p:custDataLst>
              <p:tags r:id="rId3"/>
            </p:custDataLst>
          </p:nvPr>
        </p:nvGraphicFramePr>
        <p:xfrm>
          <a:off x="2828925" y="3793490"/>
          <a:ext cx="7242175" cy="1118870"/>
        </p:xfrm>
        <a:graphic>
          <a:graphicData uri="http://schemas.openxmlformats.org/drawingml/2006/table">
            <a:tbl>
              <a:tblPr/>
              <a:tblGrid>
                <a:gridCol w="2258695"/>
                <a:gridCol w="790575"/>
                <a:gridCol w="790575"/>
                <a:gridCol w="790575"/>
                <a:gridCol w="1317625"/>
                <a:gridCol w="1294130"/>
              </a:tblGrid>
              <a:tr h="559435">
                <a:tc>
                  <a:txBody>
                    <a:bodyPr/>
                    <a:p>
                      <a:pPr indent="0" algn="ctr">
                        <a:buNone/>
                      </a:pPr>
                      <a:r>
                        <a:rPr lang="en-US" sz="1800" b="0">
                          <a:latin typeface="微软雅黑" panose="020B0503020204020204" charset="-122"/>
                          <a:ea typeface="微软雅黑" panose="020B0503020204020204" charset="-122"/>
                          <a:cs typeface="Calibri" panose="020F0502020204030204" charset="0"/>
                        </a:rPr>
                        <a:t>氮元素价态</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+4</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+5</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59435">
                <a:tc>
                  <a:txBody>
                    <a:bodyPr/>
                    <a:p>
                      <a:pPr indent="0" algn="ctr">
                        <a:buNone/>
                      </a:pPr>
                      <a:r>
                        <a:rPr lang="en-US" sz="1800" b="0">
                          <a:latin typeface="微软雅黑" panose="020B0503020204020204" charset="-122"/>
                          <a:ea typeface="微软雅黑" panose="020B0503020204020204" charset="-122"/>
                          <a:cs typeface="Calibri" panose="020F0502020204030204" charset="0"/>
                        </a:rPr>
                        <a:t>氧化物的化学式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NO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、N</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4</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5</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6" name="文本框 105"/>
          <p:cNvSpPr txBox="1"/>
          <p:nvPr/>
        </p:nvSpPr>
        <p:spPr>
          <a:xfrm>
            <a:off x="601980" y="866140"/>
            <a:ext cx="10979150" cy="506730"/>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(2)NO与NO</a:t>
            </a:r>
            <a:r>
              <a:rPr baseline="-25000">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的比较</a:t>
            </a:r>
            <a:endParaRPr>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704215" y="1378585"/>
          <a:ext cx="10564495" cy="3354705"/>
        </p:xfrm>
        <a:graphic>
          <a:graphicData uri="http://schemas.openxmlformats.org/drawingml/2006/table">
            <a:tbl>
              <a:tblPr/>
              <a:tblGrid>
                <a:gridCol w="1544320"/>
                <a:gridCol w="1544955"/>
                <a:gridCol w="3500755"/>
                <a:gridCol w="3974465"/>
              </a:tblGrid>
              <a:tr h="201930">
                <a:tc gridSpan="2">
                  <a:txBody>
                    <a:bodyPr/>
                    <a:p>
                      <a:pPr indent="0" algn="ctr">
                        <a:buNone/>
                      </a:pPr>
                      <a:r>
                        <a:rPr lang="en-US" sz="1800" b="0">
                          <a:latin typeface="微软雅黑" panose="020B0503020204020204" charset="-122"/>
                          <a:ea typeface="微软雅黑" panose="020B0503020204020204" charset="-122"/>
                          <a:cs typeface="Calibri" panose="020F0502020204030204" charset="0"/>
                        </a:rPr>
                        <a:t>物质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800" b="0">
                          <a:latin typeface="微软雅黑" panose="020B0503020204020204" charset="-122"/>
                          <a:ea typeface="微软雅黑" panose="020B0503020204020204" charset="-122"/>
                          <a:cs typeface="NEU-BZ" charset="0"/>
                        </a:rPr>
                        <a:t>NO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3860">
                <a:tc gridSpan="2">
                  <a:txBody>
                    <a:bodyPr/>
                    <a:p>
                      <a:pPr indent="0" algn="ctr">
                        <a:buNone/>
                      </a:pPr>
                      <a:r>
                        <a:rPr lang="en-US" sz="1800" b="0">
                          <a:latin typeface="微软雅黑" panose="020B0503020204020204" charset="-122"/>
                          <a:ea typeface="微软雅黑" panose="020B0503020204020204" charset="-122"/>
                          <a:cs typeface="Calibri" panose="020F0502020204030204" charset="0"/>
                        </a:rPr>
                        <a:t>颜色、状态、气味</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无色、无味气体</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u="wavy">
                          <a:latin typeface="微软雅黑" panose="020B0503020204020204" charset="-122"/>
                          <a:ea typeface="微软雅黑" panose="020B0503020204020204" charset="-122"/>
                          <a:cs typeface="Calibri" panose="020F0502020204030204" charset="0"/>
                        </a:rPr>
                        <a:t>红棕</a:t>
                      </a:r>
                      <a:r>
                        <a:rPr lang="en-US" sz="1800" b="0">
                          <a:latin typeface="微软雅黑" panose="020B0503020204020204" charset="-122"/>
                          <a:ea typeface="微软雅黑" panose="020B0503020204020204" charset="-122"/>
                          <a:cs typeface="Calibri" panose="020F0502020204030204" charset="0"/>
                        </a:rPr>
                        <a:t>色、有刺激性气味的气体</a:t>
                      </a:r>
                      <a:endParaRPr lang="en-US" altLang="en-US" sz="1800" b="0" u="wavy">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02565">
                <a:tc gridSpan="2">
                  <a:txBody>
                    <a:bodyPr/>
                    <a:p>
                      <a:pPr indent="0" algn="ctr">
                        <a:buNone/>
                      </a:pPr>
                      <a:r>
                        <a:rPr lang="en-US" sz="1800" b="0">
                          <a:latin typeface="微软雅黑" panose="020B0503020204020204" charset="-122"/>
                          <a:ea typeface="微软雅黑" panose="020B0503020204020204" charset="-122"/>
                          <a:cs typeface="Calibri" panose="020F0502020204030204" charset="0"/>
                        </a:rPr>
                        <a:t>溶解性</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不溶于水</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易溶于水</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4495">
                <a:tc gridSpan="2">
                  <a:txBody>
                    <a:bodyPr/>
                    <a:p>
                      <a:pPr indent="0" algn="ctr">
                        <a:buNone/>
                      </a:pPr>
                      <a:r>
                        <a:rPr lang="en-US" sz="1800" b="0">
                          <a:latin typeface="微软雅黑" panose="020B0503020204020204" charset="-122"/>
                          <a:ea typeface="微软雅黑" panose="020B0503020204020204" charset="-122"/>
                          <a:cs typeface="Calibri" panose="020F0502020204030204" charset="0"/>
                        </a:rPr>
                        <a:t>毒性</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有毒(与血红蛋白结合)</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有毒</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4500">
                <a:tc gridSpan="2">
                  <a:txBody>
                    <a:bodyPr/>
                    <a:p>
                      <a:pPr indent="0" algn="ctr">
                        <a:buNone/>
                      </a:pPr>
                      <a:r>
                        <a:rPr lang="en-US" sz="1800" b="0">
                          <a:latin typeface="微软雅黑" panose="020B0503020204020204" charset="-122"/>
                          <a:ea typeface="微软雅黑" panose="020B0503020204020204" charset="-122"/>
                          <a:cs typeface="Calibri" panose="020F0502020204030204" charset="0"/>
                        </a:rPr>
                        <a:t>与水反应</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不反应</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3NO</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         2HNO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+NO</a:t>
                      </a:r>
                      <a:endParaRPr lang="en-US" altLang="en-US" sz="1800" b="0">
                        <a:latin typeface="微软雅黑" panose="020B0503020204020204" charset="-122"/>
                        <a:ea typeface="微软雅黑" panose="020B050302020402020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41935">
                <a:tc gridSpan="2">
                  <a:txBody>
                    <a:bodyPr/>
                    <a:p>
                      <a:pPr indent="0" algn="ctr">
                        <a:buNone/>
                      </a:pPr>
                      <a:r>
                        <a:rPr lang="en-US" sz="1800" b="0">
                          <a:latin typeface="微软雅黑" panose="020B0503020204020204" charset="-122"/>
                          <a:ea typeface="微软雅黑" panose="020B0503020204020204" charset="-122"/>
                          <a:cs typeface="Calibri" panose="020F0502020204030204" charset="0"/>
                        </a:rPr>
                        <a:t>与氧气反应</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800" b="0">
                          <a:latin typeface="微软雅黑" panose="020B0503020204020204" charset="-122"/>
                          <a:ea typeface="微软雅黑" panose="020B0503020204020204" charset="-122"/>
                          <a:cs typeface="NEU-BZ" charset="0"/>
                        </a:rPr>
                        <a:t>2NO+O</a:t>
                      </a:r>
                      <a:r>
                        <a:rPr lang="en-US" sz="1800" b="0" baseline="-25000">
                          <a:latin typeface="微软雅黑" panose="020B0503020204020204" charset="-122"/>
                          <a:ea typeface="微软雅黑" panose="020B0503020204020204" charset="-122"/>
                          <a:cs typeface="NEU-BZ" charset="0"/>
                        </a:rPr>
                        <a:t>2               </a:t>
                      </a:r>
                      <a:r>
                        <a:rPr lang="en-US" sz="1800" b="0">
                          <a:latin typeface="微软雅黑" panose="020B0503020204020204" charset="-122"/>
                          <a:ea typeface="微软雅黑" panose="020B0503020204020204" charset="-122"/>
                          <a:cs typeface="NEU-BZ" charset="0"/>
                        </a:rPr>
                        <a:t>2NO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不反应</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5135">
                <a:tc gridSpan="2">
                  <a:txBody>
                    <a:bodyPr/>
                    <a:p>
                      <a:pPr indent="0" algn="ctr">
                        <a:buNone/>
                      </a:pPr>
                      <a:r>
                        <a:rPr lang="en-US" sz="1800" b="0">
                          <a:latin typeface="微软雅黑" panose="020B0503020204020204" charset="-122"/>
                          <a:ea typeface="微软雅黑" panose="020B0503020204020204" charset="-122"/>
                          <a:cs typeface="Calibri" panose="020F0502020204030204" charset="0"/>
                        </a:rPr>
                        <a:t>与氧气、水共同反应</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buNone/>
                      </a:pPr>
                      <a:r>
                        <a:rPr lang="en-US" sz="1800" b="0">
                          <a:latin typeface="微软雅黑" panose="020B0503020204020204" charset="-122"/>
                          <a:ea typeface="微软雅黑" panose="020B0503020204020204" charset="-122"/>
                          <a:cs typeface="NEU-BZ" charset="0"/>
                        </a:rPr>
                        <a:t>4NO+3O</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+2H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          4HNO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4NO</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+2H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         4HNO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4495">
                <a:tc gridSpan="2">
                  <a:txBody>
                    <a:bodyPr/>
                    <a:p>
                      <a:pPr indent="0" algn="ctr">
                        <a:buNone/>
                      </a:pPr>
                      <a:r>
                        <a:rPr lang="en-US" sz="1800" b="0">
                          <a:latin typeface="微软雅黑" panose="020B0503020204020204" charset="-122"/>
                          <a:ea typeface="微软雅黑" panose="020B0503020204020204" charset="-122"/>
                          <a:cs typeface="Calibri" panose="020F0502020204030204" charset="0"/>
                        </a:rPr>
                        <a:t>对环境的影响</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gridSpan="2">
                  <a:txBody>
                    <a:bodyPr/>
                    <a:p>
                      <a:pPr indent="0">
                        <a:buNone/>
                      </a:pPr>
                      <a:r>
                        <a:rPr lang="en-US" sz="1800" b="0">
                          <a:latin typeface="微软雅黑" panose="020B0503020204020204" charset="-122"/>
                          <a:ea typeface="微软雅黑" panose="020B0503020204020204" charset="-122"/>
                          <a:cs typeface="微软雅黑" panose="020B0503020204020204" charset="-122"/>
                        </a:rPr>
                        <a:t>NO转化成NO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,会形成酸雨</a:t>
                      </a:r>
                      <a:r>
                        <a:rPr lang="en-US" sz="1800" b="0">
                          <a:latin typeface="微软雅黑" panose="020B0503020204020204" charset="-122"/>
                          <a:ea typeface="微软雅黑" panose="020B0503020204020204" charset="-122"/>
                          <a:cs typeface="微软雅黑" panose="020B0503020204020204" charset="-122"/>
                        </a:rPr>
                        <a:t>;导致光化学烟雾;破坏臭氧层</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r>
              <a:tr h="201295">
                <a:tc rowSpan="2">
                  <a:txBody>
                    <a:bodyPr/>
                    <a:p>
                      <a:pPr indent="0" algn="ctr">
                        <a:buNone/>
                      </a:pPr>
                      <a:r>
                        <a:rPr lang="en-US" sz="1800" b="0">
                          <a:latin typeface="微软雅黑" panose="020B0503020204020204" charset="-122"/>
                          <a:ea typeface="微软雅黑" panose="020B0503020204020204" charset="-122"/>
                          <a:cs typeface="Calibri" panose="020F0502020204030204" charset="0"/>
                        </a:rPr>
                        <a:t>实验室制法</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a:solidFill>
                        <a:schemeClr val="bg1">
                          <a:lumMod val="65000"/>
                        </a:schemeClr>
                      </a:solidFill>
                      <a:prstDash val="soli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试剂</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Cu和稀硝酸</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Cu和浓硝酸</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4495">
                <a:tc vMerge="1">
                  <a:tcPr>
                    <a:lnR w="12700" cap="flat" cmpd="sng">
                      <a:solidFill>
                        <a:srgbClr val="999999"/>
                      </a:solidFill>
                      <a:prstDash val="dash"/>
                      <a:headEnd type="none" w="med" len="med"/>
                      <a:tailEnd type="none" w="med" len="med"/>
                    </a:lnR>
                    <a:lnB w="12700" cap="flat">
                      <a:solidFill>
                        <a:schemeClr val="bg1">
                          <a:lumMod val="65000"/>
                        </a:schemeClr>
                      </a:solidFill>
                      <a:prstDash val="solid"/>
                    </a:lnB>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收集</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chemeClr val="bg1">
                          <a:lumMod val="65000"/>
                        </a:schemeClr>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只能用</a:t>
                      </a:r>
                      <a:r>
                        <a:rPr lang="en-US" sz="1800" b="0" u="wavy">
                          <a:latin typeface="微软雅黑" panose="020B0503020204020204" charset="-122"/>
                          <a:ea typeface="微软雅黑" panose="020B0503020204020204" charset="-122"/>
                          <a:cs typeface="Calibri" panose="020F0502020204030204" charset="0"/>
                        </a:rPr>
                        <a:t>排水</a:t>
                      </a:r>
                      <a:r>
                        <a:rPr lang="en-US" sz="1800" b="0">
                          <a:latin typeface="微软雅黑" panose="020B0503020204020204" charset="-122"/>
                          <a:ea typeface="微软雅黑" panose="020B0503020204020204" charset="-122"/>
                          <a:cs typeface="Calibri" panose="020F0502020204030204" charset="0"/>
                        </a:rPr>
                        <a:t>法收集</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Calibri" panose="020F0502020204030204" charset="0"/>
                        </a:rPr>
                        <a:t>只能用</a:t>
                      </a:r>
                      <a:r>
                        <a:rPr lang="en-US" sz="1800" b="0" u="wavy">
                          <a:latin typeface="微软雅黑" panose="020B0503020204020204" charset="-122"/>
                          <a:ea typeface="微软雅黑" panose="020B0503020204020204" charset="-122"/>
                          <a:cs typeface="Calibri" panose="020F0502020204030204" charset="0"/>
                        </a:rPr>
                        <a:t>排空气</a:t>
                      </a:r>
                      <a:r>
                        <a:rPr lang="en-US" sz="1800" b="0">
                          <a:latin typeface="微软雅黑" panose="020B0503020204020204" charset="-122"/>
                          <a:ea typeface="微软雅黑" panose="020B0503020204020204" charset="-122"/>
                          <a:cs typeface="Calibri" panose="020F0502020204030204" charset="0"/>
                        </a:rPr>
                        <a:t>法收集</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53" name="image541.jpeg" descr="source:si_idm974405680;FounderCES"/>
          <p:cNvPicPr>
            <a:picLocks noChangeAspect="1"/>
          </p:cNvPicPr>
          <p:nvPr>
            <p:custDataLst>
              <p:tags r:id="rId2"/>
            </p:custDataLst>
          </p:nvPr>
        </p:nvPicPr>
        <p:blipFill>
          <a:blip r:embed="rId3"/>
          <a:stretch>
            <a:fillRect/>
          </a:stretch>
        </p:blipFill>
        <p:spPr>
          <a:xfrm>
            <a:off x="8565515" y="2833370"/>
            <a:ext cx="521970" cy="373380"/>
          </a:xfrm>
          <a:prstGeom prst="rect">
            <a:avLst/>
          </a:prstGeom>
        </p:spPr>
      </p:pic>
      <p:pic>
        <p:nvPicPr>
          <p:cNvPr id="9" name="image541.jpeg" descr="source:si_idm974405680;FounderCES"/>
          <p:cNvPicPr>
            <a:picLocks noChangeAspect="1"/>
          </p:cNvPicPr>
          <p:nvPr>
            <p:custDataLst>
              <p:tags r:id="rId4"/>
            </p:custDataLst>
          </p:nvPr>
        </p:nvPicPr>
        <p:blipFill>
          <a:blip r:embed="rId3">
            <a:clrChange>
              <a:clrFrom>
                <a:srgbClr val="FFFFFF">
                  <a:alpha val="100000"/>
                </a:srgbClr>
              </a:clrFrom>
              <a:clrTo>
                <a:srgbClr val="FFFFFF">
                  <a:alpha val="100000"/>
                  <a:alpha val="0"/>
                </a:srgbClr>
              </a:clrTo>
            </a:clrChange>
          </a:blip>
          <a:stretch>
            <a:fillRect/>
          </a:stretch>
        </p:blipFill>
        <p:spPr>
          <a:xfrm>
            <a:off x="5508625" y="3206750"/>
            <a:ext cx="521970" cy="373380"/>
          </a:xfrm>
          <a:prstGeom prst="rect">
            <a:avLst/>
          </a:prstGeom>
        </p:spPr>
      </p:pic>
      <p:pic>
        <p:nvPicPr>
          <p:cNvPr id="10" name="image541.jpeg" descr="source:si_idm974405680;FounderCES"/>
          <p:cNvPicPr>
            <a:picLocks noChangeAspect="1"/>
          </p:cNvPicPr>
          <p:nvPr>
            <p:custDataLst>
              <p:tags r:id="rId5"/>
            </p:custDataLst>
          </p:nvPr>
        </p:nvPicPr>
        <p:blipFill>
          <a:blip r:embed="rId3"/>
          <a:stretch>
            <a:fillRect/>
          </a:stretch>
        </p:blipFill>
        <p:spPr>
          <a:xfrm>
            <a:off x="9087485" y="3580130"/>
            <a:ext cx="521970" cy="373380"/>
          </a:xfrm>
          <a:prstGeom prst="rect">
            <a:avLst/>
          </a:prstGeom>
        </p:spPr>
      </p:pic>
      <p:pic>
        <p:nvPicPr>
          <p:cNvPr id="11" name="image541.jpeg" descr="source:si_idm974405680;FounderCES"/>
          <p:cNvPicPr>
            <a:picLocks noChangeAspect="1"/>
          </p:cNvPicPr>
          <p:nvPr>
            <p:custDataLst>
              <p:tags r:id="rId6"/>
            </p:custDataLst>
          </p:nvPr>
        </p:nvPicPr>
        <p:blipFill>
          <a:blip r:embed="rId3"/>
          <a:stretch>
            <a:fillRect/>
          </a:stretch>
        </p:blipFill>
        <p:spPr>
          <a:xfrm>
            <a:off x="5725795" y="3580130"/>
            <a:ext cx="521970" cy="373380"/>
          </a:xfrm>
          <a:prstGeom prst="rect">
            <a:avLst/>
          </a:prstGeom>
        </p:spPr>
      </p:pic>
      <p:pic>
        <p:nvPicPr>
          <p:cNvPr id="329" name="image317.jpeg"/>
          <p:cNvPicPr>
            <a:picLocks noChangeAspect="1"/>
          </p:cNvPicPr>
          <p:nvPr>
            <p:custDataLst>
              <p:tags r:id="rId7"/>
            </p:custDataLst>
          </p:nvPr>
        </p:nvPicPr>
        <p:blipFill>
          <a:blip r:embed="rId8"/>
          <a:stretch>
            <a:fillRect/>
          </a:stretch>
        </p:blipFill>
        <p:spPr>
          <a:xfrm>
            <a:off x="601980" y="5215890"/>
            <a:ext cx="946150" cy="290195"/>
          </a:xfrm>
          <a:prstGeom prst="rect">
            <a:avLst/>
          </a:prstGeom>
        </p:spPr>
      </p:pic>
      <p:sp>
        <p:nvSpPr>
          <p:cNvPr id="110" name="文本框 109"/>
          <p:cNvSpPr txBox="1"/>
          <p:nvPr/>
        </p:nvSpPr>
        <p:spPr>
          <a:xfrm>
            <a:off x="1871980" y="5010785"/>
            <a:ext cx="9709150" cy="13379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①NO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气体中存在平衡</a:t>
            </a:r>
            <a:r>
              <a:rPr lang="en-US" b="0">
                <a:latin typeface="微软雅黑" panose="020B0503020204020204" charset="-122"/>
                <a:ea typeface="微软雅黑" panose="020B0503020204020204" charset="-122"/>
                <a:cs typeface="微软雅黑" panose="020B0503020204020204" charset="-122"/>
              </a:rPr>
              <a:t>:2NO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红棕色</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无色</a:t>
            </a:r>
            <a:r>
              <a:rPr lang="en-US">
                <a:latin typeface="微软雅黑" panose="020B0503020204020204" charset="-122"/>
                <a:ea typeface="微软雅黑" panose="020B0503020204020204" charset="-122"/>
                <a:cs typeface="微软雅黑" panose="020B0503020204020204" charset="-122"/>
                <a:sym typeface="+mn-ea"/>
              </a:rPr>
              <a:t>),Δ</a:t>
            </a:r>
            <a:r>
              <a:rPr lang="en-US" i="1">
                <a:latin typeface="微软雅黑" panose="020B0503020204020204" charset="-122"/>
                <a:ea typeface="微软雅黑" panose="020B0503020204020204" charset="-122"/>
                <a:cs typeface="微软雅黑" panose="020B0503020204020204" charset="-122"/>
                <a:sym typeface="+mn-ea"/>
              </a:rPr>
              <a:t>H</a:t>
            </a:r>
            <a:r>
              <a:rPr lang="en-US">
                <a:latin typeface="微软雅黑" panose="020B0503020204020204" charset="-122"/>
                <a:ea typeface="微软雅黑" panose="020B0503020204020204" charset="-122"/>
                <a:cs typeface="微软雅黑" panose="020B0503020204020204" charset="-122"/>
                <a:sym typeface="+mn-ea"/>
              </a:rPr>
              <a:t>&lt;0,</a:t>
            </a:r>
            <a:r>
              <a:rPr lang="zh-CN">
                <a:latin typeface="微软雅黑" panose="020B0503020204020204" charset="-122"/>
                <a:ea typeface="微软雅黑" panose="020B0503020204020204" charset="-122"/>
                <a:cs typeface="微软雅黑" panose="020B0503020204020204" charset="-122"/>
                <a:sym typeface="+mn-ea"/>
              </a:rPr>
              <a:t>常温时没有纯净的</a:t>
            </a:r>
            <a:r>
              <a:rPr lang="en-US">
                <a:latin typeface="微软雅黑" panose="020B0503020204020204" charset="-122"/>
                <a:ea typeface="微软雅黑" panose="020B0503020204020204" charset="-122"/>
                <a:cs typeface="微软雅黑" panose="020B0503020204020204" charset="-122"/>
                <a:sym typeface="+mn-ea"/>
              </a:rPr>
              <a:t>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②NO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反应生成</a:t>
            </a:r>
            <a:r>
              <a:rPr lang="en-US">
                <a:latin typeface="微软雅黑" panose="020B0503020204020204" charset="-122"/>
                <a:ea typeface="微软雅黑" panose="020B0503020204020204" charset="-122"/>
                <a:cs typeface="微软雅黑" panose="020B0503020204020204" charset="-122"/>
                <a:sym typeface="+mn-ea"/>
              </a:rPr>
              <a:t>HNO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NO,NO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既是氧化剂又是还原剂且</a:t>
            </a:r>
            <a:r>
              <a:rPr lang="en-US">
                <a:latin typeface="微软雅黑" panose="020B0503020204020204" charset="-122"/>
                <a:ea typeface="微软雅黑" panose="020B0503020204020204" charset="-122"/>
                <a:cs typeface="微软雅黑" panose="020B0503020204020204" charset="-122"/>
                <a:sym typeface="+mn-ea"/>
              </a:rPr>
              <a:t>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不是酸性氧化物。</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12" name="图片 11"/>
          <p:cNvPicPr/>
          <p:nvPr/>
        </p:nvPicPr>
        <p:blipFill>
          <a:blip r:embed="rId9"/>
          <a:stretch>
            <a:fillRect/>
          </a:stretch>
        </p:blipFill>
        <p:spPr>
          <a:xfrm>
            <a:off x="5725795" y="5158105"/>
            <a:ext cx="363855" cy="2832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941070"/>
            <a:ext cx="8413750"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考法1　氮的氧化物溶于水的计算</a:t>
            </a:r>
            <a:endParaRPr sz="2400" b="1">
              <a:latin typeface="微软雅黑" panose="020B0503020204020204" charset="-122"/>
              <a:ea typeface="微软雅黑" panose="020B0503020204020204" charset="-122"/>
              <a:cs typeface="微软雅黑" panose="020B0503020204020204" charset="-122"/>
            </a:endParaRPr>
          </a:p>
        </p:txBody>
      </p:sp>
      <p:sp>
        <p:nvSpPr>
          <p:cNvPr id="111" name="文本框 110"/>
          <p:cNvSpPr txBox="1"/>
          <p:nvPr/>
        </p:nvSpPr>
        <p:spPr>
          <a:xfrm>
            <a:off x="487680" y="1339850"/>
            <a:ext cx="11185525" cy="216852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无论是单一气体</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还是</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中任意两者的混合气体</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溶于水后发生的反应的实质都是</a:t>
            </a:r>
            <a:r>
              <a:rPr lang="en-US" b="0">
                <a:latin typeface="微软雅黑" panose="020B0503020204020204" charset="-122"/>
                <a:ea typeface="微软雅黑" panose="020B0503020204020204" charset="-122"/>
                <a:cs typeface="微软雅黑" panose="020B0503020204020204" charset="-122"/>
              </a:rPr>
              <a:t>3NO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       </a:t>
            </a:r>
            <a:r>
              <a:rPr lang="en-US">
                <a:latin typeface="微软雅黑" panose="020B0503020204020204" charset="-122"/>
                <a:ea typeface="微软雅黑" panose="020B0503020204020204" charset="-122"/>
                <a:cs typeface="微软雅黑" panose="020B0503020204020204" charset="-122"/>
                <a:sym typeface="+mn-ea"/>
              </a:rPr>
              <a:t>2HNO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+NO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2NO+O</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2NO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故若有气体剩余只能是</a:t>
            </a:r>
            <a:r>
              <a:rPr lang="en-US">
                <a:latin typeface="微软雅黑" panose="020B0503020204020204" charset="-122"/>
                <a:ea typeface="微软雅黑" panose="020B0503020204020204" charset="-122"/>
                <a:cs typeface="微软雅黑" panose="020B0503020204020204" charset="-122"/>
                <a:sym typeface="+mn-ea"/>
              </a:rPr>
              <a:t>NO</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不可能是</a:t>
            </a:r>
            <a:r>
              <a:rPr lang="en-US">
                <a:latin typeface="微软雅黑" panose="020B0503020204020204" charset="-122"/>
                <a:ea typeface="微软雅黑" panose="020B0503020204020204" charset="-122"/>
                <a:cs typeface="微软雅黑" panose="020B0503020204020204" charset="-122"/>
                <a:sym typeface="+mn-ea"/>
              </a:rPr>
              <a:t>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(1)</a:t>
            </a:r>
            <a:r>
              <a:rPr lang="zh-CN">
                <a:latin typeface="微软雅黑" panose="020B0503020204020204" charset="-122"/>
                <a:ea typeface="微软雅黑" panose="020B0503020204020204" charset="-122"/>
                <a:cs typeface="微软雅黑" panose="020B0503020204020204" charset="-122"/>
                <a:sym typeface="+mn-ea"/>
              </a:rPr>
              <a:t>若</a:t>
            </a:r>
            <a:r>
              <a:rPr lang="en-US">
                <a:latin typeface="微软雅黑" panose="020B0503020204020204" charset="-122"/>
                <a:ea typeface="微软雅黑" panose="020B0503020204020204" charset="-122"/>
                <a:cs typeface="微软雅黑" panose="020B0503020204020204" charset="-122"/>
                <a:sym typeface="+mn-ea"/>
              </a:rPr>
              <a:t>NO</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通入水中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总反应为</a:t>
            </a:r>
            <a:r>
              <a:rPr lang="en-US">
                <a:latin typeface="微软雅黑" panose="020B0503020204020204" charset="-122"/>
                <a:ea typeface="微软雅黑" panose="020B0503020204020204" charset="-122"/>
                <a:cs typeface="微软雅黑" panose="020B0503020204020204" charset="-122"/>
                <a:sym typeface="+mn-ea"/>
              </a:rPr>
              <a:t>4NO+3O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a:t>
            </a:r>
            <a:r>
              <a:rPr lang="en-US">
                <a:latin typeface="微软雅黑" panose="020B0503020204020204" charset="-122"/>
                <a:ea typeface="微软雅黑" panose="020B0503020204020204" charset="-122"/>
                <a:cs typeface="Times New Roman" panose="02020603050405020304" charset="0"/>
                <a:sym typeface="+mn-ea"/>
              </a:rPr>
              <a:t>4HNO</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cs typeface="Times New Roman" panose="02020603050405020304" charset="0"/>
                <a:sym typeface="+mn-ea"/>
              </a:rPr>
              <a:t>(</a:t>
            </a:r>
            <a:r>
              <a:rPr lang="en-US" i="1">
                <a:latin typeface="微软雅黑" panose="020B0503020204020204" charset="-122"/>
                <a:ea typeface="微软雅黑" panose="020B0503020204020204" charset="-122"/>
                <a:cs typeface="Times New Roman" panose="02020603050405020304" charset="0"/>
                <a:sym typeface="+mn-ea"/>
              </a:rPr>
              <a:t>n</a:t>
            </a:r>
            <a:r>
              <a:rPr lang="en-US" baseline="-25000">
                <a:latin typeface="微软雅黑" panose="020B0503020204020204" charset="-122"/>
                <a:ea typeface="微软雅黑" panose="020B0503020204020204" charset="-122"/>
                <a:cs typeface="Times New Roman" panose="02020603050405020304" charset="0"/>
                <a:sym typeface="+mn-ea"/>
              </a:rPr>
              <a:t>NO</a:t>
            </a:r>
            <a:r>
              <a:rPr lang="en-US">
                <a:latin typeface="微软雅黑" panose="020B0503020204020204" charset="-122"/>
                <a:ea typeface="微软雅黑" panose="020B0503020204020204" charset="-122"/>
                <a:cs typeface="方正书宋_GBK" panose="03000509000000000000" charset="-122"/>
                <a:sym typeface="+mn-ea"/>
              </a:rPr>
              <a:t>∶       </a:t>
            </a:r>
            <a:r>
              <a:rPr lang="en-US">
                <a:latin typeface="微软雅黑" panose="020B0503020204020204" charset="-122"/>
                <a:ea typeface="微软雅黑" panose="020B0503020204020204" charset="-122"/>
                <a:cs typeface="微软雅黑" panose="020B0503020204020204" charset="-122"/>
                <a:sym typeface="+mn-ea"/>
              </a:rPr>
              <a:t>=4∶3)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若</a:t>
            </a:r>
            <a:r>
              <a:rPr lang="en-US">
                <a:latin typeface="微软雅黑" panose="020B0503020204020204" charset="-122"/>
                <a:ea typeface="微软雅黑" panose="020B0503020204020204" charset="-122"/>
                <a:cs typeface="微软雅黑" panose="020B0503020204020204" charset="-122"/>
                <a:sym typeface="+mn-ea"/>
              </a:rPr>
              <a:t>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通入水中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总反应为</a:t>
            </a:r>
            <a:r>
              <a:rPr lang="en-US">
                <a:latin typeface="微软雅黑" panose="020B0503020204020204" charset="-122"/>
                <a:ea typeface="微软雅黑" panose="020B0503020204020204" charset="-122"/>
                <a:cs typeface="微软雅黑" panose="020B0503020204020204" charset="-122"/>
                <a:sym typeface="+mn-ea"/>
              </a:rPr>
              <a:t>4NO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a:t>
            </a:r>
            <a:r>
              <a:rPr lang="en-US">
                <a:latin typeface="微软雅黑" panose="020B0503020204020204" charset="-122"/>
                <a:ea typeface="微软雅黑" panose="020B0503020204020204" charset="-122"/>
                <a:cs typeface="Times New Roman" panose="02020603050405020304" charset="0"/>
                <a:sym typeface="+mn-ea"/>
              </a:rPr>
              <a:t> 4HNO</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cs typeface="Times New Roman" panose="02020603050405020304" charset="0"/>
                <a:sym typeface="+mn-ea"/>
              </a:rPr>
              <a:t>(                 </a:t>
            </a:r>
            <a:r>
              <a:rPr lang="en-US">
                <a:latin typeface="微软雅黑" panose="020B0503020204020204" charset="-122"/>
                <a:ea typeface="微软雅黑" panose="020B0503020204020204" charset="-122"/>
                <a:cs typeface="微软雅黑" panose="020B0503020204020204" charset="-122"/>
                <a:sym typeface="+mn-ea"/>
              </a:rPr>
              <a:t>=4∶1)</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sp>
        <p:nvSpPr>
          <p:cNvPr id="113" name="文本框 112"/>
          <p:cNvSpPr txBox="1"/>
          <p:nvPr/>
        </p:nvSpPr>
        <p:spPr>
          <a:xfrm>
            <a:off x="487680" y="2871470"/>
            <a:ext cx="11185525"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endParaRPr lang="en-US" altLang="en-US" b="0">
              <a:latin typeface="微软雅黑" panose="020B0503020204020204" charset="-122"/>
              <a:ea typeface="微软雅黑" panose="020B0503020204020204" charset="-122"/>
              <a:cs typeface="微软雅黑" panose="020B0503020204020204" charset="-122"/>
            </a:endParaRPr>
          </a:p>
        </p:txBody>
      </p:sp>
      <p:sp>
        <p:nvSpPr>
          <p:cNvPr id="117" name="文本框 116"/>
          <p:cNvSpPr txBox="1"/>
          <p:nvPr/>
        </p:nvSpPr>
        <p:spPr>
          <a:xfrm>
            <a:off x="487680" y="6198870"/>
            <a:ext cx="11185525"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方正书宋_GBK" panose="03000509000000000000" charset="-122"/>
              </a:rPr>
              <a:t>∶</a:t>
            </a:r>
            <a:endParaRPr lang="en-US" altLang="en-US" b="0">
              <a:latin typeface="微软雅黑" panose="020B0503020204020204" charset="-122"/>
              <a:ea typeface="微软雅黑" panose="020B0503020204020204" charset="-122"/>
              <a:cs typeface="方正书宋_GBK" panose="03000509000000000000" charset="-122"/>
            </a:endParaRPr>
          </a:p>
        </p:txBody>
      </p:sp>
      <p:pic>
        <p:nvPicPr>
          <p:cNvPr id="333" name="image321.jpeg" descr="source:si_idm1026976304;FounderCES"/>
          <p:cNvPicPr>
            <a:picLocks noChangeAspect="1"/>
          </p:cNvPicPr>
          <p:nvPr>
            <p:custDataLst>
              <p:tags r:id="rId1"/>
            </p:custDataLst>
          </p:nvPr>
        </p:nvPicPr>
        <p:blipFill>
          <a:blip r:embed="rId2"/>
          <a:stretch>
            <a:fillRect/>
          </a:stretch>
        </p:blipFill>
        <p:spPr>
          <a:xfrm>
            <a:off x="1819910" y="1830070"/>
            <a:ext cx="397510" cy="377190"/>
          </a:xfrm>
          <a:prstGeom prst="rect">
            <a:avLst/>
          </a:prstGeom>
        </p:spPr>
      </p:pic>
      <p:pic>
        <p:nvPicPr>
          <p:cNvPr id="12" name="image321.jpeg" descr="source:si_idm1026976304;FounderCES"/>
          <p:cNvPicPr>
            <a:picLocks noChangeAspect="1"/>
          </p:cNvPicPr>
          <p:nvPr>
            <p:custDataLst>
              <p:tags r:id="rId3"/>
            </p:custDataLst>
          </p:nvPr>
        </p:nvPicPr>
        <p:blipFill>
          <a:blip r:embed="rId2"/>
          <a:stretch>
            <a:fillRect/>
          </a:stretch>
        </p:blipFill>
        <p:spPr>
          <a:xfrm>
            <a:off x="4809490" y="1830070"/>
            <a:ext cx="397510" cy="377190"/>
          </a:xfrm>
          <a:prstGeom prst="rect">
            <a:avLst/>
          </a:prstGeom>
        </p:spPr>
      </p:pic>
      <p:pic>
        <p:nvPicPr>
          <p:cNvPr id="13" name="image321.jpeg" descr="source:si_idm1026976304;FounderCES"/>
          <p:cNvPicPr>
            <a:picLocks noChangeAspect="1"/>
          </p:cNvPicPr>
          <p:nvPr>
            <p:custDataLst>
              <p:tags r:id="rId4"/>
            </p:custDataLst>
          </p:nvPr>
        </p:nvPicPr>
        <p:blipFill>
          <a:blip r:embed="rId2"/>
          <a:stretch>
            <a:fillRect/>
          </a:stretch>
        </p:blipFill>
        <p:spPr>
          <a:xfrm>
            <a:off x="5723255" y="2249805"/>
            <a:ext cx="397510" cy="377190"/>
          </a:xfrm>
          <a:prstGeom prst="rect">
            <a:avLst/>
          </a:prstGeom>
        </p:spPr>
      </p:pic>
      <p:pic>
        <p:nvPicPr>
          <p:cNvPr id="14" name="图片 13"/>
          <p:cNvPicPr/>
          <p:nvPr>
            <p:custDataLst>
              <p:tags r:id="rId5"/>
            </p:custDataLst>
          </p:nvPr>
        </p:nvPicPr>
        <p:blipFill>
          <a:blip r:embed="rId6"/>
          <a:srcRect l="53621" t="-1940"/>
          <a:stretch>
            <a:fillRect/>
          </a:stretch>
        </p:blipFill>
        <p:spPr>
          <a:xfrm>
            <a:off x="7637145" y="2259965"/>
            <a:ext cx="463550" cy="367030"/>
          </a:xfrm>
          <a:prstGeom prst="rect">
            <a:avLst/>
          </a:prstGeom>
          <a:noFill/>
          <a:ln w="9525">
            <a:noFill/>
          </a:ln>
        </p:spPr>
      </p:pic>
      <p:pic>
        <p:nvPicPr>
          <p:cNvPr id="15" name="image321.jpeg" descr="source:si_idm1026976304;FounderCES"/>
          <p:cNvPicPr>
            <a:picLocks noChangeAspect="1"/>
          </p:cNvPicPr>
          <p:nvPr>
            <p:custDataLst>
              <p:tags r:id="rId7"/>
            </p:custDataLst>
          </p:nvPr>
        </p:nvPicPr>
        <p:blipFill>
          <a:blip r:embed="rId2"/>
          <a:stretch>
            <a:fillRect/>
          </a:stretch>
        </p:blipFill>
        <p:spPr>
          <a:xfrm>
            <a:off x="5808345" y="2674620"/>
            <a:ext cx="397510" cy="37719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7265670" y="2759710"/>
            <a:ext cx="1034415" cy="332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06" name="文本框 105"/>
          <p:cNvSpPr txBox="1"/>
          <p:nvPr/>
        </p:nvSpPr>
        <p:spPr>
          <a:xfrm>
            <a:off x="629285" y="1458595"/>
            <a:ext cx="10509250" cy="1753235"/>
          </a:xfrm>
          <a:prstGeom prst="rect">
            <a:avLst/>
          </a:prstGeom>
          <a:noFill/>
          <a:ln w="9525">
            <a:noFill/>
          </a:ln>
        </p:spPr>
        <p:txBody>
          <a:bodyPr wrap="square">
            <a:spAutoFit/>
          </a:bodyPr>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将容积为</a:t>
            </a:r>
            <a:r>
              <a:rPr lang="en-US">
                <a:latin typeface="微软雅黑" panose="020B0503020204020204" charset="-122"/>
                <a:ea typeface="微软雅黑" panose="020B0503020204020204" charset="-122"/>
                <a:cs typeface="微软雅黑" panose="020B0503020204020204" charset="-122"/>
                <a:sym typeface="+mn-ea"/>
              </a:rPr>
              <a:t>50 mL</a:t>
            </a:r>
            <a:r>
              <a:rPr lang="zh-CN">
                <a:latin typeface="微软雅黑" panose="020B0503020204020204" charset="-122"/>
                <a:ea typeface="微软雅黑" panose="020B0503020204020204" charset="-122"/>
                <a:cs typeface="微软雅黑" panose="020B0503020204020204" charset="-122"/>
                <a:sym typeface="+mn-ea"/>
              </a:rPr>
              <a:t>的量筒内充满二氧化氮和氧气的混合气体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将量筒倒置在盛满水的水槽里</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一段时间后</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量筒里剩余气体体积为</a:t>
            </a:r>
            <a:r>
              <a:rPr lang="en-US">
                <a:latin typeface="微软雅黑" panose="020B0503020204020204" charset="-122"/>
                <a:ea typeface="微软雅黑" panose="020B0503020204020204" charset="-122"/>
                <a:cs typeface="微软雅黑" panose="020B0503020204020204" charset="-122"/>
                <a:sym typeface="+mn-ea"/>
              </a:rPr>
              <a:t>5 mL,</a:t>
            </a:r>
            <a:r>
              <a:rPr lang="zh-CN">
                <a:latin typeface="微软雅黑" panose="020B0503020204020204" charset="-122"/>
                <a:ea typeface="微软雅黑" panose="020B0503020204020204" charset="-122"/>
                <a:cs typeface="微软雅黑" panose="020B0503020204020204" charset="-122"/>
                <a:sym typeface="+mn-ea"/>
              </a:rPr>
              <a:t>若向量筒内鼓入氧气后</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可以观察到量筒内水柱继续上升</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直至量筒内完全被水充满</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则原混合气体中</a:t>
            </a:r>
            <a:r>
              <a:rPr lang="en-US">
                <a:latin typeface="微软雅黑" panose="020B0503020204020204" charset="-122"/>
                <a:ea typeface="微软雅黑" panose="020B0503020204020204" charset="-122"/>
                <a:cs typeface="微软雅黑" panose="020B0503020204020204" charset="-122"/>
                <a:sym typeface="+mn-ea"/>
              </a:rPr>
              <a:t>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的体积比是</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A.43∶7</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B.18∶7</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C.4∶1</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D.22∶3</a:t>
            </a:r>
            <a:endParaRPr lang="en-US" altLang="en-US" b="0" baseline="-25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425440" y="2367915"/>
            <a:ext cx="736600" cy="368300"/>
          </a:xfrm>
          <a:prstGeom prst="rect">
            <a:avLst/>
          </a:prstGeom>
          <a:noFill/>
          <a:ln w="9525">
            <a:noFill/>
          </a:ln>
        </p:spPr>
        <p:txBody>
          <a:bodyPr wrap="square">
            <a:spAutoFit/>
          </a:bodyPr>
          <a:p>
            <a:pPr indent="0"/>
            <a:r>
              <a:rPr lang="en-US" altLang="en-US" b="0">
                <a:solidFill>
                  <a:srgbClr val="FF0000"/>
                </a:solidFill>
                <a:latin typeface="微软雅黑" panose="020B0503020204020204" charset="-122"/>
                <a:ea typeface="微软雅黑" panose="020B0503020204020204" charset="-122"/>
                <a:cs typeface="Times New Roman" panose="02020603050405020304" charset="0"/>
              </a:rPr>
              <a:t>A</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122" name="文本框 121"/>
          <p:cNvSpPr txBox="1"/>
          <p:nvPr/>
        </p:nvSpPr>
        <p:spPr>
          <a:xfrm>
            <a:off x="629285" y="6655435"/>
            <a:ext cx="11003915" cy="506730"/>
          </a:xfrm>
          <a:prstGeom prst="rect">
            <a:avLst/>
          </a:prstGeom>
          <a:noFill/>
          <a:ln w="9525">
            <a:noFill/>
          </a:ln>
        </p:spPr>
        <p:txBody>
          <a:bodyPr wrap="square">
            <a:spAutoFit/>
          </a:bodyPr>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p:txBody>
      </p:sp>
      <p:grpSp>
        <p:nvGrpSpPr>
          <p:cNvPr id="11" name="组合 10"/>
          <p:cNvGrpSpPr/>
          <p:nvPr/>
        </p:nvGrpSpPr>
        <p:grpSpPr>
          <a:xfrm>
            <a:off x="629285" y="3212465"/>
            <a:ext cx="11003280" cy="2999740"/>
            <a:chOff x="991" y="5059"/>
            <a:chExt cx="17328" cy="4724"/>
          </a:xfrm>
        </p:grpSpPr>
        <p:sp>
          <p:nvSpPr>
            <p:cNvPr id="4" name="文本框 3"/>
            <p:cNvSpPr txBox="1"/>
            <p:nvPr/>
          </p:nvSpPr>
          <p:spPr>
            <a:xfrm>
              <a:off x="991" y="5059"/>
              <a:ext cx="17329" cy="4724"/>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与水的反应可简化为</a:t>
              </a:r>
              <a:r>
                <a:rPr lang="en-US" b="0">
                  <a:latin typeface="微软雅黑" panose="020B0503020204020204" charset="-122"/>
                  <a:ea typeface="微软雅黑" panose="020B0503020204020204" charset="-122"/>
                  <a:cs typeface="微软雅黑" panose="020B0503020204020204" charset="-122"/>
                </a:rPr>
                <a:t>4NO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+2H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         </a:t>
              </a:r>
              <a:r>
                <a:rPr lang="en-US">
                  <a:latin typeface="微软雅黑" panose="020B0503020204020204" charset="-122"/>
                  <a:ea typeface="微软雅黑" panose="020B0503020204020204" charset="-122"/>
                  <a:cs typeface="微软雅黑" panose="020B0503020204020204" charset="-122"/>
                  <a:sym typeface="+mn-ea"/>
                </a:rPr>
                <a:t>4HNO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根据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若向量筒内鼓入氧气后</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可以观察到量筒内水柱继续上升</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直至量筒内完全被水充满</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可知</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反应后剩余气体为</a:t>
              </a:r>
              <a:r>
                <a:rPr lang="en-US">
                  <a:latin typeface="微软雅黑" panose="020B0503020204020204" charset="-122"/>
                  <a:ea typeface="微软雅黑" panose="020B0503020204020204" charset="-122"/>
                  <a:cs typeface="微软雅黑" panose="020B0503020204020204" charset="-122"/>
                  <a:sym typeface="+mn-ea"/>
                </a:rPr>
                <a:t>NO,</a:t>
              </a:r>
              <a:r>
                <a:rPr lang="zh-CN">
                  <a:latin typeface="微软雅黑" panose="020B0503020204020204" charset="-122"/>
                  <a:ea typeface="微软雅黑" panose="020B0503020204020204" charset="-122"/>
                  <a:cs typeface="微软雅黑" panose="020B0503020204020204" charset="-122"/>
                  <a:sym typeface="+mn-ea"/>
                </a:rPr>
                <a:t>其体积为</a:t>
              </a:r>
              <a:r>
                <a:rPr lang="en-US">
                  <a:latin typeface="微软雅黑" panose="020B0503020204020204" charset="-122"/>
                  <a:ea typeface="微软雅黑" panose="020B0503020204020204" charset="-122"/>
                  <a:cs typeface="微软雅黑" panose="020B0503020204020204" charset="-122"/>
                  <a:sym typeface="+mn-ea"/>
                </a:rPr>
                <a:t>5 mL,</a:t>
              </a:r>
              <a:r>
                <a:rPr lang="zh-CN">
                  <a:latin typeface="微软雅黑" panose="020B0503020204020204" charset="-122"/>
                  <a:ea typeface="微软雅黑" panose="020B0503020204020204" charset="-122"/>
                  <a:cs typeface="微软雅黑" panose="020B0503020204020204" charset="-122"/>
                  <a:sym typeface="+mn-ea"/>
                </a:rPr>
                <a:t>结合反应</a:t>
              </a:r>
              <a:r>
                <a:rPr lang="en-US">
                  <a:latin typeface="微软雅黑" panose="020B0503020204020204" charset="-122"/>
                  <a:ea typeface="微软雅黑" panose="020B0503020204020204" charset="-122"/>
                  <a:cs typeface="微软雅黑" panose="020B0503020204020204" charset="-122"/>
                  <a:sym typeface="+mn-ea"/>
                </a:rPr>
                <a:t>3NO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2HNO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+NO</a:t>
              </a:r>
              <a:r>
                <a:rPr lang="zh-CN">
                  <a:latin typeface="微软雅黑" panose="020B0503020204020204" charset="-122"/>
                  <a:ea typeface="微软雅黑" panose="020B0503020204020204" charset="-122"/>
                  <a:cs typeface="微软雅黑" panose="020B0503020204020204" charset="-122"/>
                  <a:sym typeface="+mn-ea"/>
                </a:rPr>
                <a:t>可知生成</a:t>
              </a:r>
              <a:r>
                <a:rPr lang="en-US">
                  <a:latin typeface="微软雅黑" panose="020B0503020204020204" charset="-122"/>
                  <a:ea typeface="微软雅黑" panose="020B0503020204020204" charset="-122"/>
                  <a:cs typeface="微软雅黑" panose="020B0503020204020204" charset="-122"/>
                  <a:sym typeface="+mn-ea"/>
                </a:rPr>
                <a:t>5 mL NO</a:t>
              </a:r>
              <a:r>
                <a:rPr lang="zh-CN">
                  <a:latin typeface="微软雅黑" panose="020B0503020204020204" charset="-122"/>
                  <a:ea typeface="微软雅黑" panose="020B0503020204020204" charset="-122"/>
                  <a:cs typeface="微软雅黑" panose="020B0503020204020204" charset="-122"/>
                  <a:sym typeface="+mn-ea"/>
                </a:rPr>
                <a:t>需消耗</a:t>
              </a:r>
              <a:r>
                <a:rPr lang="en-US">
                  <a:latin typeface="微软雅黑" panose="020B0503020204020204" charset="-122"/>
                  <a:ea typeface="微软雅黑" panose="020B0503020204020204" charset="-122"/>
                  <a:cs typeface="微软雅黑" panose="020B0503020204020204" charset="-122"/>
                  <a:sym typeface="+mn-ea"/>
                </a:rPr>
                <a:t>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的体积为</a:t>
              </a:r>
              <a:r>
                <a:rPr lang="en-US">
                  <a:latin typeface="微软雅黑" panose="020B0503020204020204" charset="-122"/>
                  <a:ea typeface="微软雅黑" panose="020B0503020204020204" charset="-122"/>
                  <a:cs typeface="微软雅黑" panose="020B0503020204020204" charset="-122"/>
                  <a:sym typeface="+mn-ea"/>
                </a:rPr>
                <a:t>5 mL×3=15 mL,</a:t>
              </a:r>
              <a:r>
                <a:rPr lang="zh-CN">
                  <a:latin typeface="微软雅黑" panose="020B0503020204020204" charset="-122"/>
                  <a:ea typeface="微软雅黑" panose="020B0503020204020204" charset="-122"/>
                  <a:cs typeface="微软雅黑" panose="020B0503020204020204" charset="-122"/>
                  <a:sym typeface="+mn-ea"/>
                </a:rPr>
                <a:t>其余的</a:t>
              </a:r>
              <a:r>
                <a:rPr lang="en-US">
                  <a:latin typeface="微软雅黑" panose="020B0503020204020204" charset="-122"/>
                  <a:ea typeface="微软雅黑" panose="020B0503020204020204" charset="-122"/>
                  <a:cs typeface="微软雅黑" panose="020B0503020204020204" charset="-122"/>
                  <a:sym typeface="+mn-ea"/>
                </a:rPr>
                <a:t>35 mL</a:t>
              </a:r>
              <a:r>
                <a:rPr lang="zh-CN">
                  <a:latin typeface="微软雅黑" panose="020B0503020204020204" charset="-122"/>
                  <a:ea typeface="微软雅黑" panose="020B0503020204020204" charset="-122"/>
                  <a:cs typeface="微软雅黑" panose="020B0503020204020204" charset="-122"/>
                  <a:sym typeface="+mn-ea"/>
                </a:rPr>
                <a:t>混合气体按</a:t>
              </a:r>
              <a:r>
                <a:rPr lang="en-US" i="1">
                  <a:latin typeface="微软雅黑" panose="020B0503020204020204" charset="-122"/>
                  <a:ea typeface="微软雅黑" panose="020B0503020204020204" charset="-122"/>
                  <a:cs typeface="微软雅黑" panose="020B0503020204020204" charset="-122"/>
                  <a:sym typeface="+mn-ea"/>
                </a:rPr>
                <a:t>V</a:t>
              </a:r>
              <a:r>
                <a:rPr lang="en-US">
                  <a:latin typeface="微软雅黑" panose="020B0503020204020204" charset="-122"/>
                  <a:ea typeface="微软雅黑" panose="020B0503020204020204" charset="-122"/>
                  <a:cs typeface="微软雅黑" panose="020B0503020204020204" charset="-122"/>
                  <a:sym typeface="+mn-ea"/>
                </a:rPr>
                <a:t>(NO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)=4∶1</a:t>
              </a:r>
              <a:r>
                <a:rPr lang="zh-CN">
                  <a:latin typeface="微软雅黑" panose="020B0503020204020204" charset="-122"/>
                  <a:ea typeface="微软雅黑" panose="020B0503020204020204" charset="-122"/>
                  <a:cs typeface="微软雅黑" panose="020B0503020204020204" charset="-122"/>
                  <a:sym typeface="+mn-ea"/>
                </a:rPr>
                <a:t>恰好完全反应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则混合气体中氧气的体积为</a:t>
              </a:r>
              <a:r>
                <a:rPr lang="en-US">
                  <a:latin typeface="微软雅黑" panose="020B0503020204020204" charset="-122"/>
                  <a:ea typeface="微软雅黑" panose="020B0503020204020204" charset="-122"/>
                  <a:cs typeface="微软雅黑" panose="020B0503020204020204" charset="-122"/>
                  <a:sym typeface="+mn-ea"/>
                </a:rPr>
                <a:t>35 mL×    =7 mL,</a:t>
              </a:r>
              <a:r>
                <a:rPr lang="zh-CN">
                  <a:latin typeface="微软雅黑" panose="020B0503020204020204" charset="-122"/>
                  <a:ea typeface="微软雅黑" panose="020B0503020204020204" charset="-122"/>
                  <a:cs typeface="微软雅黑" panose="020B0503020204020204" charset="-122"/>
                  <a:sym typeface="+mn-ea"/>
                </a:rPr>
                <a:t>二氧化氮的体积为</a:t>
              </a:r>
              <a:r>
                <a:rPr lang="en-US">
                  <a:latin typeface="微软雅黑" panose="020B0503020204020204" charset="-122"/>
                  <a:ea typeface="微软雅黑" panose="020B0503020204020204" charset="-122"/>
                  <a:cs typeface="微软雅黑" panose="020B0503020204020204" charset="-122"/>
                  <a:sym typeface="+mn-ea"/>
                </a:rPr>
                <a:t>50 mL-7 mL=43 mL,</a:t>
              </a:r>
              <a:r>
                <a:rPr lang="zh-CN">
                  <a:latin typeface="微软雅黑" panose="020B0503020204020204" charset="-122"/>
                  <a:ea typeface="微软雅黑" panose="020B0503020204020204" charset="-122"/>
                  <a:cs typeface="微软雅黑" panose="020B0503020204020204" charset="-122"/>
                  <a:sym typeface="+mn-ea"/>
                </a:rPr>
                <a:t>故原混合气体中</a:t>
              </a:r>
              <a:r>
                <a:rPr lang="en-US">
                  <a:latin typeface="微软雅黑" panose="020B0503020204020204" charset="-122"/>
                  <a:ea typeface="微软雅黑" panose="020B0503020204020204" charset="-122"/>
                  <a:cs typeface="微软雅黑" panose="020B0503020204020204" charset="-122"/>
                  <a:sym typeface="+mn-ea"/>
                </a:rPr>
                <a:t>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的体积比为</a:t>
              </a:r>
              <a:r>
                <a:rPr lang="en-US">
                  <a:latin typeface="微软雅黑" panose="020B0503020204020204" charset="-122"/>
                  <a:ea typeface="微软雅黑" panose="020B0503020204020204" charset="-122"/>
                  <a:cs typeface="微软雅黑" panose="020B0503020204020204" charset="-122"/>
                  <a:sym typeface="+mn-ea"/>
                </a:rPr>
                <a:t>43∶7</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sp>
          <p:nvSpPr>
            <p:cNvPr id="121" name="文本框 120"/>
            <p:cNvSpPr txBox="1"/>
            <p:nvPr/>
          </p:nvSpPr>
          <p:spPr>
            <a:xfrm>
              <a:off x="991" y="8343"/>
              <a:ext cx="17329" cy="798"/>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38" name="image326.jpeg" descr="source:si_idm1055695664;FounderCES"/>
            <p:cNvPicPr>
              <a:picLocks noChangeAspect="1"/>
            </p:cNvPicPr>
            <p:nvPr>
              <p:custDataLst>
                <p:tags r:id="rId1"/>
              </p:custDataLst>
            </p:nvPr>
          </p:nvPicPr>
          <p:blipFill>
            <a:blip r:embed="rId2"/>
            <a:stretch>
              <a:fillRect/>
            </a:stretch>
          </p:blipFill>
          <p:spPr>
            <a:xfrm>
              <a:off x="10183" y="5273"/>
              <a:ext cx="809" cy="505"/>
            </a:xfrm>
            <a:prstGeom prst="rect">
              <a:avLst/>
            </a:prstGeom>
          </p:spPr>
        </p:pic>
        <p:pic>
          <p:nvPicPr>
            <p:cNvPr id="9" name="image326.jpeg" descr="source:si_idm1055695664;FounderCES"/>
            <p:cNvPicPr>
              <a:picLocks noChangeAspect="1"/>
            </p:cNvPicPr>
            <p:nvPr>
              <p:custDataLst>
                <p:tags r:id="rId3"/>
              </p:custDataLst>
            </p:nvPr>
          </p:nvPicPr>
          <p:blipFill>
            <a:blip r:embed="rId2"/>
            <a:stretch>
              <a:fillRect/>
            </a:stretch>
          </p:blipFill>
          <p:spPr>
            <a:xfrm>
              <a:off x="3154" y="6558"/>
              <a:ext cx="809" cy="505"/>
            </a:xfrm>
            <a:prstGeom prst="rect">
              <a:avLst/>
            </a:prstGeom>
          </p:spPr>
        </p:pic>
        <p:graphicFrame>
          <p:nvGraphicFramePr>
            <p:cNvPr id="10" name="对象 9">
              <a:hlinkClick r:id="" action="ppaction://ole?verb="/>
            </p:cNvPr>
            <p:cNvGraphicFramePr>
              <a:graphicFrameLocks noChangeAspect="1"/>
            </p:cNvGraphicFramePr>
            <p:nvPr/>
          </p:nvGraphicFramePr>
          <p:xfrm>
            <a:off x="13619" y="7037"/>
            <a:ext cx="316" cy="892"/>
          </p:xfrm>
          <a:graphic>
            <a:graphicData uri="http://schemas.openxmlformats.org/presentationml/2006/ole">
              <mc:AlternateContent xmlns:mc="http://schemas.openxmlformats.org/markup-compatibility/2006">
                <mc:Choice xmlns:v="urn:schemas-microsoft-com:vml" Requires="v">
                  <p:oleObj spid="_x0000_s1025" name="" r:id="rId4" imgW="139700" imgH="393700" progId="Equation.KSEE3">
                    <p:embed/>
                  </p:oleObj>
                </mc:Choice>
                <mc:Fallback>
                  <p:oleObj name="" r:id="rId4" imgW="139700" imgH="393700" progId="Equation.KSEE3">
                    <p:embed/>
                    <p:pic>
                      <p:nvPicPr>
                        <p:cNvPr id="0" name="图片 1024"/>
                        <p:cNvPicPr/>
                        <p:nvPr/>
                      </p:nvPicPr>
                      <p:blipFill>
                        <a:blip r:embed="rId5"/>
                        <a:stretch>
                          <a:fillRect/>
                        </a:stretch>
                      </p:blipFill>
                      <p:spPr>
                        <a:xfrm>
                          <a:off x="13619" y="7037"/>
                          <a:ext cx="316" cy="892"/>
                        </a:xfrm>
                        <a:prstGeom prst="rect">
                          <a:avLst/>
                        </a:prstGeom>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941070"/>
            <a:ext cx="8413750"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考法2　氮氧化物对环境的污染及防治　</a:t>
            </a:r>
            <a:endParaRPr sz="2400" b="1">
              <a:latin typeface="微软雅黑" panose="020B0503020204020204" charset="-122"/>
              <a:ea typeface="微软雅黑" panose="020B0503020204020204" charset="-122"/>
              <a:cs typeface="微软雅黑" panose="020B0503020204020204" charset="-122"/>
            </a:endParaRPr>
          </a:p>
        </p:txBody>
      </p:sp>
      <p:sp>
        <p:nvSpPr>
          <p:cNvPr id="111" name="文本框 110"/>
          <p:cNvSpPr txBox="1"/>
          <p:nvPr/>
        </p:nvSpPr>
        <p:spPr>
          <a:xfrm>
            <a:off x="487680" y="1339850"/>
            <a:ext cx="11185525" cy="3415030"/>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sym typeface="+mn-ea"/>
              </a:rPr>
              <a:t>1.</a:t>
            </a:r>
            <a:r>
              <a:rPr lang="zh-CN" b="1">
                <a:latin typeface="微软雅黑" panose="020B0503020204020204" charset="-122"/>
                <a:ea typeface="微软雅黑" panose="020B0503020204020204" charset="-122"/>
                <a:cs typeface="微软雅黑" panose="020B0503020204020204" charset="-122"/>
                <a:sym typeface="+mn-ea"/>
              </a:rPr>
              <a:t>常见的污染类型</a:t>
            </a:r>
            <a:r>
              <a:rPr lang="en-US">
                <a:latin typeface="微软雅黑" panose="020B0503020204020204" charset="-122"/>
                <a:ea typeface="微软雅黑" panose="020B0503020204020204" charset="-122"/>
                <a:cs typeface="微软雅黑" panose="020B0503020204020204" charset="-122"/>
                <a:sym typeface="+mn-ea"/>
              </a:rPr>
              <a:t>(1)</a:t>
            </a:r>
            <a:r>
              <a:rPr lang="zh-CN">
                <a:latin typeface="微软雅黑" panose="020B0503020204020204" charset="-122"/>
                <a:ea typeface="微软雅黑" panose="020B0503020204020204" charset="-122"/>
                <a:cs typeface="微软雅黑" panose="020B0503020204020204" charset="-122"/>
                <a:sym typeface="+mn-ea"/>
              </a:rPr>
              <a:t>光化学烟雾</a:t>
            </a:r>
            <a:r>
              <a:rPr lang="en-US">
                <a:latin typeface="微软雅黑" panose="020B0503020204020204" charset="-122"/>
                <a:ea typeface="微软雅黑" panose="020B0503020204020204" charset="-122"/>
                <a:cs typeface="微软雅黑" panose="020B0503020204020204" charset="-122"/>
                <a:sym typeface="+mn-ea"/>
              </a:rPr>
              <a:t>:NO</a:t>
            </a:r>
            <a:r>
              <a:rPr lang="en-US" i="1" baseline="-25000">
                <a:latin typeface="微软雅黑" panose="020B0503020204020204" charset="-122"/>
                <a:ea typeface="微软雅黑" panose="020B0503020204020204" charset="-122"/>
                <a:cs typeface="微软雅黑" panose="020B0503020204020204" charset="-122"/>
                <a:sym typeface="+mn-ea"/>
              </a:rPr>
              <a:t>x</a:t>
            </a:r>
            <a:r>
              <a:rPr lang="zh-CN">
                <a:latin typeface="微软雅黑" panose="020B0503020204020204" charset="-122"/>
                <a:ea typeface="微软雅黑" panose="020B0503020204020204" charset="-122"/>
                <a:cs typeface="微软雅黑" panose="020B0503020204020204" charset="-122"/>
                <a:sym typeface="+mn-ea"/>
              </a:rPr>
              <a:t>在紫外线作用下与碳氢化合物发生一系列光化学反应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产生了一种有毒的烟雾。</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酸雨</a:t>
            </a:r>
            <a:r>
              <a:rPr lang="en-US">
                <a:latin typeface="微软雅黑" panose="020B0503020204020204" charset="-122"/>
                <a:ea typeface="微软雅黑" panose="020B0503020204020204" charset="-122"/>
                <a:cs typeface="微软雅黑" panose="020B0503020204020204" charset="-122"/>
                <a:sym typeface="+mn-ea"/>
              </a:rPr>
              <a:t>:NO</a:t>
            </a:r>
            <a:r>
              <a:rPr lang="en-US" i="1" baseline="-25000">
                <a:latin typeface="微软雅黑" panose="020B0503020204020204" charset="-122"/>
                <a:ea typeface="微软雅黑" panose="020B0503020204020204" charset="-122"/>
                <a:cs typeface="微软雅黑" panose="020B0503020204020204" charset="-122"/>
                <a:sym typeface="+mn-ea"/>
              </a:rPr>
              <a:t>x</a:t>
            </a:r>
            <a:r>
              <a:rPr lang="zh-CN">
                <a:latin typeface="微软雅黑" panose="020B0503020204020204" charset="-122"/>
                <a:ea typeface="微软雅黑" panose="020B0503020204020204" charset="-122"/>
                <a:cs typeface="微软雅黑" panose="020B0503020204020204" charset="-122"/>
                <a:sym typeface="+mn-ea"/>
              </a:rPr>
              <a:t>排入大气中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与水反应生成</a:t>
            </a:r>
            <a:r>
              <a:rPr lang="en-US">
                <a:latin typeface="微软雅黑" panose="020B0503020204020204" charset="-122"/>
                <a:ea typeface="微软雅黑" panose="020B0503020204020204" charset="-122"/>
                <a:cs typeface="微软雅黑" panose="020B0503020204020204" charset="-122"/>
                <a:sym typeface="+mn-ea"/>
              </a:rPr>
              <a:t>HNO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HNO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随雨、雪等降水形态降到地面。</a:t>
            </a:r>
            <a:r>
              <a:rPr lang="en-US">
                <a:latin typeface="微软雅黑" panose="020B0503020204020204" charset="-122"/>
                <a:ea typeface="微软雅黑" panose="020B0503020204020204" charset="-122"/>
                <a:cs typeface="微软雅黑" panose="020B0503020204020204" charset="-122"/>
                <a:sym typeface="+mn-ea"/>
              </a:rPr>
              <a:t>(3)</a:t>
            </a:r>
            <a:r>
              <a:rPr lang="zh-CN">
                <a:latin typeface="微软雅黑" panose="020B0503020204020204" charset="-122"/>
                <a:ea typeface="微软雅黑" panose="020B0503020204020204" charset="-122"/>
                <a:cs typeface="微软雅黑" panose="020B0503020204020204" charset="-122"/>
                <a:sym typeface="+mn-ea"/>
              </a:rPr>
              <a:t>破坏臭氧层</a:t>
            </a:r>
            <a:r>
              <a:rPr lang="en-US">
                <a:latin typeface="微软雅黑" panose="020B0503020204020204" charset="-122"/>
                <a:ea typeface="微软雅黑" panose="020B0503020204020204" charset="-122"/>
                <a:cs typeface="微软雅黑" panose="020B0503020204020204" charset="-122"/>
                <a:sym typeface="+mn-ea"/>
              </a:rPr>
              <a:t>:NO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可使平流层中的臭氧减少</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导致地面紫外线辐射量增加。</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b="1">
                <a:latin typeface="微软雅黑" panose="020B0503020204020204" charset="-122"/>
                <a:ea typeface="微软雅黑" panose="020B0503020204020204" charset="-122"/>
                <a:cs typeface="微软雅黑" panose="020B0503020204020204" charset="-122"/>
                <a:sym typeface="+mn-ea"/>
              </a:rPr>
              <a:t>2.</a:t>
            </a:r>
            <a:r>
              <a:rPr lang="zh-CN" b="1">
                <a:latin typeface="微软雅黑" panose="020B0503020204020204" charset="-122"/>
                <a:ea typeface="微软雅黑" panose="020B0503020204020204" charset="-122"/>
                <a:cs typeface="微软雅黑" panose="020B0503020204020204" charset="-122"/>
                <a:sym typeface="+mn-ea"/>
              </a:rPr>
              <a:t>常见的</a:t>
            </a:r>
            <a:r>
              <a:rPr lang="en-US" b="1">
                <a:latin typeface="微软雅黑" panose="020B0503020204020204" charset="-122"/>
                <a:ea typeface="微软雅黑" panose="020B0503020204020204" charset="-122"/>
                <a:cs typeface="微软雅黑" panose="020B0503020204020204" charset="-122"/>
                <a:sym typeface="+mn-ea"/>
              </a:rPr>
              <a:t>NO</a:t>
            </a:r>
            <a:r>
              <a:rPr lang="en-US" b="1" i="1" baseline="-25000">
                <a:latin typeface="微软雅黑" panose="020B0503020204020204" charset="-122"/>
                <a:ea typeface="微软雅黑" panose="020B0503020204020204" charset="-122"/>
                <a:cs typeface="微软雅黑" panose="020B0503020204020204" charset="-122"/>
                <a:sym typeface="+mn-ea"/>
              </a:rPr>
              <a:t>x</a:t>
            </a:r>
            <a:r>
              <a:rPr lang="zh-CN" b="1">
                <a:latin typeface="微软雅黑" panose="020B0503020204020204" charset="-122"/>
                <a:ea typeface="微软雅黑" panose="020B0503020204020204" charset="-122"/>
                <a:cs typeface="微软雅黑" panose="020B0503020204020204" charset="-122"/>
                <a:sym typeface="+mn-ea"/>
              </a:rPr>
              <a:t>尾气处理方法</a:t>
            </a:r>
            <a:r>
              <a:rPr lang="en-US">
                <a:latin typeface="微软雅黑" panose="020B0503020204020204" charset="-122"/>
                <a:ea typeface="微软雅黑" panose="020B0503020204020204" charset="-122"/>
                <a:cs typeface="微软雅黑" panose="020B0503020204020204" charset="-122"/>
                <a:sym typeface="+mn-ea"/>
              </a:rPr>
              <a:t>(1)</a:t>
            </a:r>
            <a:r>
              <a:rPr lang="zh-CN">
                <a:latin typeface="微软雅黑" panose="020B0503020204020204" charset="-122"/>
                <a:ea typeface="微软雅黑" panose="020B0503020204020204" charset="-122"/>
                <a:cs typeface="微软雅黑" panose="020B0503020204020204" charset="-122"/>
                <a:sym typeface="+mn-ea"/>
              </a:rPr>
              <a:t>碱液吸收法</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333" name="image321.jpeg" descr="source:si_idm1026976304;FounderCES"/>
          <p:cNvPicPr>
            <a:picLocks noChangeAspect="1"/>
          </p:cNvPicPr>
          <p:nvPr>
            <p:custDataLst>
              <p:tags r:id="rId1"/>
            </p:custDataLst>
          </p:nvPr>
        </p:nvPicPr>
        <p:blipFill>
          <a:blip r:embed="rId2"/>
          <a:stretch>
            <a:fillRect/>
          </a:stretch>
        </p:blipFill>
        <p:spPr>
          <a:xfrm>
            <a:off x="1819910" y="1830070"/>
            <a:ext cx="397510" cy="377190"/>
          </a:xfrm>
          <a:prstGeom prst="rect">
            <a:avLst/>
          </a:prstGeom>
        </p:spPr>
      </p:pic>
      <p:pic>
        <p:nvPicPr>
          <p:cNvPr id="341" name="image329.jpeg"/>
          <p:cNvPicPr>
            <a:picLocks noChangeAspect="1"/>
          </p:cNvPicPr>
          <p:nvPr>
            <p:custDataLst>
              <p:tags r:id="rId3"/>
            </p:custDataLst>
          </p:nvPr>
        </p:nvPicPr>
        <p:blipFill>
          <a:blip r:embed="rId4"/>
          <a:stretch>
            <a:fillRect/>
          </a:stretch>
        </p:blipFill>
        <p:spPr>
          <a:xfrm>
            <a:off x="5723255" y="918210"/>
            <a:ext cx="605790" cy="346075"/>
          </a:xfrm>
          <a:prstGeom prst="rect">
            <a:avLst/>
          </a:prstGeom>
        </p:spPr>
      </p:pic>
      <p:pic>
        <p:nvPicPr>
          <p:cNvPr id="5" name="图片 4"/>
          <p:cNvPicPr>
            <a:picLocks noChangeAspect="1"/>
          </p:cNvPicPr>
          <p:nvPr>
            <p:custDataLst>
              <p:tags r:id="rId5"/>
            </p:custDataLst>
          </p:nvPr>
        </p:nvPicPr>
        <p:blipFill>
          <a:blip r:embed="rId6"/>
          <a:stretch>
            <a:fillRect/>
          </a:stretch>
        </p:blipFill>
        <p:spPr>
          <a:xfrm>
            <a:off x="2595880" y="3789680"/>
            <a:ext cx="4197350" cy="654050"/>
          </a:xfrm>
          <a:prstGeom prst="rect">
            <a:avLst/>
          </a:prstGeom>
        </p:spPr>
      </p:pic>
      <p:pic>
        <p:nvPicPr>
          <p:cNvPr id="346" name="image334.jpeg"/>
          <p:cNvPicPr>
            <a:picLocks noChangeAspect="1"/>
          </p:cNvPicPr>
          <p:nvPr>
            <p:custDataLst>
              <p:tags r:id="rId7"/>
            </p:custDataLst>
          </p:nvPr>
        </p:nvPicPr>
        <p:blipFill>
          <a:blip r:embed="rId8"/>
          <a:stretch>
            <a:fillRect/>
          </a:stretch>
        </p:blipFill>
        <p:spPr>
          <a:xfrm>
            <a:off x="487680" y="4443730"/>
            <a:ext cx="1718310" cy="527685"/>
          </a:xfrm>
          <a:prstGeom prst="rect">
            <a:avLst/>
          </a:prstGeom>
        </p:spPr>
      </p:pic>
      <p:sp>
        <p:nvSpPr>
          <p:cNvPr id="6" name="文本框 5"/>
          <p:cNvSpPr txBox="1"/>
          <p:nvPr/>
        </p:nvSpPr>
        <p:spPr>
          <a:xfrm>
            <a:off x="412750" y="5061585"/>
            <a:ext cx="11376025"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的混合气体能被足量烧碱溶液完全吸收的条件是</a:t>
            </a:r>
            <a:r>
              <a:rPr lang="en-US" b="0" i="1">
                <a:latin typeface="微软雅黑" panose="020B0503020204020204" charset="-122"/>
                <a:ea typeface="微软雅黑" panose="020B0503020204020204" charset="-122"/>
                <a:cs typeface="微软雅黑" panose="020B0503020204020204" charset="-122"/>
              </a:rPr>
              <a:t>n</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n</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。一般适用于工业尾气中</a:t>
            </a:r>
            <a:r>
              <a:rPr lang="en-US" b="0">
                <a:latin typeface="微软雅黑" panose="020B0503020204020204" charset="-122"/>
                <a:ea typeface="微软雅黑" panose="020B0503020204020204" charset="-122"/>
                <a:cs typeface="微软雅黑" panose="020B0503020204020204" charset="-122"/>
              </a:rPr>
              <a:t>NO</a:t>
            </a:r>
            <a:r>
              <a:rPr lang="en-US" b="0" i="1" baseline="-2500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的处理。</a:t>
            </a:r>
            <a:endParaRPr lang="en-US" b="0">
              <a:latin typeface="微软雅黑" panose="020B0503020204020204" charset="-122"/>
              <a:ea typeface="微软雅黑" panose="020B0503020204020204" charset="-122"/>
              <a:cs typeface="微软雅黑" panose="020B0503020204020204" charset="-122"/>
            </a:endParaRPr>
          </a:p>
          <a:p>
            <a:endParaRPr lang="en-US"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697865" y="1350010"/>
            <a:ext cx="10699750" cy="13379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催化转化法</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在催化剂、加热条件下</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氨可将氮氧化物转化为无毒气体</a:t>
            </a:r>
            <a:r>
              <a:rPr lang="en-US" b="0">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或</a:t>
            </a:r>
            <a:r>
              <a:rPr lang="en-US" b="0">
                <a:latin typeface="微软雅黑" panose="020B0503020204020204" charset="-122"/>
                <a:ea typeface="微软雅黑" panose="020B0503020204020204" charset="-122"/>
                <a:cs typeface="微软雅黑" panose="020B0503020204020204" charset="-122"/>
              </a:rPr>
              <a:t>NO</a:t>
            </a:r>
            <a:r>
              <a:rPr lang="en-US" b="0" i="1" baseline="-2500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CO</a:t>
            </a:r>
            <a:r>
              <a:rPr lang="zh-CN" b="0">
                <a:latin typeface="微软雅黑" panose="020B0503020204020204" charset="-122"/>
                <a:ea typeface="微软雅黑" panose="020B0503020204020204" charset="-122"/>
                <a:cs typeface="微软雅黑" panose="020B0503020204020204" charset="-122"/>
              </a:rPr>
              <a:t>反应转化为无毒气体</a:t>
            </a:r>
            <a:r>
              <a:rPr lang="en-US" b="0">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。一般适用于汽车尾气的处理。</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氧化吸收法</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低价态氮氧化物被强氧化剂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ClO</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等</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氧化为</a:t>
            </a:r>
            <a:r>
              <a:rPr lang="en-US" altLang="zh-CN"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6827520" y="2312670"/>
            <a:ext cx="473075" cy="330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24" name="文本框 123"/>
          <p:cNvSpPr txBox="1"/>
          <p:nvPr/>
        </p:nvSpPr>
        <p:spPr>
          <a:xfrm>
            <a:off x="488315" y="1248410"/>
            <a:ext cx="11132820" cy="4661535"/>
          </a:xfrm>
          <a:prstGeom prst="rect">
            <a:avLst/>
          </a:prstGeom>
          <a:noFill/>
          <a:ln w="9525">
            <a:noFill/>
          </a:ln>
        </p:spPr>
        <p:txBody>
          <a:bodyPr wrap="square">
            <a:spAutoFit/>
          </a:bodyPr>
          <a:p>
            <a:pPr indent="0">
              <a:lnSpc>
                <a:spcPct val="150000"/>
              </a:lnSpc>
            </a:pPr>
            <a:r>
              <a:rPr lang="en-US" b="0">
                <a:latin typeface="仿宋" panose="02010609060101010101" charset="-122"/>
                <a:ea typeface="仿宋" panose="02010609060101010101" charset="-122"/>
                <a:cs typeface="仿宋" panose="02010609060101010101" charset="-122"/>
              </a:rPr>
              <a:t> [</a:t>
            </a:r>
            <a:r>
              <a:rPr lang="zh-CN" b="0">
                <a:latin typeface="仿宋" panose="02010609060101010101" charset="-122"/>
                <a:ea typeface="仿宋" panose="02010609060101010101" charset="-122"/>
                <a:cs typeface="仿宋" panose="02010609060101010101" charset="-122"/>
              </a:rPr>
              <a:t>江苏</a:t>
            </a:r>
            <a:r>
              <a:rPr lang="en-US" b="0">
                <a:latin typeface="仿宋" panose="02010609060101010101" charset="-122"/>
                <a:ea typeface="仿宋" panose="02010609060101010101" charset="-122"/>
                <a:cs typeface="仿宋" panose="02010609060101010101" charset="-122"/>
              </a:rPr>
              <a:t>2019</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16</a:t>
            </a:r>
            <a:r>
              <a:rPr lang="zh-CN" b="0">
                <a:latin typeface="仿宋" panose="02010609060101010101" charset="-122"/>
                <a:ea typeface="仿宋" panose="02010609060101010101" charset="-122"/>
                <a:cs typeface="仿宋" panose="02010609060101010101" charset="-122"/>
              </a:rPr>
              <a:t>节选</a:t>
            </a:r>
            <a:r>
              <a:rPr lang="en-US" b="0">
                <a:latin typeface="仿宋" panose="02010609060101010101" charset="-122"/>
                <a:ea typeface="仿宋" panose="02010609060101010101" charset="-122"/>
                <a:cs typeface="仿宋" panose="02010609060101010101" charset="-122"/>
              </a:rPr>
              <a:t>]</a:t>
            </a:r>
            <a:r>
              <a:rPr lang="en-US" b="0">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等氮氧化物是空气污染物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含有氮氧化物的尾气需处理后才能排放。</a:t>
            </a:r>
            <a:r>
              <a:rPr lang="en-US" b="0">
                <a:latin typeface="微软雅黑" panose="020B0503020204020204" charset="-122"/>
                <a:ea typeface="微软雅黑" panose="020B0503020204020204" charset="-122"/>
                <a:cs typeface="微软雅黑" panose="020B0503020204020204" charset="-122"/>
              </a:rPr>
              <a:t>(1)N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的处理。</a:t>
            </a:r>
            <a:r>
              <a:rPr lang="en-US" b="0">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是硝酸生产中氨催化氧化的副产物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用特种催化剂能使</a:t>
            </a:r>
            <a:r>
              <a:rPr lang="en-US" b="0">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分解。</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在加热和催化剂作用下生成</a:t>
            </a:r>
            <a:r>
              <a:rPr lang="en-US" b="0">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的化学方程式为</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(2)NO</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的处理。已除去</a:t>
            </a:r>
            <a:r>
              <a:rPr lang="en-US" b="0">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的硝酸尾气可用</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溶液吸收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主要反应为</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①</a:t>
            </a:r>
            <a:r>
              <a:rPr lang="zh-CN">
                <a:latin typeface="微软雅黑" panose="020B0503020204020204" charset="-122"/>
                <a:ea typeface="微软雅黑" panose="020B0503020204020204" charset="-122"/>
                <a:cs typeface="微软雅黑" panose="020B0503020204020204" charset="-122"/>
                <a:sym typeface="+mn-ea"/>
              </a:rPr>
              <a:t>下列措施能提高尾气中</a:t>
            </a:r>
            <a:r>
              <a:rPr lang="en-US">
                <a:latin typeface="微软雅黑" panose="020B0503020204020204" charset="-122"/>
                <a:ea typeface="微软雅黑" panose="020B0503020204020204" charset="-122"/>
                <a:cs typeface="微软雅黑" panose="020B0503020204020204" charset="-122"/>
                <a:sym typeface="+mn-ea"/>
              </a:rPr>
              <a:t>NO</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去除率的有</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填序号</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a:t>
            </a:r>
            <a:r>
              <a:rPr lang="zh-CN">
                <a:latin typeface="微软雅黑" panose="020B0503020204020204" charset="-122"/>
                <a:ea typeface="微软雅黑" panose="020B0503020204020204" charset="-122"/>
                <a:cs typeface="微软雅黑" panose="020B0503020204020204" charset="-122"/>
                <a:sym typeface="+mn-ea"/>
              </a:rPr>
              <a:t>加快通入尾气的速率</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采用气、液逆流的方式吸收尾气</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吸收尾气过程中定期补加适量</a:t>
            </a:r>
            <a:r>
              <a:rPr lang="en-US">
                <a:latin typeface="微软雅黑" panose="020B0503020204020204" charset="-122"/>
                <a:ea typeface="微软雅黑" panose="020B0503020204020204" charset="-122"/>
                <a:cs typeface="微软雅黑" panose="020B0503020204020204" charset="-122"/>
                <a:sym typeface="+mn-ea"/>
              </a:rPr>
              <a:t>NaOH</a:t>
            </a:r>
            <a:r>
              <a:rPr lang="zh-CN">
                <a:latin typeface="微软雅黑" panose="020B0503020204020204" charset="-122"/>
                <a:ea typeface="微软雅黑" panose="020B0503020204020204" charset="-122"/>
                <a:cs typeface="微软雅黑" panose="020B0503020204020204" charset="-122"/>
                <a:sym typeface="+mn-ea"/>
              </a:rPr>
              <a:t>溶液</a:t>
            </a:r>
            <a:r>
              <a:rPr lang="en-US">
                <a:latin typeface="微软雅黑" panose="020B0503020204020204" charset="-122"/>
                <a:ea typeface="微软雅黑" panose="020B0503020204020204" charset="-122"/>
                <a:cs typeface="微软雅黑" panose="020B0503020204020204" charset="-122"/>
                <a:sym typeface="+mn-ea"/>
              </a:rPr>
              <a:t>②</a:t>
            </a:r>
            <a:r>
              <a:rPr lang="zh-CN">
                <a:latin typeface="微软雅黑" panose="020B0503020204020204" charset="-122"/>
                <a:ea typeface="微软雅黑" panose="020B0503020204020204" charset="-122"/>
                <a:cs typeface="微软雅黑" panose="020B0503020204020204" charset="-122"/>
                <a:sym typeface="+mn-ea"/>
              </a:rPr>
              <a:t>吸收后的溶液经浓缩、结晶、过滤</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得到</a:t>
            </a:r>
            <a:r>
              <a:rPr lang="en-US">
                <a:latin typeface="微软雅黑" panose="020B0503020204020204" charset="-122"/>
                <a:ea typeface="微软雅黑" panose="020B0503020204020204" charset="-122"/>
                <a:cs typeface="微软雅黑" panose="020B0503020204020204" charset="-122"/>
                <a:sym typeface="+mn-ea"/>
              </a:rPr>
              <a:t>NaNO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晶体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该晶体中的主要杂质是</a:t>
            </a:r>
            <a:r>
              <a:rPr lang="zh-CN" u="sng">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填化学式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吸收后排放的尾气中含量较高的氮氧化物是</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填化学式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4502150" y="3108325"/>
            <a:ext cx="3187700" cy="641350"/>
          </a:xfrm>
          <a:prstGeom prst="rect">
            <a:avLst/>
          </a:prstGeom>
        </p:spPr>
      </p:pic>
      <p:pic>
        <p:nvPicPr>
          <p:cNvPr id="7" name="图片 6"/>
          <p:cNvPicPr>
            <a:picLocks noChangeAspect="1"/>
          </p:cNvPicPr>
          <p:nvPr/>
        </p:nvPicPr>
        <p:blipFill>
          <a:blip r:embed="rId3"/>
          <a:stretch>
            <a:fillRect/>
          </a:stretch>
        </p:blipFill>
        <p:spPr>
          <a:xfrm>
            <a:off x="4890770" y="2071370"/>
            <a:ext cx="3003550" cy="514350"/>
          </a:xfrm>
          <a:prstGeom prst="rect">
            <a:avLst/>
          </a:prstGeom>
        </p:spPr>
      </p:pic>
      <p:sp>
        <p:nvSpPr>
          <p:cNvPr id="8" name="文本框 7"/>
          <p:cNvSpPr txBox="1"/>
          <p:nvPr/>
        </p:nvSpPr>
        <p:spPr>
          <a:xfrm>
            <a:off x="5514340" y="3773805"/>
            <a:ext cx="94551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BC</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12" name="文本框 11"/>
          <p:cNvSpPr txBox="1"/>
          <p:nvPr/>
        </p:nvSpPr>
        <p:spPr>
          <a:xfrm>
            <a:off x="8424545" y="4567555"/>
            <a:ext cx="105854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NaNO</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3</a:t>
            </a:r>
            <a:endParaRPr lang="en-US" altLang="en-US" b="0" baseline="-2500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13" name="文本框 12"/>
          <p:cNvSpPr txBox="1"/>
          <p:nvPr/>
        </p:nvSpPr>
        <p:spPr>
          <a:xfrm>
            <a:off x="4191000" y="5022850"/>
            <a:ext cx="106997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NO</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8" grpId="0"/>
      <p:bldP spid="12" grpId="0"/>
      <p:bldP spid="1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pSp>
        <p:nvGrpSpPr>
          <p:cNvPr id="6" name="组合 5"/>
          <p:cNvGrpSpPr/>
          <p:nvPr/>
        </p:nvGrpSpPr>
        <p:grpSpPr>
          <a:xfrm>
            <a:off x="593090" y="1416685"/>
            <a:ext cx="10984230" cy="2769870"/>
            <a:chOff x="934" y="2231"/>
            <a:chExt cx="17298" cy="4362"/>
          </a:xfrm>
        </p:grpSpPr>
        <p:pic>
          <p:nvPicPr>
            <p:cNvPr id="7" name="图片 6"/>
            <p:cNvPicPr>
              <a:picLocks noChangeAspect="1"/>
            </p:cNvPicPr>
            <p:nvPr>
              <p:custDataLst>
                <p:tags r:id="rId1"/>
              </p:custDataLst>
            </p:nvPr>
          </p:nvPicPr>
          <p:blipFill>
            <a:blip r:embed="rId2"/>
            <a:stretch>
              <a:fillRect/>
            </a:stretch>
          </p:blipFill>
          <p:spPr>
            <a:xfrm>
              <a:off x="2052" y="2995"/>
              <a:ext cx="4730" cy="810"/>
            </a:xfrm>
            <a:prstGeom prst="rect">
              <a:avLst/>
            </a:prstGeom>
          </p:spPr>
        </p:pic>
        <p:sp>
          <p:nvSpPr>
            <p:cNvPr id="4" name="文本框 3"/>
            <p:cNvSpPr txBox="1"/>
            <p:nvPr/>
          </p:nvSpPr>
          <p:spPr>
            <a:xfrm>
              <a:off x="934" y="2231"/>
              <a:ext cx="17299" cy="1452"/>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反应生成</a:t>
              </a:r>
              <a:r>
                <a:rPr lang="en-US" b="0">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由得失电子守恒可得关系式</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n</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n</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最后再由质量守恒配平得</a:t>
              </a:r>
              <a:r>
                <a:rPr lang="en-US" b="0">
                  <a:latin typeface="微软雅黑" panose="020B0503020204020204" charset="-122"/>
                  <a:ea typeface="微软雅黑" panose="020B0503020204020204" charset="-122"/>
                  <a:cs typeface="微软雅黑" panose="020B0503020204020204" charset="-122"/>
                </a:rPr>
                <a:t>:</a:t>
              </a:r>
              <a:endParaRPr lang="en-US" altLang="en-US" b="0" baseline="-25000">
                <a:latin typeface="微软雅黑" panose="020B0503020204020204" charset="-122"/>
                <a:ea typeface="微软雅黑" panose="020B0503020204020204" charset="-122"/>
                <a:cs typeface="微软雅黑" panose="020B0503020204020204" charset="-122"/>
              </a:endParaRPr>
            </a:p>
          </p:txBody>
        </p:sp>
        <p:sp>
          <p:nvSpPr>
            <p:cNvPr id="125" name="文本框 124"/>
            <p:cNvSpPr txBox="1"/>
            <p:nvPr/>
          </p:nvSpPr>
          <p:spPr>
            <a:xfrm>
              <a:off x="934" y="3179"/>
              <a:ext cx="17299" cy="341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(2</a:t>
              </a: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加快通入尾气的速率会使反应不充分</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去除率降低</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采用气、液逆流的方式吸收尾气可使气体与液体充分接触</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提高去除率</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随着反应的进行</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不断被消耗</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所以定期补充</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溶液可提高</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去除率</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若</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过量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则会与</a:t>
              </a:r>
              <a:r>
                <a:rPr lang="en-US" b="0">
                  <a:latin typeface="微软雅黑" panose="020B0503020204020204" charset="-122"/>
                  <a:ea typeface="微软雅黑" panose="020B0503020204020204" charset="-122"/>
                  <a:cs typeface="微软雅黑" panose="020B0503020204020204" charset="-122"/>
                </a:rPr>
                <a:t>OH</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反应生成</a:t>
              </a:r>
              <a:r>
                <a:rPr lang="en-US" b="0">
                  <a:latin typeface="微软雅黑" panose="020B0503020204020204" charset="-122"/>
                  <a:ea typeface="微软雅黑" panose="020B0503020204020204" charset="-122"/>
                  <a:cs typeface="微软雅黑" panose="020B0503020204020204" charset="-122"/>
                </a:rPr>
                <a:t>NaNO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NaNO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但过量的</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不能与</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溶液反应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故尾气中含量较高的氮氧化物是</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晶体中主要的杂质为</a:t>
              </a:r>
              <a:r>
                <a:rPr lang="en-US" b="0">
                  <a:latin typeface="微软雅黑" panose="020B0503020204020204" charset="-122"/>
                  <a:ea typeface="微软雅黑" panose="020B0503020204020204" charset="-122"/>
                  <a:cs typeface="微软雅黑" panose="020B0503020204020204" charset="-122"/>
                </a:rPr>
                <a:t>NaNO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0" name="文本框 99"/>
          <p:cNvSpPr txBox="1"/>
          <p:nvPr/>
        </p:nvSpPr>
        <p:spPr>
          <a:xfrm>
            <a:off x="1179830" y="951230"/>
            <a:ext cx="801243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从化合价的角度认识</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的化学性质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歧化反应</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2823210" y="1619250"/>
            <a:ext cx="7274560" cy="1473200"/>
          </a:xfrm>
          <a:prstGeom prst="rect">
            <a:avLst/>
          </a:prstGeom>
        </p:spPr>
      </p:pic>
      <p:sp>
        <p:nvSpPr>
          <p:cNvPr id="4" name="文本框 3"/>
          <p:cNvSpPr txBox="1"/>
          <p:nvPr/>
        </p:nvSpPr>
        <p:spPr>
          <a:xfrm>
            <a:off x="1179830" y="3092450"/>
            <a:ext cx="10368280" cy="1383665"/>
          </a:xfrm>
          <a:prstGeom prst="rect">
            <a:avLst/>
          </a:prstGeom>
          <a:noFill/>
          <a:ln w="9525">
            <a:noFill/>
          </a:ln>
        </p:spPr>
        <p:txBody>
          <a:bodyPr wrap="square">
            <a:spAutoFit/>
          </a:bodyPr>
          <a:p>
            <a:pPr indent="0">
              <a:lnSpc>
                <a:spcPct val="150000"/>
              </a:lnSpc>
            </a:pPr>
            <a:r>
              <a:rPr lang="en-US" sz="2000" b="1">
                <a:solidFill>
                  <a:schemeClr val="tx1"/>
                </a:solidFill>
                <a:latin typeface="微软雅黑" panose="020B0503020204020204" charset="-122"/>
                <a:ea typeface="微软雅黑" panose="020B0503020204020204" charset="-122"/>
                <a:cs typeface="微软雅黑" panose="020B0503020204020204" charset="-122"/>
              </a:rPr>
              <a:t>3.</a:t>
            </a:r>
            <a:r>
              <a:rPr lang="zh-CN" sz="2000" b="1">
                <a:solidFill>
                  <a:schemeClr val="tx1"/>
                </a:solidFill>
                <a:latin typeface="微软雅黑" panose="020B0503020204020204" charset="-122"/>
                <a:ea typeface="微软雅黑" panose="020B0503020204020204" charset="-122"/>
                <a:cs typeface="微软雅黑" panose="020B0503020204020204" charset="-122"/>
              </a:rPr>
              <a:t>氯气的制备</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制取原理实验室通常用</a:t>
            </a:r>
            <a:r>
              <a:rPr lang="en-US" b="0">
                <a:solidFill>
                  <a:schemeClr val="tx1"/>
                </a:solidFill>
                <a:latin typeface="微软雅黑" panose="020B0503020204020204" charset="-122"/>
                <a:ea typeface="微软雅黑" panose="020B0503020204020204" charset="-122"/>
                <a:cs typeface="微软雅黑" panose="020B0503020204020204" charset="-122"/>
              </a:rPr>
              <a:t>MnO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KMnO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KClO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Ca(ClO)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与浓盐酸制取氯气</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反应分别为</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3"/>
            </p:custDataLst>
          </p:nvPr>
        </p:nvPicPr>
        <p:blipFill>
          <a:blip r:embed="rId4"/>
          <a:stretch>
            <a:fillRect/>
          </a:stretch>
        </p:blipFill>
        <p:spPr>
          <a:xfrm>
            <a:off x="3836670" y="4476115"/>
            <a:ext cx="5054600" cy="1447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16</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401701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氨　铵盐</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6" name="文本框 105"/>
          <p:cNvSpPr txBox="1"/>
          <p:nvPr/>
        </p:nvSpPr>
        <p:spPr>
          <a:xfrm>
            <a:off x="601980" y="866140"/>
            <a:ext cx="10979150" cy="549275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氨气</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(1)氨的电子式和物理性质</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(2)氨的化学性质</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(3)氨的用途</a:t>
            </a:r>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NH3易液化,液氨汽化时吸收大量的热,可作制冷剂。</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2816225" y="1849755"/>
          <a:ext cx="6051550" cy="1425575"/>
        </p:xfrm>
        <a:graphic>
          <a:graphicData uri="http://schemas.openxmlformats.org/drawingml/2006/table">
            <a:tbl>
              <a:tblPr/>
              <a:tblGrid>
                <a:gridCol w="1338580"/>
                <a:gridCol w="1203325"/>
                <a:gridCol w="1468755"/>
                <a:gridCol w="2040890"/>
              </a:tblGrid>
              <a:tr h="184150">
                <a:tc>
                  <a:txBody>
                    <a:bodyPr/>
                    <a:p>
                      <a:pPr indent="0" algn="ctr">
                        <a:buNone/>
                      </a:pPr>
                      <a:r>
                        <a:rPr lang="en-US" sz="1800" b="0">
                          <a:latin typeface="微软雅黑" panose="020B0503020204020204" charset="-122"/>
                          <a:ea typeface="微软雅黑" panose="020B0503020204020204" charset="-122"/>
                          <a:cs typeface="Calibri" panose="020F0502020204030204" charset="0"/>
                        </a:rPr>
                        <a:t>电子式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密度</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气味</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水溶性</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122045">
                <a:tc>
                  <a:txBody>
                    <a:bodyPr/>
                    <a:p>
                      <a:pPr indent="0" algn="ctr">
                        <a:buNone/>
                      </a:pP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比空气</a:t>
                      </a:r>
                      <a:r>
                        <a:rPr lang="en-US" sz="1800" b="0" u="wavy">
                          <a:latin typeface="微软雅黑" panose="020B0503020204020204" charset="-122"/>
                          <a:ea typeface="微软雅黑" panose="020B0503020204020204" charset="-122"/>
                          <a:cs typeface="Calibri" panose="020F0502020204030204" charset="0"/>
                        </a:rPr>
                        <a:t>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u="wavy">
                          <a:latin typeface="微软雅黑" panose="020B0503020204020204" charset="-122"/>
                          <a:ea typeface="微软雅黑" panose="020B0503020204020204" charset="-122"/>
                          <a:cs typeface="Calibri" panose="020F0502020204030204" charset="0"/>
                        </a:rPr>
                        <a:t>刺激性</a:t>
                      </a:r>
                      <a:r>
                        <a:rPr lang="en-US" sz="1800" b="0">
                          <a:latin typeface="微软雅黑" panose="020B0503020204020204" charset="-122"/>
                          <a:ea typeface="微软雅黑" panose="020B0503020204020204" charset="-122"/>
                          <a:cs typeface="Calibri" panose="020F0502020204030204" charset="0"/>
                        </a:rPr>
                        <a:t>气味</a:t>
                      </a:r>
                      <a:endParaRPr lang="en-US" altLang="en-US" sz="18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极易溶于水(</a:t>
                      </a:r>
                      <a:r>
                        <a:rPr lang="en-US" sz="1800" b="0">
                          <a:latin typeface="微软雅黑" panose="020B0503020204020204" charset="-122"/>
                          <a:ea typeface="微软雅黑" panose="020B0503020204020204" charset="-122"/>
                          <a:cs typeface="微软雅黑" panose="020B0503020204020204" charset="-122"/>
                        </a:rPr>
                        <a:t>1∶700)</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 name="图片 4"/>
          <p:cNvPicPr>
            <a:picLocks noChangeAspect="1"/>
          </p:cNvPicPr>
          <p:nvPr>
            <p:custDataLst>
              <p:tags r:id="rId2"/>
            </p:custDataLst>
          </p:nvPr>
        </p:nvPicPr>
        <p:blipFill>
          <a:blip r:embed="rId3"/>
          <a:stretch>
            <a:fillRect/>
          </a:stretch>
        </p:blipFill>
        <p:spPr>
          <a:xfrm>
            <a:off x="3002280" y="2406015"/>
            <a:ext cx="958850" cy="628650"/>
          </a:xfrm>
          <a:prstGeom prst="rect">
            <a:avLst/>
          </a:prstGeom>
        </p:spPr>
      </p:pic>
      <p:pic>
        <p:nvPicPr>
          <p:cNvPr id="355" name="image343.jpeg"/>
          <p:cNvPicPr>
            <a:picLocks noChangeAspect="1"/>
          </p:cNvPicPr>
          <p:nvPr>
            <p:custDataLst>
              <p:tags r:id="rId4"/>
            </p:custDataLst>
          </p:nvPr>
        </p:nvPicPr>
        <p:blipFill>
          <a:blip r:embed="rId5"/>
          <a:stretch>
            <a:fillRect/>
          </a:stretch>
        </p:blipFill>
        <p:spPr>
          <a:xfrm>
            <a:off x="2427605" y="3429000"/>
            <a:ext cx="4806315" cy="2049780"/>
          </a:xfrm>
          <a:prstGeom prst="rect">
            <a:avLst/>
          </a:prstGeom>
        </p:spPr>
      </p:pic>
      <p:sp>
        <p:nvSpPr>
          <p:cNvPr id="24" name="文本框 23"/>
          <p:cNvSpPr txBox="1"/>
          <p:nvPr>
            <p:custDataLst>
              <p:tags r:id="rId6"/>
            </p:custDataLst>
          </p:nvPr>
        </p:nvSpPr>
        <p:spPr>
          <a:xfrm>
            <a:off x="7604125" y="3429000"/>
            <a:ext cx="1263015" cy="368300"/>
          </a:xfrm>
          <a:prstGeom prst="rect">
            <a:avLst/>
          </a:prstGeom>
          <a:solidFill>
            <a:srgbClr val="FFC000"/>
          </a:solidFill>
          <a:ln w="9525">
            <a:noFill/>
          </a:ln>
        </p:spPr>
        <p:txBody>
          <a:bodyPr wrap="square">
            <a:spAutoFit/>
          </a:bodyPr>
          <a:p>
            <a:pPr indent="0"/>
            <a:r>
              <a:rPr lang="zh-CN" b="1">
                <a:cs typeface="+mn-lt"/>
                <a:sym typeface="+mn-ea"/>
              </a:rPr>
              <a:t>关键点拨</a:t>
            </a:r>
            <a:r>
              <a:rPr lang="en-US" altLang="zh-CN" b="1">
                <a:cs typeface="+mn-lt"/>
                <a:sym typeface="+mn-ea"/>
              </a:rPr>
              <a:t> </a:t>
            </a:r>
            <a:endParaRPr b="1">
              <a:cs typeface="+mn-lt"/>
              <a:sym typeface="+mn-ea"/>
            </a:endParaRPr>
          </a:p>
        </p:txBody>
      </p:sp>
      <p:sp>
        <p:nvSpPr>
          <p:cNvPr id="125" name="文本框 124"/>
          <p:cNvSpPr txBox="1"/>
          <p:nvPr/>
        </p:nvSpPr>
        <p:spPr>
          <a:xfrm>
            <a:off x="7604125" y="3860165"/>
            <a:ext cx="3977005" cy="175323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氨水中含有</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三分子</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三离子</a:t>
            </a:r>
            <a:r>
              <a:rPr lang="en-US" b="0">
                <a:latin typeface="微软雅黑" panose="020B0503020204020204" charset="-122"/>
                <a:ea typeface="微软雅黑" panose="020B0503020204020204" charset="-122"/>
                <a:cs typeface="微软雅黑" panose="020B0503020204020204" charset="-122"/>
              </a:rPr>
              <a:t>”(N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OH</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其中含量最多的微粒是</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10" name="图片 9"/>
          <p:cNvPicPr/>
          <p:nvPr>
            <p:custDataLst>
              <p:tags r:id="rId7"/>
            </p:custDataLst>
          </p:nvPr>
        </p:nvPicPr>
        <p:blipFill>
          <a:blip r:embed="rId8"/>
          <a:stretch>
            <a:fillRect/>
          </a:stretch>
        </p:blipFill>
        <p:spPr>
          <a:xfrm>
            <a:off x="10379075" y="4413885"/>
            <a:ext cx="290830" cy="2933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6" name="文本框 105"/>
          <p:cNvSpPr txBox="1"/>
          <p:nvPr/>
        </p:nvSpPr>
        <p:spPr>
          <a:xfrm>
            <a:off x="601980" y="866140"/>
            <a:ext cx="10979150" cy="133794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铵盐</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(1)物理性质:白色、易溶于水的晶体。</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(2)化学性质</a:t>
            </a:r>
            <a:endParaRPr>
              <a:latin typeface="微软雅黑" panose="020B0503020204020204" charset="-122"/>
              <a:ea typeface="微软雅黑" panose="020B0503020204020204" charset="-122"/>
              <a:cs typeface="微软雅黑" panose="020B0503020204020204" charset="-122"/>
            </a:endParaRPr>
          </a:p>
        </p:txBody>
      </p:sp>
      <p:pic>
        <p:nvPicPr>
          <p:cNvPr id="361" name="image349.jpeg"/>
          <p:cNvPicPr>
            <a:picLocks noChangeAspect="1"/>
          </p:cNvPicPr>
          <p:nvPr>
            <p:custDataLst>
              <p:tags r:id="rId1"/>
            </p:custDataLst>
          </p:nvPr>
        </p:nvPicPr>
        <p:blipFill>
          <a:blip r:embed="rId2"/>
          <a:stretch>
            <a:fillRect/>
          </a:stretch>
        </p:blipFill>
        <p:spPr>
          <a:xfrm>
            <a:off x="2052320" y="2031365"/>
            <a:ext cx="4876165" cy="2298065"/>
          </a:xfrm>
          <a:prstGeom prst="rect">
            <a:avLst/>
          </a:prstGeom>
        </p:spPr>
      </p:pic>
      <p:sp>
        <p:nvSpPr>
          <p:cNvPr id="4" name="文本框 3"/>
          <p:cNvSpPr txBox="1"/>
          <p:nvPr>
            <p:custDataLst>
              <p:tags r:id="rId3"/>
            </p:custDataLst>
          </p:nvPr>
        </p:nvSpPr>
        <p:spPr>
          <a:xfrm>
            <a:off x="715010" y="4329430"/>
            <a:ext cx="1263015" cy="368300"/>
          </a:xfrm>
          <a:prstGeom prst="rect">
            <a:avLst/>
          </a:prstGeom>
          <a:solidFill>
            <a:srgbClr val="FFC000"/>
          </a:solidFill>
          <a:ln w="9525">
            <a:noFill/>
          </a:ln>
        </p:spPr>
        <p:txBody>
          <a:bodyPr wrap="square">
            <a:spAutoFit/>
          </a:bodyPr>
          <a:p>
            <a:pPr indent="0"/>
            <a:r>
              <a:rPr lang="zh-CN" b="1">
                <a:cs typeface="+mn-lt"/>
                <a:sym typeface="+mn-ea"/>
              </a:rPr>
              <a:t>关键点拨</a:t>
            </a:r>
            <a:r>
              <a:rPr lang="en-US" altLang="zh-CN" b="1">
                <a:cs typeface="+mn-lt"/>
                <a:sym typeface="+mn-ea"/>
              </a:rPr>
              <a:t> </a:t>
            </a:r>
            <a:endParaRPr b="1">
              <a:cs typeface="+mn-lt"/>
              <a:sym typeface="+mn-ea"/>
            </a:endParaRPr>
          </a:p>
        </p:txBody>
      </p:sp>
      <p:sp>
        <p:nvSpPr>
          <p:cNvPr id="127" name="文本框 126"/>
          <p:cNvSpPr txBox="1"/>
          <p:nvPr/>
        </p:nvSpPr>
        <p:spPr>
          <a:xfrm>
            <a:off x="2179955" y="4470400"/>
            <a:ext cx="8025130" cy="13379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①NH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Cl</a:t>
            </a:r>
            <a:r>
              <a:rPr lang="zh-CN" b="0">
                <a:latin typeface="微软雅黑" panose="020B0503020204020204" charset="-122"/>
                <a:ea typeface="微软雅黑" panose="020B0503020204020204" charset="-122"/>
                <a:cs typeface="微软雅黑" panose="020B0503020204020204" charset="-122"/>
              </a:rPr>
              <a:t>分解生成的</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HCl</a:t>
            </a:r>
            <a:r>
              <a:rPr lang="zh-CN" b="0">
                <a:latin typeface="微软雅黑" panose="020B0503020204020204" charset="-122"/>
                <a:ea typeface="微软雅黑" panose="020B0503020204020204" charset="-122"/>
                <a:cs typeface="微软雅黑" panose="020B0503020204020204" charset="-122"/>
              </a:rPr>
              <a:t>遇冷会迅速反应生成</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Cl</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铵盐受热一般会放出</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但并不一定</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加热到一定温度时会发生爆炸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不同温度下生成多种不同产物。</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941070"/>
            <a:ext cx="8413750"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考法1　氨的实验室制法</a:t>
            </a:r>
            <a:endParaRPr sz="2400" b="1">
              <a:latin typeface="微软雅黑" panose="020B0503020204020204" charset="-122"/>
              <a:ea typeface="微软雅黑" panose="020B0503020204020204" charset="-122"/>
              <a:cs typeface="微软雅黑" panose="020B0503020204020204" charset="-122"/>
            </a:endParaRPr>
          </a:p>
        </p:txBody>
      </p:sp>
      <p:sp>
        <p:nvSpPr>
          <p:cNvPr id="111" name="文本框 110"/>
          <p:cNvSpPr txBox="1"/>
          <p:nvPr/>
        </p:nvSpPr>
        <p:spPr>
          <a:xfrm>
            <a:off x="487680" y="1339850"/>
            <a:ext cx="11185525" cy="92202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sym typeface="+mn-ea"/>
              </a:rPr>
              <a:t>1</a:t>
            </a:r>
            <a:r>
              <a:rPr lang="en-US" b="1">
                <a:latin typeface="微软雅黑" panose="020B0503020204020204" charset="-122"/>
                <a:ea typeface="微软雅黑" panose="020B0503020204020204" charset="-122"/>
                <a:cs typeface="微软雅黑" panose="020B0503020204020204" charset="-122"/>
                <a:sym typeface="+mn-ea"/>
              </a:rPr>
              <a:t>.</a:t>
            </a:r>
            <a:r>
              <a:rPr b="1">
                <a:latin typeface="微软雅黑" panose="020B0503020204020204" charset="-122"/>
                <a:ea typeface="微软雅黑" panose="020B0503020204020204" charset="-122"/>
                <a:cs typeface="微软雅黑" panose="020B0503020204020204" charset="-122"/>
                <a:sym typeface="+mn-ea"/>
              </a:rPr>
              <a:t>反应原理与发生装置类型</a:t>
            </a:r>
            <a:endParaRPr b="1">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1">
              <a:latin typeface="微软雅黑" panose="020B0503020204020204" charset="-122"/>
              <a:ea typeface="微软雅黑" panose="020B0503020204020204" charset="-122"/>
              <a:cs typeface="微软雅黑" panose="020B0503020204020204" charset="-122"/>
            </a:endParaRPr>
          </a:p>
        </p:txBody>
      </p:sp>
      <p:pic>
        <p:nvPicPr>
          <p:cNvPr id="341" name="image329.jpeg"/>
          <p:cNvPicPr>
            <a:picLocks noChangeAspect="1"/>
          </p:cNvPicPr>
          <p:nvPr>
            <p:custDataLst>
              <p:tags r:id="rId1"/>
            </p:custDataLst>
          </p:nvPr>
        </p:nvPicPr>
        <p:blipFill>
          <a:blip r:embed="rId2"/>
          <a:stretch>
            <a:fillRect/>
          </a:stretch>
        </p:blipFill>
        <p:spPr>
          <a:xfrm>
            <a:off x="3966210" y="939800"/>
            <a:ext cx="605790" cy="346075"/>
          </a:xfrm>
          <a:prstGeom prst="rect">
            <a:avLst/>
          </a:prstGeom>
        </p:spPr>
      </p:pic>
      <p:graphicFrame>
        <p:nvGraphicFramePr>
          <p:cNvPr id="3" name="表格 2"/>
          <p:cNvGraphicFramePr/>
          <p:nvPr>
            <p:custDataLst>
              <p:tags r:id="rId3"/>
            </p:custDataLst>
          </p:nvPr>
        </p:nvGraphicFramePr>
        <p:xfrm>
          <a:off x="795655" y="1854200"/>
          <a:ext cx="10801985" cy="3901440"/>
        </p:xfrm>
        <a:graphic>
          <a:graphicData uri="http://schemas.openxmlformats.org/drawingml/2006/table">
            <a:tbl>
              <a:tblPr/>
              <a:tblGrid>
                <a:gridCol w="2105660"/>
                <a:gridCol w="5053330"/>
                <a:gridCol w="3642995"/>
              </a:tblGrid>
              <a:tr h="192405">
                <a:tc>
                  <a:txBody>
                    <a:bodyPr/>
                    <a:p>
                      <a:pPr indent="0" algn="ctr">
                        <a:buNone/>
                      </a:pPr>
                      <a:r>
                        <a:rPr lang="en-US" sz="1800" b="0">
                          <a:latin typeface="微软雅黑" panose="020B0503020204020204" charset="-122"/>
                          <a:ea typeface="微软雅黑" panose="020B0503020204020204" charset="-122"/>
                          <a:cs typeface="Calibri" panose="020F0502020204030204" charset="0"/>
                        </a:rPr>
                        <a:t>方法</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化学方程式(或原理)</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气体发生装置</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74725">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加热NH</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Cl和</a:t>
                      </a:r>
                      <a:r>
                        <a:rPr lang="en-US" sz="1800" b="0">
                          <a:latin typeface="微软雅黑" panose="020B0503020204020204" charset="-122"/>
                          <a:ea typeface="微软雅黑" panose="020B0503020204020204" charset="-122"/>
                          <a:cs typeface="微软雅黑" panose="020B0503020204020204" charset="-122"/>
                        </a:rPr>
                        <a:t>Ca(OH)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固体混合物</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2NH</a:t>
                      </a:r>
                      <a:r>
                        <a:rPr lang="en-US" sz="1800" b="0" baseline="-25000">
                          <a:latin typeface="微软雅黑" panose="020B0503020204020204" charset="-122"/>
                          <a:ea typeface="微软雅黑" panose="020B0503020204020204" charset="-122"/>
                          <a:cs typeface="NEU-BZ" charset="0"/>
                        </a:rPr>
                        <a:t>4</a:t>
                      </a:r>
                      <a:r>
                        <a:rPr lang="en-US" sz="1800" b="0">
                          <a:latin typeface="微软雅黑" panose="020B0503020204020204" charset="-122"/>
                          <a:ea typeface="微软雅黑" panose="020B0503020204020204" charset="-122"/>
                          <a:cs typeface="NEU-BZ" charset="0"/>
                        </a:rPr>
                        <a:t>Cl+Ca</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OH</a:t>
                      </a:r>
                      <a:r>
                        <a:rPr lang="en-US" sz="1800" b="0">
                          <a:latin typeface="微软雅黑" panose="020B0503020204020204" charset="-122"/>
                          <a:ea typeface="微软雅黑" panose="020B0503020204020204" charset="-122"/>
                          <a:cs typeface="方正书宋_GBK" panose="03000509000000000000" charset="-122"/>
                        </a:rPr>
                        <a:t>)</a:t>
                      </a:r>
                      <a:r>
                        <a:rPr lang="en-US" sz="1800" b="0" baseline="-25000">
                          <a:latin typeface="微软雅黑" panose="020B0503020204020204" charset="-122"/>
                          <a:ea typeface="微软雅黑" panose="020B0503020204020204" charset="-122"/>
                          <a:cs typeface="NEU-BZ" charset="0"/>
                        </a:rPr>
                        <a:t>2             </a:t>
                      </a:r>
                      <a:r>
                        <a:rPr lang="en-US" sz="1800" b="0">
                          <a:latin typeface="微软雅黑" panose="020B0503020204020204" charset="-122"/>
                          <a:ea typeface="微软雅黑" panose="020B0503020204020204" charset="-122"/>
                          <a:cs typeface="NEU-BZ" charset="0"/>
                        </a:rPr>
                        <a:t>CaCl</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+2NH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↑+2H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85825">
                <a:tc>
                  <a:txBody>
                    <a:bodyPr/>
                    <a:p>
                      <a:pPr indent="0" algn="ctr">
                        <a:buNone/>
                      </a:pPr>
                      <a:r>
                        <a:rPr lang="en-US" sz="1800" b="0">
                          <a:latin typeface="微软雅黑" panose="020B0503020204020204" charset="-122"/>
                          <a:ea typeface="微软雅黑" panose="020B0503020204020204" charset="-122"/>
                          <a:cs typeface="Calibri" panose="020F0502020204030204" charset="0"/>
                        </a:rPr>
                        <a:t>加热浓氨水</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          NH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35025">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浓氨水+固体NaOH</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NaOH</a:t>
                      </a:r>
                      <a:r>
                        <a:rPr lang="en-US" sz="1800" b="0">
                          <a:latin typeface="微软雅黑" panose="020B0503020204020204" charset="-122"/>
                          <a:ea typeface="微软雅黑" panose="020B0503020204020204" charset="-122"/>
                          <a:cs typeface="微软雅黑" panose="020B0503020204020204" charset="-122"/>
                        </a:rPr>
                        <a:t>溶于水放热,促使NH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O分解,且</a:t>
                      </a:r>
                      <a:r>
                        <a:rPr lang="en-US" sz="1800" b="0" i="1">
                          <a:latin typeface="微软雅黑" panose="020B0503020204020204" charset="-122"/>
                          <a:ea typeface="微软雅黑" panose="020B0503020204020204" charset="-122"/>
                          <a:cs typeface="微软雅黑" panose="020B0503020204020204" charset="-122"/>
                        </a:rPr>
                        <a:t>c</a:t>
                      </a:r>
                      <a:r>
                        <a:rPr lang="en-US" sz="1800" b="0">
                          <a:latin typeface="微软雅黑" panose="020B0503020204020204" charset="-122"/>
                          <a:ea typeface="微软雅黑" panose="020B0503020204020204" charset="-122"/>
                          <a:cs typeface="微软雅黑" panose="020B0503020204020204" charset="-122"/>
                        </a:rPr>
                        <a:t>(OH</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)的增大有利于NH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的生成</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000000"/>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000000"/>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13460">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浓氨水+固体CaO</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CaO</a:t>
                      </a:r>
                      <a:r>
                        <a:rPr lang="en-US" sz="1800" b="0">
                          <a:latin typeface="微软雅黑" panose="020B0503020204020204" charset="-122"/>
                          <a:ea typeface="微软雅黑" panose="020B0503020204020204" charset="-122"/>
                          <a:cs typeface="微软雅黑" panose="020B0503020204020204" charset="-122"/>
                        </a:rPr>
                        <a:t>与水反应,使溶剂(</a:t>
                      </a:r>
                      <a:r>
                        <a:rPr lang="en-US" sz="1800" b="0">
                          <a:latin typeface="微软雅黑" panose="020B0503020204020204" charset="-122"/>
                          <a:ea typeface="微软雅黑" panose="020B0503020204020204" charset="-122"/>
                          <a:cs typeface="微软雅黑" panose="020B0503020204020204" charset="-122"/>
                        </a:rPr>
                        <a:t>水)减少;</a:t>
                      </a:r>
                      <a:r>
                        <a:rPr lang="en-US" sz="1800" b="0">
                          <a:latin typeface="微软雅黑" panose="020B0503020204020204" charset="-122"/>
                          <a:ea typeface="微软雅黑" panose="020B0503020204020204" charset="-122"/>
                          <a:cs typeface="微软雅黑" panose="020B0503020204020204" charset="-122"/>
                        </a:rPr>
                        <a:t>反应放热,促使NH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O分解。反应为NH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O+CaO    NH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↑+Ca(OH)</a:t>
                      </a:r>
                      <a:r>
                        <a:rPr lang="en-US" sz="1800" b="0" baseline="-25000">
                          <a:latin typeface="微软雅黑" panose="020B0503020204020204" charset="-122"/>
                          <a:ea typeface="微软雅黑" panose="020B0503020204020204" charset="-122"/>
                          <a:cs typeface="微软雅黑" panose="020B0503020204020204" charset="-122"/>
                        </a:rPr>
                        <a:t>2</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000000"/>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000000"/>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57" name="image545.jpeg" descr="source:si_idm706820160;FounderCES"/>
          <p:cNvPicPr>
            <a:picLocks noChangeAspect="1"/>
          </p:cNvPicPr>
          <p:nvPr>
            <p:custDataLst>
              <p:tags r:id="rId4"/>
            </p:custDataLst>
          </p:nvPr>
        </p:nvPicPr>
        <p:blipFill>
          <a:blip r:embed="rId5"/>
          <a:stretch>
            <a:fillRect/>
          </a:stretch>
        </p:blipFill>
        <p:spPr>
          <a:xfrm>
            <a:off x="5006975" y="2315845"/>
            <a:ext cx="528320" cy="528320"/>
          </a:xfrm>
          <a:prstGeom prst="rect">
            <a:avLst/>
          </a:prstGeom>
        </p:spPr>
      </p:pic>
      <p:pic>
        <p:nvPicPr>
          <p:cNvPr id="14" name="image545.jpeg" descr="source:si_idm706820160;FounderCES"/>
          <p:cNvPicPr>
            <a:picLocks noChangeAspect="1"/>
          </p:cNvPicPr>
          <p:nvPr>
            <p:custDataLst>
              <p:tags r:id="rId6"/>
            </p:custDataLst>
          </p:nvPr>
        </p:nvPicPr>
        <p:blipFill>
          <a:blip r:embed="rId5"/>
          <a:stretch>
            <a:fillRect/>
          </a:stretch>
        </p:blipFill>
        <p:spPr>
          <a:xfrm>
            <a:off x="5006975" y="3236595"/>
            <a:ext cx="528320" cy="528320"/>
          </a:xfrm>
          <a:prstGeom prst="rect">
            <a:avLst/>
          </a:prstGeom>
        </p:spPr>
      </p:pic>
      <p:pic>
        <p:nvPicPr>
          <p:cNvPr id="562" name="image550.jpeg" descr="source:si_idm706506672;FounderCES"/>
          <p:cNvPicPr>
            <a:picLocks noChangeAspect="1"/>
          </p:cNvPicPr>
          <p:nvPr>
            <p:custDataLst>
              <p:tags r:id="rId7"/>
            </p:custDataLst>
          </p:nvPr>
        </p:nvPicPr>
        <p:blipFill>
          <a:blip r:embed="rId8">
            <a:clrChange>
              <a:clrFrom>
                <a:srgbClr val="FFFFFF">
                  <a:alpha val="100000"/>
                </a:srgbClr>
              </a:clrFrom>
              <a:clrTo>
                <a:srgbClr val="FFFFFF">
                  <a:alpha val="100000"/>
                  <a:alpha val="0"/>
                </a:srgbClr>
              </a:clrTo>
            </a:clrChange>
          </a:blip>
          <a:stretch>
            <a:fillRect/>
          </a:stretch>
        </p:blipFill>
        <p:spPr>
          <a:xfrm>
            <a:off x="6891020" y="5160010"/>
            <a:ext cx="483870" cy="346075"/>
          </a:xfrm>
          <a:prstGeom prst="rect">
            <a:avLst/>
          </a:prstGeom>
        </p:spPr>
      </p:pic>
      <p:pic>
        <p:nvPicPr>
          <p:cNvPr id="558" name="image546.jpeg"/>
          <p:cNvPicPr>
            <a:picLocks noChangeAspect="1"/>
          </p:cNvPicPr>
          <p:nvPr>
            <p:custDataLst>
              <p:tags r:id="rId9"/>
            </p:custDataLst>
          </p:nvPr>
        </p:nvPicPr>
        <p:blipFill>
          <a:blip r:embed="rId10"/>
          <a:stretch>
            <a:fillRect/>
          </a:stretch>
        </p:blipFill>
        <p:spPr>
          <a:xfrm>
            <a:off x="9434195" y="2261553"/>
            <a:ext cx="647700" cy="719455"/>
          </a:xfrm>
          <a:prstGeom prst="rect">
            <a:avLst/>
          </a:prstGeom>
        </p:spPr>
      </p:pic>
      <p:pic>
        <p:nvPicPr>
          <p:cNvPr id="560" name="image548.jpeg"/>
          <p:cNvPicPr>
            <a:picLocks noChangeAspect="1"/>
          </p:cNvPicPr>
          <p:nvPr>
            <p:custDataLst>
              <p:tags r:id="rId11"/>
            </p:custDataLst>
          </p:nvPr>
        </p:nvPicPr>
        <p:blipFill>
          <a:blip r:embed="rId12"/>
          <a:stretch>
            <a:fillRect/>
          </a:stretch>
        </p:blipFill>
        <p:spPr>
          <a:xfrm>
            <a:off x="9542145" y="3170238"/>
            <a:ext cx="431800" cy="791845"/>
          </a:xfrm>
          <a:prstGeom prst="rect">
            <a:avLst/>
          </a:prstGeom>
        </p:spPr>
      </p:pic>
      <p:pic>
        <p:nvPicPr>
          <p:cNvPr id="561" name="image549.jpeg"/>
          <p:cNvPicPr>
            <a:picLocks noChangeAspect="1"/>
          </p:cNvPicPr>
          <p:nvPr>
            <p:custDataLst>
              <p:tags r:id="rId13"/>
            </p:custDataLst>
          </p:nvPr>
        </p:nvPicPr>
        <p:blipFill>
          <a:blip r:embed="rId14"/>
          <a:stretch>
            <a:fillRect/>
          </a:stretch>
        </p:blipFill>
        <p:spPr>
          <a:xfrm>
            <a:off x="9524048" y="4064635"/>
            <a:ext cx="467995" cy="755650"/>
          </a:xfrm>
          <a:prstGeom prst="rect">
            <a:avLst/>
          </a:prstGeom>
        </p:spPr>
      </p:pic>
      <p:pic>
        <p:nvPicPr>
          <p:cNvPr id="563" name="image551.jpeg"/>
          <p:cNvPicPr>
            <a:picLocks noChangeAspect="1"/>
          </p:cNvPicPr>
          <p:nvPr>
            <p:custDataLst>
              <p:tags r:id="rId15"/>
            </p:custDataLst>
          </p:nvPr>
        </p:nvPicPr>
        <p:blipFill>
          <a:blip r:embed="rId14"/>
          <a:stretch>
            <a:fillRect/>
          </a:stretch>
        </p:blipFill>
        <p:spPr>
          <a:xfrm>
            <a:off x="9524048" y="5022850"/>
            <a:ext cx="467995" cy="755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11" name="文本框 110"/>
          <p:cNvSpPr txBox="1"/>
          <p:nvPr/>
        </p:nvSpPr>
        <p:spPr>
          <a:xfrm>
            <a:off x="487680" y="842010"/>
            <a:ext cx="11185525" cy="424624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sym typeface="+mn-ea"/>
              </a:rPr>
              <a:t>2</a:t>
            </a:r>
            <a:r>
              <a:rPr lang="en-US" b="1">
                <a:latin typeface="微软雅黑" panose="020B0503020204020204" charset="-122"/>
                <a:ea typeface="微软雅黑" panose="020B0503020204020204" charset="-122"/>
                <a:cs typeface="微软雅黑" panose="020B0503020204020204" charset="-122"/>
                <a:sym typeface="+mn-ea"/>
              </a:rPr>
              <a:t>.</a:t>
            </a:r>
            <a:r>
              <a:rPr b="1">
                <a:latin typeface="微软雅黑" panose="020B0503020204020204" charset="-122"/>
                <a:ea typeface="微软雅黑" panose="020B0503020204020204" charset="-122"/>
                <a:cs typeface="微软雅黑" panose="020B0503020204020204" charset="-122"/>
                <a:sym typeface="+mn-ea"/>
              </a:rPr>
              <a:t>干燥方法</a:t>
            </a:r>
            <a:endParaRPr b="1">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常用碱石灰(CaO和NaOH的混合物)作干燥剂。</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b="1">
                <a:latin typeface="微软雅黑" panose="020B0503020204020204" charset="-122"/>
                <a:ea typeface="微软雅黑" panose="020B0503020204020204" charset="-122"/>
                <a:cs typeface="微软雅黑" panose="020B0503020204020204" charset="-122"/>
                <a:sym typeface="+mn-ea"/>
              </a:rPr>
              <a:t>3</a:t>
            </a:r>
            <a:r>
              <a:rPr lang="en-US" b="1">
                <a:latin typeface="微软雅黑" panose="020B0503020204020204" charset="-122"/>
                <a:ea typeface="微软雅黑" panose="020B0503020204020204" charset="-122"/>
                <a:cs typeface="微软雅黑" panose="020B0503020204020204" charset="-122"/>
                <a:sym typeface="+mn-ea"/>
              </a:rPr>
              <a:t>.</a:t>
            </a:r>
            <a:r>
              <a:rPr b="1">
                <a:latin typeface="微软雅黑" panose="020B0503020204020204" charset="-122"/>
                <a:ea typeface="微软雅黑" panose="020B0503020204020204" charset="-122"/>
                <a:cs typeface="微软雅黑" panose="020B0503020204020204" charset="-122"/>
                <a:sym typeface="+mn-ea"/>
              </a:rPr>
              <a:t>收集方法</a:t>
            </a:r>
            <a:endParaRPr b="1">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只能用向下排空气法收集,并需在收集氨的试管口放一团棉花,防止氨与空气形成对流而造成制得的氨不纯。</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b="1">
                <a:latin typeface="微软雅黑" panose="020B0503020204020204" charset="-122"/>
                <a:ea typeface="微软雅黑" panose="020B0503020204020204" charset="-122"/>
                <a:cs typeface="微软雅黑" panose="020B0503020204020204" charset="-122"/>
                <a:sym typeface="+mn-ea"/>
              </a:rPr>
              <a:t>4</a:t>
            </a:r>
            <a:r>
              <a:rPr lang="en-US" b="1">
                <a:latin typeface="微软雅黑" panose="020B0503020204020204" charset="-122"/>
                <a:ea typeface="微软雅黑" panose="020B0503020204020204" charset="-122"/>
                <a:cs typeface="微软雅黑" panose="020B0503020204020204" charset="-122"/>
                <a:sym typeface="+mn-ea"/>
              </a:rPr>
              <a:t>.</a:t>
            </a:r>
            <a:r>
              <a:rPr b="1">
                <a:latin typeface="微软雅黑" panose="020B0503020204020204" charset="-122"/>
                <a:ea typeface="微软雅黑" panose="020B0503020204020204" charset="-122"/>
                <a:cs typeface="微软雅黑" panose="020B0503020204020204" charset="-122"/>
                <a:sym typeface="+mn-ea"/>
              </a:rPr>
              <a:t>验满方法</a:t>
            </a:r>
            <a:endParaRPr b="1">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(1)用湿润的红色石蕊试纸接近试管口,若试纸变蓝色,则说明氨已充满试管。</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(2)用蘸有浓盐酸的玻璃棒接近试管口,若产生白烟,则说明氨已充满试管。</a:t>
            </a:r>
            <a:endParaRPr>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custDataLst>
              <p:tags r:id="rId1"/>
            </p:custDataLst>
          </p:nvPr>
        </p:nvSpPr>
        <p:spPr>
          <a:xfrm>
            <a:off x="556260" y="1725930"/>
            <a:ext cx="1263015" cy="368300"/>
          </a:xfrm>
          <a:prstGeom prst="rect">
            <a:avLst/>
          </a:prstGeom>
          <a:solidFill>
            <a:srgbClr val="FFC000"/>
          </a:solidFill>
          <a:ln w="9525">
            <a:noFill/>
          </a:ln>
        </p:spPr>
        <p:txBody>
          <a:bodyPr wrap="square">
            <a:spAutoFit/>
          </a:bodyPr>
          <a:p>
            <a:pPr indent="0"/>
            <a:r>
              <a:rPr lang="zh-CN" b="1">
                <a:cs typeface="+mn-lt"/>
                <a:sym typeface="+mn-ea"/>
              </a:rPr>
              <a:t>拓展延伸　</a:t>
            </a:r>
            <a:r>
              <a:rPr lang="en-US" altLang="zh-CN" b="1">
                <a:cs typeface="+mn-lt"/>
                <a:sym typeface="+mn-ea"/>
              </a:rPr>
              <a:t> </a:t>
            </a:r>
            <a:endParaRPr b="1">
              <a:cs typeface="+mn-lt"/>
              <a:sym typeface="+mn-ea"/>
            </a:endParaRPr>
          </a:p>
        </p:txBody>
      </p:sp>
      <p:sp>
        <p:nvSpPr>
          <p:cNvPr id="127" name="文本框 126"/>
          <p:cNvSpPr txBox="1"/>
          <p:nvPr/>
        </p:nvSpPr>
        <p:spPr>
          <a:xfrm>
            <a:off x="556260" y="2094230"/>
            <a:ext cx="11042650" cy="922020"/>
          </a:xfrm>
          <a:prstGeom prst="rect">
            <a:avLst/>
          </a:prstGeom>
          <a:noFill/>
          <a:ln w="9525">
            <a:noFill/>
          </a:ln>
        </p:spPr>
        <p:txBody>
          <a:bodyPr wrap="square">
            <a:spAutoFit/>
          </a:bodyPr>
          <a:p>
            <a:pPr indent="0">
              <a:lnSpc>
                <a:spcPct val="150000"/>
              </a:lnSpc>
            </a:pPr>
            <a:r>
              <a:rPr lang="zh-CN" b="0" u="wavy">
                <a:latin typeface="微软雅黑" panose="020B0503020204020204" charset="-122"/>
                <a:ea typeface="微软雅黑" panose="020B0503020204020204" charset="-122"/>
                <a:cs typeface="微软雅黑" panose="020B0503020204020204" charset="-122"/>
              </a:rPr>
              <a:t>不能用浓</a:t>
            </a:r>
            <a:r>
              <a:rPr lang="en-US" b="0" u="wavy">
                <a:latin typeface="微软雅黑" panose="020B0503020204020204" charset="-122"/>
                <a:ea typeface="微软雅黑" panose="020B0503020204020204" charset="-122"/>
                <a:cs typeface="微软雅黑" panose="020B0503020204020204" charset="-122"/>
              </a:rPr>
              <a:t>H</a:t>
            </a:r>
            <a:r>
              <a:rPr lang="en-US" b="0" u="wavy" baseline="-25000">
                <a:latin typeface="微软雅黑" panose="020B0503020204020204" charset="-122"/>
                <a:ea typeface="微软雅黑" panose="020B0503020204020204" charset="-122"/>
                <a:cs typeface="微软雅黑" panose="020B0503020204020204" charset="-122"/>
              </a:rPr>
              <a:t>2</a:t>
            </a:r>
            <a:r>
              <a:rPr lang="en-US" b="0" u="wavy">
                <a:latin typeface="微软雅黑" panose="020B0503020204020204" charset="-122"/>
                <a:ea typeface="微软雅黑" panose="020B0503020204020204" charset="-122"/>
                <a:cs typeface="微软雅黑" panose="020B0503020204020204" charset="-122"/>
              </a:rPr>
              <a:t>SO</a:t>
            </a:r>
            <a:r>
              <a:rPr lang="en-US" b="0" u="wavy" baseline="-25000">
                <a:latin typeface="微软雅黑" panose="020B0503020204020204" charset="-122"/>
                <a:ea typeface="微软雅黑" panose="020B0503020204020204" charset="-122"/>
                <a:cs typeface="微软雅黑" panose="020B0503020204020204" charset="-122"/>
              </a:rPr>
              <a:t>4</a:t>
            </a:r>
            <a:r>
              <a:rPr lang="zh-CN" b="0" u="wavy">
                <a:latin typeface="微软雅黑" panose="020B0503020204020204" charset="-122"/>
                <a:ea typeface="微软雅黑" panose="020B0503020204020204" charset="-122"/>
                <a:cs typeface="微软雅黑" panose="020B0503020204020204" charset="-122"/>
              </a:rPr>
              <a:t>、</a:t>
            </a:r>
            <a:r>
              <a:rPr lang="en-US" b="0" u="wavy">
                <a:latin typeface="微软雅黑" panose="020B0503020204020204" charset="-122"/>
                <a:ea typeface="微软雅黑" panose="020B0503020204020204" charset="-122"/>
                <a:cs typeface="微软雅黑" panose="020B0503020204020204" charset="-122"/>
              </a:rPr>
              <a:t>P</a:t>
            </a:r>
            <a:r>
              <a:rPr lang="en-US" b="0" u="wavy" baseline="-25000">
                <a:latin typeface="微软雅黑" panose="020B0503020204020204" charset="-122"/>
                <a:ea typeface="微软雅黑" panose="020B0503020204020204" charset="-122"/>
                <a:cs typeface="微软雅黑" panose="020B0503020204020204" charset="-122"/>
              </a:rPr>
              <a:t>2</a:t>
            </a:r>
            <a:r>
              <a:rPr lang="en-US" b="0" u="wavy">
                <a:latin typeface="微软雅黑" panose="020B0503020204020204" charset="-122"/>
                <a:ea typeface="微软雅黑" panose="020B0503020204020204" charset="-122"/>
                <a:cs typeface="微软雅黑" panose="020B0503020204020204" charset="-122"/>
              </a:rPr>
              <a:t>O</a:t>
            </a:r>
            <a:r>
              <a:rPr lang="en-US" b="0" u="wavy" baseline="-25000">
                <a:latin typeface="微软雅黑" panose="020B0503020204020204" charset="-122"/>
                <a:ea typeface="微软雅黑" panose="020B0503020204020204" charset="-122"/>
                <a:cs typeface="微软雅黑" panose="020B0503020204020204" charset="-122"/>
              </a:rPr>
              <a:t>5</a:t>
            </a:r>
            <a:r>
              <a:rPr lang="zh-CN" b="0" u="wavy">
                <a:latin typeface="微软雅黑" panose="020B0503020204020204" charset="-122"/>
                <a:ea typeface="微软雅黑" panose="020B0503020204020204" charset="-122"/>
                <a:cs typeface="微软雅黑" panose="020B0503020204020204" charset="-122"/>
              </a:rPr>
              <a:t>等酸性干燥剂和</a:t>
            </a:r>
            <a:r>
              <a:rPr lang="en-US" b="0" u="wavy">
                <a:latin typeface="微软雅黑" panose="020B0503020204020204" charset="-122"/>
                <a:ea typeface="微软雅黑" panose="020B0503020204020204" charset="-122"/>
                <a:cs typeface="微软雅黑" panose="020B0503020204020204" charset="-122"/>
              </a:rPr>
              <a:t>CaCl</a:t>
            </a:r>
            <a:r>
              <a:rPr lang="en-US" b="0" u="wavy" baseline="-25000">
                <a:latin typeface="微软雅黑" panose="020B0503020204020204" charset="-122"/>
                <a:ea typeface="微软雅黑" panose="020B0503020204020204" charset="-122"/>
                <a:cs typeface="微软雅黑" panose="020B0503020204020204" charset="-122"/>
              </a:rPr>
              <a:t>2</a:t>
            </a:r>
            <a:r>
              <a:rPr lang="zh-CN" b="0" u="wavy">
                <a:latin typeface="微软雅黑" panose="020B0503020204020204" charset="-122"/>
                <a:ea typeface="微软雅黑" panose="020B0503020204020204" charset="-122"/>
                <a:cs typeface="微软雅黑" panose="020B0503020204020204" charset="-122"/>
              </a:rPr>
              <a:t>干燥氨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因为它们都能与氨发生反应</a:t>
            </a:r>
            <a:r>
              <a:rPr lang="en-US" b="0">
                <a:latin typeface="微软雅黑" panose="020B0503020204020204" charset="-122"/>
                <a:ea typeface="微软雅黑" panose="020B0503020204020204" charset="-122"/>
                <a:cs typeface="微软雅黑" panose="020B0503020204020204" charset="-122"/>
              </a:rPr>
              <a:t>(CaCl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反应生成</a:t>
            </a:r>
            <a:r>
              <a:rPr lang="en-US" b="0">
                <a:latin typeface="微软雅黑" panose="020B0503020204020204" charset="-122"/>
                <a:ea typeface="微软雅黑" panose="020B0503020204020204" charset="-122"/>
                <a:cs typeface="微软雅黑" panose="020B0503020204020204" charset="-122"/>
              </a:rPr>
              <a:t>CaCl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·8NH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2"/>
            </p:custDataLst>
          </p:nvPr>
        </p:nvSpPr>
        <p:spPr>
          <a:xfrm>
            <a:off x="556260" y="5006975"/>
            <a:ext cx="1263015" cy="368300"/>
          </a:xfrm>
          <a:prstGeom prst="rect">
            <a:avLst/>
          </a:prstGeom>
          <a:solidFill>
            <a:srgbClr val="FFC000"/>
          </a:solidFill>
          <a:ln w="9525">
            <a:noFill/>
          </a:ln>
        </p:spPr>
        <p:txBody>
          <a:bodyPr wrap="square">
            <a:spAutoFit/>
          </a:bodyPr>
          <a:p>
            <a:pPr indent="0"/>
            <a:r>
              <a:rPr lang="zh-CN" b="1">
                <a:cs typeface="+mn-lt"/>
                <a:sym typeface="+mn-ea"/>
              </a:rPr>
              <a:t>归纳总结　</a:t>
            </a:r>
            <a:r>
              <a:rPr lang="en-US" altLang="zh-CN" b="1">
                <a:cs typeface="+mn-lt"/>
                <a:sym typeface="+mn-ea"/>
              </a:rPr>
              <a:t> </a:t>
            </a:r>
            <a:endParaRPr b="1">
              <a:cs typeface="+mn-lt"/>
              <a:sym typeface="+mn-ea"/>
            </a:endParaRPr>
          </a:p>
        </p:txBody>
      </p:sp>
      <p:sp>
        <p:nvSpPr>
          <p:cNvPr id="7" name="文本框 6"/>
          <p:cNvSpPr txBox="1"/>
          <p:nvPr/>
        </p:nvSpPr>
        <p:spPr>
          <a:xfrm>
            <a:off x="1903730" y="5006975"/>
            <a:ext cx="9853295"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①</a:t>
            </a:r>
            <a:r>
              <a:rPr lang="zh-CN" b="0" u="wavy">
                <a:latin typeface="微软雅黑" panose="020B0503020204020204" charset="-122"/>
                <a:ea typeface="微软雅黑" panose="020B0503020204020204" charset="-122"/>
                <a:cs typeface="微软雅黑" panose="020B0503020204020204" charset="-122"/>
              </a:rPr>
              <a:t>消石灰不能用</a:t>
            </a:r>
            <a:r>
              <a:rPr lang="en-US" b="0" u="wavy">
                <a:latin typeface="微软雅黑" panose="020B0503020204020204" charset="-122"/>
                <a:ea typeface="微软雅黑" panose="020B0503020204020204" charset="-122"/>
                <a:cs typeface="微软雅黑" panose="020B0503020204020204" charset="-122"/>
              </a:rPr>
              <a:t>NaOH</a:t>
            </a:r>
            <a:r>
              <a:rPr lang="zh-CN" b="0" u="wavy">
                <a:latin typeface="微软雅黑" panose="020B0503020204020204" charset="-122"/>
                <a:ea typeface="微软雅黑" panose="020B0503020204020204" charset="-122"/>
                <a:cs typeface="微软雅黑" panose="020B0503020204020204" charset="-122"/>
              </a:rPr>
              <a:t>、</a:t>
            </a:r>
            <a:r>
              <a:rPr lang="en-US" b="0" u="wavy">
                <a:latin typeface="微软雅黑" panose="020B0503020204020204" charset="-122"/>
                <a:ea typeface="微软雅黑" panose="020B0503020204020204" charset="-122"/>
                <a:cs typeface="微软雅黑" panose="020B0503020204020204" charset="-122"/>
              </a:rPr>
              <a:t>KOH</a:t>
            </a:r>
            <a:r>
              <a:rPr lang="zh-CN" b="0" u="wavy">
                <a:latin typeface="微软雅黑" panose="020B0503020204020204" charset="-122"/>
                <a:ea typeface="微软雅黑" panose="020B0503020204020204" charset="-122"/>
                <a:cs typeface="微软雅黑" panose="020B0503020204020204" charset="-122"/>
              </a:rPr>
              <a:t>等强碱代替</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因为</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KOH</a:t>
            </a:r>
            <a:r>
              <a:rPr lang="zh-CN" b="0">
                <a:latin typeface="微软雅黑" panose="020B0503020204020204" charset="-122"/>
                <a:ea typeface="微软雅黑" panose="020B0503020204020204" charset="-122"/>
                <a:cs typeface="微软雅黑" panose="020B0503020204020204" charset="-122"/>
              </a:rPr>
              <a:t>易潮解结块</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不利于生成的氨逸出</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而且</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KOH</a:t>
            </a:r>
            <a:r>
              <a:rPr lang="zh-CN" b="0">
                <a:latin typeface="微软雅黑" panose="020B0503020204020204" charset="-122"/>
                <a:ea typeface="微软雅黑" panose="020B0503020204020204" charset="-122"/>
                <a:cs typeface="微软雅黑" panose="020B0503020204020204" charset="-122"/>
              </a:rPr>
              <a:t>对玻璃有强烈的腐蚀作用。</a:t>
            </a:r>
            <a:r>
              <a:rPr lang="en-US" b="0">
                <a:latin typeface="微软雅黑" panose="020B0503020204020204" charset="-122"/>
                <a:ea typeface="微软雅黑" panose="020B0503020204020204" charset="-122"/>
                <a:cs typeface="微软雅黑" panose="020B0503020204020204" charset="-122"/>
              </a:rPr>
              <a:t>②NH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极易溶于水</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制取和收集的容器必须干燥。</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941070"/>
            <a:ext cx="8413750"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考法2　氨及铵盐的性质和检验</a:t>
            </a:r>
            <a:endParaRPr sz="2400" b="1">
              <a:latin typeface="微软雅黑" panose="020B0503020204020204" charset="-122"/>
              <a:ea typeface="微软雅黑" panose="020B0503020204020204" charset="-122"/>
              <a:cs typeface="微软雅黑" panose="020B0503020204020204" charset="-122"/>
            </a:endParaRPr>
          </a:p>
        </p:txBody>
      </p:sp>
      <p:sp>
        <p:nvSpPr>
          <p:cNvPr id="127" name="文本框 126"/>
          <p:cNvSpPr txBox="1"/>
          <p:nvPr/>
        </p:nvSpPr>
        <p:spPr>
          <a:xfrm>
            <a:off x="487680" y="1500505"/>
            <a:ext cx="11132820" cy="1383665"/>
          </a:xfrm>
          <a:prstGeom prst="rect">
            <a:avLst/>
          </a:prstGeom>
          <a:noFill/>
          <a:ln w="9525">
            <a:noFill/>
          </a:ln>
        </p:spPr>
        <p:txBody>
          <a:bodyPr wrap="square">
            <a:spAutoFit/>
          </a:bodyPr>
          <a:p>
            <a:pPr indent="0">
              <a:lnSpc>
                <a:spcPct val="150000"/>
              </a:lnSpc>
            </a:pPr>
            <a:r>
              <a:rPr lang="en-US" sz="2000" b="1">
                <a:solidFill>
                  <a:schemeClr val="tx1"/>
                </a:solidFill>
                <a:latin typeface="微软雅黑" panose="020B0503020204020204" charset="-122"/>
                <a:ea typeface="微软雅黑" panose="020B0503020204020204" charset="-122"/>
                <a:cs typeface="微软雅黑" panose="020B0503020204020204" charset="-122"/>
              </a:rPr>
              <a:t>1.</a:t>
            </a:r>
            <a:r>
              <a:rPr lang="zh-CN" sz="2000" b="1">
                <a:solidFill>
                  <a:schemeClr val="tx1"/>
                </a:solidFill>
                <a:latin typeface="微软雅黑" panose="020B0503020204020204" charset="-122"/>
                <a:ea typeface="微软雅黑" panose="020B0503020204020204" charset="-122"/>
                <a:cs typeface="微软雅黑" panose="020B0503020204020204" charset="-122"/>
              </a:rPr>
              <a:t>氨的性质</a:t>
            </a:r>
            <a:r>
              <a:rPr lang="en-US" b="0">
                <a:solidFill>
                  <a:schemeClr val="tx1"/>
                </a:solidFill>
                <a:latin typeface="微软雅黑" panose="020B0503020204020204" charset="-122"/>
                <a:ea typeface="微软雅黑" panose="020B0503020204020204" charset="-122"/>
                <a:cs typeface="微软雅黑" panose="020B0503020204020204" charset="-122"/>
              </a:rPr>
              <a:t>NH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中的</a:t>
            </a:r>
            <a:r>
              <a:rPr lang="en-US" b="0">
                <a:solidFill>
                  <a:schemeClr val="tx1"/>
                </a:solidFill>
                <a:latin typeface="微软雅黑" panose="020B0503020204020204" charset="-122"/>
                <a:ea typeface="微软雅黑" panose="020B0503020204020204" charset="-122"/>
                <a:cs typeface="微软雅黑" panose="020B0503020204020204" charset="-122"/>
              </a:rPr>
              <a:t>N</a:t>
            </a:r>
            <a:r>
              <a:rPr lang="zh-CN" b="0">
                <a:solidFill>
                  <a:schemeClr val="tx1"/>
                </a:solidFill>
                <a:latin typeface="微软雅黑" panose="020B0503020204020204" charset="-122"/>
                <a:ea typeface="微软雅黑" panose="020B0503020204020204" charset="-122"/>
                <a:cs typeface="微软雅黑" panose="020B0503020204020204" charset="-122"/>
              </a:rPr>
              <a:t>元素为</a:t>
            </a:r>
            <a:r>
              <a:rPr lang="en-US" b="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价</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其主要的性质为还原性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另外</a:t>
            </a:r>
            <a:r>
              <a:rPr lang="en-US" b="0" u="wavy">
                <a:solidFill>
                  <a:schemeClr val="tx1"/>
                </a:solidFill>
                <a:latin typeface="微软雅黑" panose="020B0503020204020204" charset="-122"/>
                <a:ea typeface="微软雅黑" panose="020B0503020204020204" charset="-122"/>
                <a:cs typeface="微软雅黑" panose="020B0503020204020204" charset="-122"/>
              </a:rPr>
              <a:t>NH</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u="wavy">
                <a:solidFill>
                  <a:schemeClr val="tx1"/>
                </a:solidFill>
                <a:latin typeface="微软雅黑" panose="020B0503020204020204" charset="-122"/>
                <a:ea typeface="微软雅黑" panose="020B0503020204020204" charset="-122"/>
                <a:cs typeface="微软雅黑" panose="020B0503020204020204" charset="-122"/>
              </a:rPr>
              <a:t>是中学化学中唯一显碱性的气体</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该性质常作为推断氨气的突破口</a:t>
            </a:r>
            <a:r>
              <a:rPr lang="zh-CN" b="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3436620" y="2884170"/>
            <a:ext cx="4959350" cy="3213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27" name="文本框 126"/>
          <p:cNvSpPr txBox="1"/>
          <p:nvPr/>
        </p:nvSpPr>
        <p:spPr>
          <a:xfrm>
            <a:off x="487680" y="918210"/>
            <a:ext cx="11132820" cy="5067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        </a:t>
            </a:r>
            <a:r>
              <a:rPr b="1">
                <a:latin typeface="微软雅黑" panose="020B0503020204020204" charset="-122"/>
                <a:ea typeface="微软雅黑" panose="020B0503020204020204" charset="-122"/>
                <a:cs typeface="微软雅黑" panose="020B0503020204020204" charset="-122"/>
              </a:rPr>
              <a:t>的检验</a:t>
            </a:r>
            <a:endParaRPr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854075" y="1021080"/>
            <a:ext cx="457200" cy="374650"/>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2466340" y="1501140"/>
            <a:ext cx="7755890" cy="1115695"/>
          </a:xfrm>
          <a:prstGeom prst="rect">
            <a:avLst/>
          </a:prstGeom>
        </p:spPr>
      </p:pic>
      <p:sp>
        <p:nvSpPr>
          <p:cNvPr id="7" name="文本框 6"/>
          <p:cNvSpPr txBox="1"/>
          <p:nvPr>
            <p:custDataLst>
              <p:tags r:id="rId5"/>
            </p:custDataLst>
          </p:nvPr>
        </p:nvSpPr>
        <p:spPr>
          <a:xfrm>
            <a:off x="688340" y="2847975"/>
            <a:ext cx="1263015" cy="368300"/>
          </a:xfrm>
          <a:prstGeom prst="rect">
            <a:avLst/>
          </a:prstGeom>
          <a:solidFill>
            <a:srgbClr val="FFC000"/>
          </a:solidFill>
          <a:ln w="9525">
            <a:noFill/>
          </a:ln>
        </p:spPr>
        <p:txBody>
          <a:bodyPr wrap="square">
            <a:spAutoFit/>
          </a:bodyPr>
          <a:p>
            <a:pPr indent="0"/>
            <a:r>
              <a:rPr lang="zh-CN" b="1">
                <a:cs typeface="+mn-lt"/>
                <a:sym typeface="+mn-ea"/>
              </a:rPr>
              <a:t>关键点拨</a:t>
            </a:r>
            <a:r>
              <a:rPr lang="en-US" altLang="zh-CN" b="1">
                <a:cs typeface="+mn-lt"/>
                <a:sym typeface="+mn-ea"/>
              </a:rPr>
              <a:t> </a:t>
            </a:r>
            <a:endParaRPr b="1">
              <a:cs typeface="+mn-lt"/>
              <a:sym typeface="+mn-ea"/>
            </a:endParaRPr>
          </a:p>
        </p:txBody>
      </p:sp>
      <p:sp>
        <p:nvSpPr>
          <p:cNvPr id="9" name="文本框 8"/>
          <p:cNvSpPr txBox="1"/>
          <p:nvPr/>
        </p:nvSpPr>
        <p:spPr>
          <a:xfrm>
            <a:off x="2148840" y="3213735"/>
            <a:ext cx="7682865" cy="175323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向某盐中加入浓强碱溶液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用湿润的红色石蕊试纸进行检验</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若试纸没有变蓝</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不能说明盐中不含有</a:t>
            </a:r>
            <a:r>
              <a:rPr lang="en-US" altLang="zh-CN"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因为反应生成的</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u="wavy">
                <a:latin typeface="微软雅黑" panose="020B0503020204020204" charset="-122"/>
                <a:ea typeface="微软雅黑" panose="020B0503020204020204" charset="-122"/>
                <a:cs typeface="微软雅黑" panose="020B0503020204020204" charset="-122"/>
                <a:sym typeface="+mn-ea"/>
              </a:rPr>
              <a:t>需要加热才能更快地分解产生</a:t>
            </a:r>
            <a:r>
              <a:rPr lang="en-US" u="wavy">
                <a:latin typeface="微软雅黑" panose="020B0503020204020204" charset="-122"/>
                <a:ea typeface="微软雅黑" panose="020B0503020204020204" charset="-122"/>
                <a:cs typeface="微软雅黑" panose="020B0503020204020204" charset="-122"/>
                <a:sym typeface="+mn-ea"/>
              </a:rPr>
              <a:t>NH</a:t>
            </a:r>
            <a:r>
              <a:rPr lang="en-US" u="wavy" baseline="-25000">
                <a:latin typeface="微软雅黑" panose="020B0503020204020204" charset="-122"/>
                <a:ea typeface="微软雅黑" panose="020B0503020204020204" charset="-122"/>
                <a:cs typeface="微软雅黑" panose="020B0503020204020204" charset="-122"/>
                <a:sym typeface="+mn-ea"/>
              </a:rPr>
              <a:t>3</a:t>
            </a:r>
            <a:r>
              <a:rPr lang="en-US" u="wavy">
                <a:latin typeface="微软雅黑" panose="020B0503020204020204" charset="-122"/>
                <a:ea typeface="微软雅黑" panose="020B0503020204020204" charset="-122"/>
                <a:cs typeface="微软雅黑" panose="020B0503020204020204" charset="-122"/>
                <a:sym typeface="+mn-ea"/>
              </a:rPr>
              <a:t>,</a:t>
            </a:r>
            <a:r>
              <a:rPr lang="zh-CN" u="wavy">
                <a:latin typeface="微软雅黑" panose="020B0503020204020204" charset="-122"/>
                <a:ea typeface="微软雅黑" panose="020B0503020204020204" charset="-122"/>
                <a:cs typeface="微软雅黑" panose="020B0503020204020204" charset="-122"/>
                <a:sym typeface="+mn-ea"/>
              </a:rPr>
              <a:t>也不能选择稀的强碱溶液</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11" name="图片 10"/>
          <p:cNvPicPr>
            <a:picLocks noChangeAspect="1"/>
          </p:cNvPicPr>
          <p:nvPr>
            <p:custDataLst>
              <p:tags r:id="rId6"/>
            </p:custDataLst>
          </p:nvPr>
        </p:nvPicPr>
        <p:blipFill>
          <a:blip r:embed="rId2"/>
          <a:stretch>
            <a:fillRect/>
          </a:stretch>
        </p:blipFill>
        <p:spPr>
          <a:xfrm>
            <a:off x="4346575" y="3730625"/>
            <a:ext cx="457200" cy="374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28" name="文本框 127"/>
          <p:cNvSpPr txBox="1"/>
          <p:nvPr/>
        </p:nvSpPr>
        <p:spPr>
          <a:xfrm>
            <a:off x="594995" y="990600"/>
            <a:ext cx="10985500" cy="5354320"/>
          </a:xfrm>
          <a:prstGeom prst="rect">
            <a:avLst/>
          </a:prstGeom>
          <a:noFill/>
          <a:ln w="9525">
            <a:noFill/>
          </a:ln>
        </p:spPr>
        <p:txBody>
          <a:bodyPr wrap="square">
            <a:spAutoFit/>
          </a:bodyPr>
          <a:p>
            <a:pPr indent="0"/>
            <a:r>
              <a:rPr lang="en-US" b="0">
                <a:latin typeface="仿宋" panose="02010609060101010101" charset="-122"/>
                <a:ea typeface="仿宋" panose="02010609060101010101" charset="-122"/>
                <a:cs typeface="仿宋" panose="02010609060101010101" charset="-122"/>
              </a:rPr>
              <a:t>       [</a:t>
            </a:r>
            <a:r>
              <a:rPr lang="zh-CN" b="0">
                <a:latin typeface="仿宋" panose="02010609060101010101" charset="-122"/>
                <a:ea typeface="仿宋" panose="02010609060101010101" charset="-122"/>
                <a:cs typeface="仿宋" panose="02010609060101010101" charset="-122"/>
              </a:rPr>
              <a:t>北京</a:t>
            </a:r>
            <a:r>
              <a:rPr lang="en-US" b="0">
                <a:latin typeface="仿宋" panose="02010609060101010101" charset="-122"/>
                <a:ea typeface="仿宋" panose="02010609060101010101" charset="-122"/>
                <a:cs typeface="仿宋" panose="02010609060101010101" charset="-122"/>
              </a:rPr>
              <a:t>2020</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14,3</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某同学进行如下实验</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endParaRPr lang="en-US" altLang="en-US" b="0">
              <a:latin typeface="微软雅黑" panose="020B0503020204020204" charset="-122"/>
              <a:ea typeface="微软雅黑" panose="020B0503020204020204" charset="-122"/>
              <a:cs typeface="微软雅黑" panose="020B0503020204020204" charset="-122"/>
            </a:endParaRPr>
          </a:p>
          <a:p>
            <a:pPr indent="0"/>
            <a:endParaRPr lang="en-US" altLang="en-US" b="0">
              <a:latin typeface="微软雅黑" panose="020B0503020204020204" charset="-122"/>
              <a:ea typeface="微软雅黑" panose="020B0503020204020204" charset="-122"/>
              <a:cs typeface="微软雅黑" panose="020B0503020204020204" charset="-122"/>
            </a:endParaRPr>
          </a:p>
          <a:p>
            <a:pPr indent="0"/>
            <a:endParaRPr lang="en-US" altLang="en-US" b="0">
              <a:latin typeface="微软雅黑" panose="020B0503020204020204" charset="-122"/>
              <a:ea typeface="微软雅黑" panose="020B0503020204020204" charset="-122"/>
              <a:cs typeface="微软雅黑" panose="020B0503020204020204" charset="-122"/>
            </a:endParaRPr>
          </a:p>
          <a:p>
            <a:pPr indent="0"/>
            <a:endParaRPr lang="en-US" altLang="en-US" b="0">
              <a:latin typeface="微软雅黑" panose="020B0503020204020204" charset="-122"/>
              <a:ea typeface="微软雅黑" panose="020B0503020204020204" charset="-122"/>
              <a:cs typeface="微软雅黑" panose="020B0503020204020204" charset="-122"/>
            </a:endParaRPr>
          </a:p>
          <a:p>
            <a:pPr indent="0"/>
            <a:endParaRPr lang="en-US" altLang="en-US" b="0">
              <a:latin typeface="微软雅黑" panose="020B0503020204020204" charset="-122"/>
              <a:ea typeface="微软雅黑" panose="020B0503020204020204" charset="-122"/>
              <a:cs typeface="微软雅黑" panose="020B0503020204020204" charset="-122"/>
            </a:endParaRPr>
          </a:p>
          <a:p>
            <a:pPr indent="0"/>
            <a:endParaRPr lang="en-US" altLang="en-US" b="0">
              <a:latin typeface="微软雅黑" panose="020B0503020204020204" charset="-122"/>
              <a:ea typeface="微软雅黑" panose="020B0503020204020204" charset="-122"/>
              <a:cs typeface="微软雅黑" panose="020B0503020204020204" charset="-122"/>
            </a:endParaRPr>
          </a:p>
          <a:p>
            <a:pPr indent="0"/>
            <a:endParaRPr lang="en-US" altLang="en-US" b="0">
              <a:latin typeface="微软雅黑" panose="020B0503020204020204" charset="-122"/>
              <a:ea typeface="微软雅黑" panose="020B0503020204020204" charset="-122"/>
              <a:cs typeface="微软雅黑" panose="020B0503020204020204" charset="-122"/>
            </a:endParaRPr>
          </a:p>
          <a:p>
            <a:pPr indent="0"/>
            <a:endParaRPr lang="zh-CN">
              <a:cs typeface="方正书宋_GBK" panose="03000509000000000000" charset="-122"/>
              <a:sym typeface="+mn-ea"/>
            </a:endParaRPr>
          </a:p>
          <a:p>
            <a:pPr indent="0"/>
            <a:endParaRPr lang="zh-CN">
              <a:cs typeface="方正书宋_GBK" panose="03000509000000000000" charset="-122"/>
              <a:sym typeface="+mn-ea"/>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下列说法不正确的是</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A.</a:t>
            </a:r>
            <a:r>
              <a:rPr lang="zh-CN">
                <a:latin typeface="微软雅黑" panose="020B0503020204020204" charset="-122"/>
                <a:ea typeface="微软雅黑" panose="020B0503020204020204" charset="-122"/>
                <a:cs typeface="微软雅黑" panose="020B0503020204020204" charset="-122"/>
                <a:sym typeface="+mn-ea"/>
              </a:rPr>
              <a:t>根据</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中试纸变蓝</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说明</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Cl</a:t>
            </a:r>
            <a:r>
              <a:rPr lang="zh-CN">
                <a:latin typeface="微软雅黑" panose="020B0503020204020204" charset="-122"/>
                <a:ea typeface="微软雅黑" panose="020B0503020204020204" charset="-122"/>
                <a:cs typeface="微软雅黑" panose="020B0503020204020204" charset="-122"/>
                <a:sym typeface="+mn-ea"/>
              </a:rPr>
              <a:t>发生了分解反应</a:t>
            </a:r>
            <a:r>
              <a:rPr lang="en-US">
                <a:latin typeface="微软雅黑" panose="020B0503020204020204" charset="-122"/>
                <a:ea typeface="微软雅黑" panose="020B0503020204020204" charset="-122"/>
                <a:cs typeface="微软雅黑" panose="020B0503020204020204" charset="-122"/>
                <a:sym typeface="+mn-ea"/>
              </a:rPr>
              <a:t>B.</a:t>
            </a:r>
            <a:r>
              <a:rPr lang="zh-CN">
                <a:latin typeface="微软雅黑" panose="020B0503020204020204" charset="-122"/>
                <a:ea typeface="微软雅黑" panose="020B0503020204020204" charset="-122"/>
                <a:cs typeface="微软雅黑" panose="020B0503020204020204" charset="-122"/>
                <a:sym typeface="+mn-ea"/>
              </a:rPr>
              <a:t>根据</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中试纸颜色变化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说明氨气比氯化氢气体扩散速率快</a:t>
            </a:r>
            <a:r>
              <a:rPr lang="en-US">
                <a:latin typeface="微软雅黑" panose="020B0503020204020204" charset="-122"/>
                <a:ea typeface="微软雅黑" panose="020B0503020204020204" charset="-122"/>
                <a:cs typeface="微软雅黑" panose="020B0503020204020204" charset="-122"/>
                <a:sym typeface="+mn-ea"/>
              </a:rPr>
              <a:t>C.Ⅰ</a:t>
            </a:r>
            <a:r>
              <a:rPr lang="zh-CN">
                <a:latin typeface="微软雅黑" panose="020B0503020204020204" charset="-122"/>
                <a:ea typeface="微软雅黑" panose="020B0503020204020204" charset="-122"/>
                <a:cs typeface="微软雅黑" panose="020B0503020204020204" charset="-122"/>
                <a:sym typeface="+mn-ea"/>
              </a:rPr>
              <a:t>中试纸变成红色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是由于</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Cl</a:t>
            </a:r>
            <a:r>
              <a:rPr lang="zh-CN">
                <a:latin typeface="微软雅黑" panose="020B0503020204020204" charset="-122"/>
                <a:ea typeface="微软雅黑" panose="020B0503020204020204" charset="-122"/>
                <a:cs typeface="微软雅黑" panose="020B0503020204020204" charset="-122"/>
                <a:sym typeface="+mn-ea"/>
              </a:rPr>
              <a:t>水解造成的</a:t>
            </a:r>
            <a:r>
              <a:rPr lang="en-US">
                <a:latin typeface="微软雅黑" panose="020B0503020204020204" charset="-122"/>
                <a:ea typeface="微软雅黑" panose="020B0503020204020204" charset="-122"/>
                <a:cs typeface="微软雅黑" panose="020B0503020204020204" charset="-122"/>
                <a:sym typeface="+mn-ea"/>
              </a:rPr>
              <a:t>D.</a:t>
            </a:r>
            <a:r>
              <a:rPr lang="zh-CN">
                <a:latin typeface="微软雅黑" panose="020B0503020204020204" charset="-122"/>
                <a:ea typeface="微软雅黑" panose="020B0503020204020204" charset="-122"/>
                <a:cs typeface="微软雅黑" panose="020B0503020204020204" charset="-122"/>
                <a:sym typeface="+mn-ea"/>
              </a:rPr>
              <a:t>根据试管中部有白色固体附着</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说明不宜用加热</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Cl</a:t>
            </a:r>
            <a:r>
              <a:rPr lang="zh-CN">
                <a:latin typeface="微软雅黑" panose="020B0503020204020204" charset="-122"/>
                <a:ea typeface="微软雅黑" panose="020B0503020204020204" charset="-122"/>
                <a:cs typeface="微软雅黑" panose="020B0503020204020204" charset="-122"/>
                <a:sym typeface="+mn-ea"/>
              </a:rPr>
              <a:t>的方法制备</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3</a:t>
            </a: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970915" y="1445260"/>
          <a:ext cx="10433685" cy="1523365"/>
        </p:xfrm>
        <a:graphic>
          <a:graphicData uri="http://schemas.openxmlformats.org/drawingml/2006/table">
            <a:tbl>
              <a:tblPr/>
              <a:tblGrid>
                <a:gridCol w="812800"/>
                <a:gridCol w="4065270"/>
                <a:gridCol w="5555615"/>
              </a:tblGrid>
              <a:tr h="440690">
                <a:tc>
                  <a:txBody>
                    <a:bodyPr/>
                    <a:p>
                      <a:pPr indent="0" algn="ctr">
                        <a:lnSpc>
                          <a:spcPct val="150000"/>
                        </a:lnSpc>
                        <a:buNone/>
                      </a:pP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实验步骤</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实验现象</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76605">
                <a:tc>
                  <a:txBody>
                    <a:bodyPr/>
                    <a:p>
                      <a:pPr indent="0" algn="ctr">
                        <a:lnSpc>
                          <a:spcPct val="150000"/>
                        </a:lnSpc>
                        <a:buNone/>
                      </a:pPr>
                      <a:r>
                        <a:rPr lang="en-US" sz="1800" b="0">
                          <a:latin typeface="微软雅黑" panose="020B0503020204020204" charset="-122"/>
                          <a:ea typeface="微软雅黑" panose="020B0503020204020204" charset="-122"/>
                          <a:cs typeface="NEU-BZ" charset="0"/>
                        </a:rPr>
                        <a:t>Ⅰ</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将NH</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Cl固体加入试管中</a:t>
                      </a:r>
                      <a:r>
                        <a:rPr lang="en-US" sz="1800" b="0">
                          <a:latin typeface="微软雅黑" panose="020B0503020204020204" charset="-122"/>
                          <a:ea typeface="微软雅黑" panose="020B0503020204020204" charset="-122"/>
                          <a:cs typeface="微软雅黑" panose="020B0503020204020204" charset="-122"/>
                        </a:rPr>
                        <a:t>,并将湿润的pH试纸置于试管口</a:t>
                      </a:r>
                      <a:r>
                        <a:rPr lang="en-US" sz="1800" b="0">
                          <a:latin typeface="微软雅黑" panose="020B0503020204020204" charset="-122"/>
                          <a:ea typeface="微软雅黑" panose="020B0503020204020204" charset="-122"/>
                          <a:cs typeface="微软雅黑" panose="020B0503020204020204" charset="-122"/>
                        </a:rPr>
                        <a:t>,试管口略向下倾斜,对试管底部进行加热</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试纸颜色变化:黄色→</a:t>
                      </a:r>
                      <a:r>
                        <a:rPr lang="en-US" sz="1800" b="0">
                          <a:latin typeface="微软雅黑" panose="020B0503020204020204" charset="-122"/>
                          <a:ea typeface="微软雅黑" panose="020B0503020204020204" charset="-122"/>
                          <a:cs typeface="微软雅黑" panose="020B0503020204020204" charset="-122"/>
                        </a:rPr>
                        <a:t>蓝色(pH≈10)</a:t>
                      </a:r>
                      <a:r>
                        <a:rPr lang="en-US" sz="1800" b="0">
                          <a:latin typeface="微软雅黑" panose="020B0503020204020204" charset="-122"/>
                          <a:ea typeface="微软雅黑" panose="020B0503020204020204" charset="-122"/>
                          <a:cs typeface="微软雅黑" panose="020B0503020204020204" charset="-122"/>
                        </a:rPr>
                        <a:t>→黄色→红色</a:t>
                      </a:r>
                      <a:r>
                        <a:rPr lang="en-US" sz="1800" b="0">
                          <a:latin typeface="微软雅黑" panose="020B0503020204020204" charset="-122"/>
                          <a:ea typeface="微软雅黑" panose="020B0503020204020204" charset="-122"/>
                          <a:cs typeface="微软雅黑" panose="020B0503020204020204" charset="-122"/>
                        </a:rPr>
                        <a:t>(pH≈2);试管中部有白色固体附着</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6070">
                <a:tc>
                  <a:txBody>
                    <a:bodyPr/>
                    <a:p>
                      <a:pPr indent="0" algn="ctr">
                        <a:lnSpc>
                          <a:spcPct val="150000"/>
                        </a:lnSpc>
                        <a:buNone/>
                      </a:pPr>
                      <a:r>
                        <a:rPr lang="en-US" sz="1800" b="0">
                          <a:latin typeface="微软雅黑" panose="020B0503020204020204" charset="-122"/>
                          <a:ea typeface="微软雅黑" panose="020B0503020204020204" charset="-122"/>
                          <a:cs typeface="NEU-BZ" charset="0"/>
                        </a:rPr>
                        <a:t>Ⅱ</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将饱和NH</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Cl溶液滴在pH试纸上</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试纸颜色变化:黄色→</a:t>
                      </a:r>
                      <a:r>
                        <a:rPr lang="en-US" sz="1800" b="0">
                          <a:latin typeface="微软雅黑" panose="020B0503020204020204" charset="-122"/>
                          <a:ea typeface="微软雅黑" panose="020B0503020204020204" charset="-122"/>
                          <a:cs typeface="微软雅黑" panose="020B0503020204020204" charset="-122"/>
                        </a:rPr>
                        <a:t>橙黄色(pH≈5)</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3556000" y="3869055"/>
            <a:ext cx="65595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C</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741045" y="1167765"/>
            <a:ext cx="10668000" cy="341503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【解析】实验</a:t>
            </a:r>
            <a:r>
              <a:rPr lang="en-US" b="0">
                <a:latin typeface="微软雅黑" panose="020B0503020204020204" charset="-122"/>
                <a:ea typeface="微软雅黑" panose="020B0503020204020204" charset="-122"/>
                <a:cs typeface="微软雅黑" panose="020B0503020204020204" charset="-122"/>
              </a:rPr>
              <a:t>Ⅰ</a:t>
            </a:r>
            <a:r>
              <a:rPr lang="zh-CN" b="0">
                <a:latin typeface="微软雅黑" panose="020B0503020204020204" charset="-122"/>
                <a:ea typeface="微软雅黑" panose="020B0503020204020204" charset="-122"/>
                <a:cs typeface="微软雅黑" panose="020B0503020204020204" charset="-122"/>
              </a:rPr>
              <a:t>中对盛有</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Cl</a:t>
            </a:r>
            <a:r>
              <a:rPr lang="zh-CN" b="0">
                <a:latin typeface="微软雅黑" panose="020B0503020204020204" charset="-122"/>
                <a:ea typeface="微软雅黑" panose="020B0503020204020204" charset="-122"/>
                <a:cs typeface="微软雅黑" panose="020B0503020204020204" charset="-122"/>
              </a:rPr>
              <a:t>固体的试管加热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湿润的</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试纸颜色变化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黄色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蓝色</a:t>
            </a:r>
            <a:r>
              <a:rPr lang="en-US" b="0">
                <a:latin typeface="微软雅黑" panose="020B0503020204020204" charset="-122"/>
                <a:ea typeface="微软雅黑" panose="020B0503020204020204" charset="-122"/>
                <a:cs typeface="微软雅黑" panose="020B0503020204020204" charset="-122"/>
              </a:rPr>
              <a:t>(pH≈10</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黄色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红色</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pH≈2),</a:t>
            </a:r>
            <a:r>
              <a:rPr lang="zh-CN" b="0">
                <a:latin typeface="微软雅黑" panose="020B0503020204020204" charset="-122"/>
                <a:ea typeface="微软雅黑" panose="020B0503020204020204" charset="-122"/>
                <a:cs typeface="微软雅黑" panose="020B0503020204020204" charset="-122"/>
              </a:rPr>
              <a:t>说明加热过程中生成了氨气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氨气遇水形成一水合氨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一水合氨为弱碱</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能够使湿润的</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试纸变蓝</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加热过程中同时产生了氯化氢气体</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氯化氢极易溶于水形成盐酸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与一水合氨发生中和反应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使湿润的</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试纸恢复到黄色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待</a:t>
            </a:r>
            <a:r>
              <a:rPr lang="en-US" b="0">
                <a:latin typeface="微软雅黑" panose="020B0503020204020204" charset="-122"/>
                <a:ea typeface="微软雅黑" panose="020B0503020204020204" charset="-122"/>
                <a:cs typeface="微软雅黑" panose="020B0503020204020204" charset="-122"/>
              </a:rPr>
              <a:t>HCl</a:t>
            </a:r>
            <a:r>
              <a:rPr lang="zh-CN" b="0">
                <a:latin typeface="微软雅黑" panose="020B0503020204020204" charset="-122"/>
                <a:ea typeface="微软雅黑" panose="020B0503020204020204" charset="-122"/>
                <a:cs typeface="微软雅黑" panose="020B0503020204020204" charset="-122"/>
              </a:rPr>
              <a:t>过量后</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试纸变为红色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该过程可证明氯化铵受热分解生成了氨气和氯化氢气体。根据</a:t>
            </a:r>
            <a:r>
              <a:rPr lang="en-US" b="0">
                <a:latin typeface="微软雅黑" panose="020B0503020204020204" charset="-122"/>
                <a:ea typeface="微软雅黑" panose="020B0503020204020204" charset="-122"/>
                <a:cs typeface="微软雅黑" panose="020B0503020204020204" charset="-122"/>
              </a:rPr>
              <a:t>Ⅰ</a:t>
            </a:r>
            <a:r>
              <a:rPr lang="zh-CN" b="0">
                <a:latin typeface="微软雅黑" panose="020B0503020204020204" charset="-122"/>
                <a:ea typeface="微软雅黑" panose="020B0503020204020204" charset="-122"/>
                <a:cs typeface="微软雅黑" panose="020B0503020204020204" charset="-122"/>
              </a:rPr>
              <a:t>中试纸变蓝</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说明有</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生成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即</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Cl</a:t>
            </a:r>
            <a:r>
              <a:rPr lang="zh-CN" b="0">
                <a:latin typeface="微软雅黑" panose="020B0503020204020204" charset="-122"/>
                <a:ea typeface="微软雅黑" panose="020B0503020204020204" charset="-122"/>
                <a:cs typeface="微软雅黑" panose="020B0503020204020204" charset="-122"/>
              </a:rPr>
              <a:t>发生了分解反应</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试纸先变蓝后变红</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说明氨气扩散的速度比氯化氢快</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;Ⅰ</a:t>
            </a:r>
            <a:r>
              <a:rPr lang="zh-CN" b="0">
                <a:latin typeface="微软雅黑" panose="020B0503020204020204" charset="-122"/>
                <a:ea typeface="微软雅黑" panose="020B0503020204020204" charset="-122"/>
                <a:cs typeface="微软雅黑" panose="020B0503020204020204" charset="-122"/>
              </a:rPr>
              <a:t>中试纸变成红色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是由于</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Cl</a:t>
            </a:r>
            <a:r>
              <a:rPr lang="zh-CN" b="0">
                <a:latin typeface="微软雅黑" panose="020B0503020204020204" charset="-122"/>
                <a:ea typeface="微软雅黑" panose="020B0503020204020204" charset="-122"/>
                <a:cs typeface="微软雅黑" panose="020B0503020204020204" charset="-122"/>
              </a:rPr>
              <a:t>分解产生了氯化氢</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根据试管中部有白色固体附着</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说明氯化铵分解产生的氨气和氯化氢在扩散过程中又化合生成了氯化铵</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故不宜用加热</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Cl</a:t>
            </a:r>
            <a:r>
              <a:rPr lang="zh-CN" b="0">
                <a:latin typeface="微软雅黑" panose="020B0503020204020204" charset="-122"/>
                <a:ea typeface="微软雅黑" panose="020B0503020204020204" charset="-122"/>
                <a:cs typeface="微软雅黑" panose="020B0503020204020204" charset="-122"/>
              </a:rPr>
              <a:t>的方法制备</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,D</a:t>
            </a:r>
            <a:r>
              <a:rPr lang="zh-CN" b="0">
                <a:latin typeface="微软雅黑" panose="020B0503020204020204" charset="-122"/>
                <a:ea typeface="微软雅黑" panose="020B0503020204020204" charset="-122"/>
                <a:cs typeface="微软雅黑" panose="020B0503020204020204" charset="-122"/>
              </a:rPr>
              <a:t>正确。</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17</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401701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硝酸及其盐</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6" name="文本框 5"/>
          <p:cNvSpPr txBox="1"/>
          <p:nvPr/>
        </p:nvSpPr>
        <p:spPr>
          <a:xfrm>
            <a:off x="560705" y="1017905"/>
            <a:ext cx="5080000" cy="368300"/>
          </a:xfrm>
          <a:prstGeom prst="rect">
            <a:avLst/>
          </a:prstGeom>
          <a:noFill/>
          <a:ln w="9525">
            <a:noFill/>
          </a:ln>
        </p:spPr>
        <p:txBody>
          <a:bodyPr>
            <a:spAutoFit/>
          </a:bodyPr>
          <a:p>
            <a:pPr indent="0"/>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实验装置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以</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和浓盐酸的反应为例</a:t>
            </a:r>
            <a:r>
              <a:rPr lang="en-US" b="0">
                <a:latin typeface="微软雅黑" panose="020B0503020204020204" charset="-122"/>
                <a:ea typeface="微软雅黑" panose="020B0503020204020204" charset="-122"/>
                <a:cs typeface="微软雅黑" panose="020B0503020204020204" charset="-122"/>
              </a:rPr>
              <a:t>)</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41" name="image29.jpeg"/>
          <p:cNvPicPr>
            <a:picLocks noChangeAspect="1"/>
          </p:cNvPicPr>
          <p:nvPr>
            <p:custDataLst>
              <p:tags r:id="rId1"/>
            </p:custDataLst>
          </p:nvPr>
        </p:nvPicPr>
        <p:blipFill>
          <a:blip r:embed="rId2"/>
          <a:stretch>
            <a:fillRect/>
          </a:stretch>
        </p:blipFill>
        <p:spPr>
          <a:xfrm>
            <a:off x="1268095" y="1532255"/>
            <a:ext cx="5018405" cy="2787650"/>
          </a:xfrm>
          <a:prstGeom prst="rect">
            <a:avLst/>
          </a:prstGeom>
        </p:spPr>
      </p:pic>
      <p:pic>
        <p:nvPicPr>
          <p:cNvPr id="42" name="image30.jpeg"/>
          <p:cNvPicPr>
            <a:picLocks noChangeAspect="1"/>
          </p:cNvPicPr>
          <p:nvPr>
            <p:custDataLst>
              <p:tags r:id="rId3"/>
            </p:custDataLst>
          </p:nvPr>
        </p:nvPicPr>
        <p:blipFill>
          <a:blip r:embed="rId4"/>
          <a:stretch>
            <a:fillRect/>
          </a:stretch>
        </p:blipFill>
        <p:spPr>
          <a:xfrm>
            <a:off x="6286500" y="2519045"/>
            <a:ext cx="5441950" cy="906780"/>
          </a:xfrm>
          <a:prstGeom prst="rect">
            <a:avLst/>
          </a:prstGeom>
        </p:spPr>
      </p:pic>
      <p:sp>
        <p:nvSpPr>
          <p:cNvPr id="121" name="文本框 120"/>
          <p:cNvSpPr txBox="1"/>
          <p:nvPr>
            <p:custDataLst>
              <p:tags r:id="rId5"/>
            </p:custDataLst>
          </p:nvPr>
        </p:nvSpPr>
        <p:spPr>
          <a:xfrm>
            <a:off x="735965" y="4465955"/>
            <a:ext cx="1263650" cy="368300"/>
          </a:xfrm>
          <a:prstGeom prst="rect">
            <a:avLst/>
          </a:prstGeom>
          <a:solidFill>
            <a:srgbClr val="FFC000"/>
          </a:solidFill>
          <a:ln w="9525">
            <a:noFill/>
          </a:ln>
        </p:spPr>
        <p:txBody>
          <a:bodyPr wrap="square">
            <a:spAutoFit/>
          </a:bodyPr>
          <a:p>
            <a:pPr indent="0"/>
            <a:r>
              <a:rPr b="1">
                <a:cs typeface="方正兰亭中黑_GBK" panose="02000000000000000000" charset="-122"/>
              </a:rPr>
              <a:t>关键点拨　</a:t>
            </a:r>
            <a:r>
              <a:rPr lang="en-US" b="1">
                <a:cs typeface="方正兰亭中黑_GBK" panose="02000000000000000000" charset="-122"/>
              </a:rPr>
              <a:t> </a:t>
            </a:r>
            <a:endParaRPr b="1">
              <a:cs typeface="方正兰亭中黑_GBK" panose="02000000000000000000" charset="-122"/>
            </a:endParaRPr>
          </a:p>
        </p:txBody>
      </p:sp>
      <p:sp>
        <p:nvSpPr>
          <p:cNvPr id="7" name="文本框 6"/>
          <p:cNvSpPr txBox="1"/>
          <p:nvPr/>
        </p:nvSpPr>
        <p:spPr>
          <a:xfrm>
            <a:off x="2224405" y="4485005"/>
            <a:ext cx="9504045" cy="133794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氯气和水发生反应</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       </a:t>
            </a:r>
            <a:r>
              <a:rPr lang="en-US">
                <a:latin typeface="微软雅黑" panose="020B0503020204020204" charset="-122"/>
                <a:ea typeface="微软雅黑" panose="020B0503020204020204" charset="-122"/>
                <a:cs typeface="微软雅黑" panose="020B0503020204020204" charset="-122"/>
                <a:sym typeface="+mn-ea"/>
              </a:rPr>
              <a:t> HCl+HClO,</a:t>
            </a:r>
            <a:r>
              <a:rPr lang="zh-CN">
                <a:latin typeface="微软雅黑" panose="020B0503020204020204" charset="-122"/>
                <a:ea typeface="微软雅黑" panose="020B0503020204020204" charset="-122"/>
                <a:cs typeface="微软雅黑" panose="020B0503020204020204" charset="-122"/>
                <a:sym typeface="+mn-ea"/>
              </a:rPr>
              <a:t>该反应是可逆反应</a:t>
            </a:r>
            <a:r>
              <a:rPr lang="en-US">
                <a:latin typeface="微软雅黑" panose="020B0503020204020204" charset="-122"/>
                <a:ea typeface="微软雅黑" panose="020B0503020204020204" charset="-122"/>
                <a:cs typeface="微软雅黑" panose="020B0503020204020204" charset="-122"/>
                <a:sym typeface="+mn-ea"/>
              </a:rPr>
              <a:t>,HCl</a:t>
            </a:r>
            <a:r>
              <a:rPr lang="zh-CN">
                <a:latin typeface="微软雅黑" panose="020B0503020204020204" charset="-122"/>
                <a:ea typeface="微软雅黑" panose="020B0503020204020204" charset="-122"/>
                <a:cs typeface="微软雅黑" panose="020B0503020204020204" charset="-122"/>
                <a:sym typeface="+mn-ea"/>
              </a:rPr>
              <a:t>可溶于饱和食盐水</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同时饱和食盐水中有大量氯离子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可使氯气与水反应的化学平衡向逆反应方向移动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减少氯气溶解。</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6"/>
          <a:stretch>
            <a:fillRect/>
          </a:stretch>
        </p:blipFill>
        <p:spPr>
          <a:xfrm>
            <a:off x="5177155" y="4636770"/>
            <a:ext cx="355600" cy="3371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6" name="文本框 105"/>
          <p:cNvSpPr txBox="1"/>
          <p:nvPr/>
        </p:nvSpPr>
        <p:spPr>
          <a:xfrm>
            <a:off x="601980" y="866140"/>
            <a:ext cx="10979150" cy="424624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硝酸的物理性质</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硝酸是无色、易挥发、有刺激性气味的液体。</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硝酸的化学性质</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(1)不稳定性:</a:t>
            </a:r>
            <a:endParaRPr>
              <a:latin typeface="微软雅黑" panose="020B0503020204020204" charset="-122"/>
              <a:ea typeface="微软雅黑" panose="020B0503020204020204" charset="-122"/>
              <a:cs typeface="微软雅黑" panose="020B0503020204020204" charset="-122"/>
            </a:endParaRPr>
          </a:p>
        </p:txBody>
      </p:sp>
      <p:pic>
        <p:nvPicPr>
          <p:cNvPr id="395" name="image383.jpeg"/>
          <p:cNvPicPr>
            <a:picLocks noChangeAspect="1"/>
          </p:cNvPicPr>
          <p:nvPr>
            <p:custDataLst>
              <p:tags r:id="rId1"/>
            </p:custDataLst>
          </p:nvPr>
        </p:nvPicPr>
        <p:blipFill>
          <a:blip r:embed="rId2"/>
          <a:stretch>
            <a:fillRect/>
          </a:stretch>
        </p:blipFill>
        <p:spPr>
          <a:xfrm>
            <a:off x="2530475" y="2204085"/>
            <a:ext cx="5235575" cy="2296160"/>
          </a:xfrm>
          <a:prstGeom prst="rect">
            <a:avLst/>
          </a:prstGeom>
        </p:spPr>
      </p:pic>
      <p:sp>
        <p:nvSpPr>
          <p:cNvPr id="128" name="文本框 127"/>
          <p:cNvSpPr txBox="1"/>
          <p:nvPr/>
        </p:nvSpPr>
        <p:spPr>
          <a:xfrm>
            <a:off x="2095500" y="4708525"/>
            <a:ext cx="5080000" cy="547370"/>
          </a:xfrm>
          <a:prstGeom prst="rect">
            <a:avLst/>
          </a:prstGeom>
          <a:noFill/>
          <a:ln w="9525">
            <a:noFill/>
          </a:ln>
        </p:spPr>
        <p:txBody>
          <a:bodyPr>
            <a:spAutoFit/>
          </a:bodyPr>
          <a:p>
            <a:pPr indent="0"/>
            <a:r>
              <a:rPr lang="en-US" b="0" u="wavy">
                <a:latin typeface="微软雅黑" panose="020B0503020204020204" charset="-122"/>
                <a:ea typeface="微软雅黑" panose="020B0503020204020204" charset="-122"/>
                <a:cs typeface="Times New Roman" panose="02020603050405020304" charset="0"/>
              </a:rPr>
              <a:t>4HNO</a:t>
            </a:r>
            <a:r>
              <a:rPr lang="en-US" b="0" u="wavy" baseline="-25000">
                <a:latin typeface="微软雅黑" panose="020B0503020204020204" charset="-122"/>
                <a:ea typeface="微软雅黑" panose="020B0503020204020204" charset="-122"/>
                <a:cs typeface="Times New Roman" panose="02020603050405020304" charset="0"/>
              </a:rPr>
              <a:t>3                      </a:t>
            </a:r>
            <a:r>
              <a:rPr lang="en-US" u="wavy">
                <a:latin typeface="微软雅黑" panose="020B0503020204020204" charset="-122"/>
                <a:ea typeface="微软雅黑" panose="020B0503020204020204" charset="-122"/>
                <a:cs typeface="微软雅黑" panose="020B0503020204020204" charset="-122"/>
                <a:sym typeface="+mn-ea"/>
              </a:rPr>
              <a:t>4NO</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↑+O</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↑+2H</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endParaRPr lang="en-US" altLang="en-US" b="0" u="wavy" baseline="-2500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3">
            <a:clrChange>
              <a:clrFrom>
                <a:srgbClr val="FEFEFE">
                  <a:alpha val="99608"/>
                </a:srgbClr>
              </a:clrFrom>
              <a:clrTo>
                <a:srgbClr val="FEFEFE">
                  <a:alpha val="99608"/>
                  <a:alpha val="0"/>
                </a:srgbClr>
              </a:clrTo>
            </a:clrChange>
          </a:blip>
          <a:stretch>
            <a:fillRect/>
          </a:stretch>
        </p:blipFill>
        <p:spPr>
          <a:xfrm>
            <a:off x="3100705" y="4651375"/>
            <a:ext cx="746760" cy="516255"/>
          </a:xfrm>
          <a:prstGeom prst="rect">
            <a:avLst/>
          </a:prstGeom>
          <a:noFill/>
          <a:ln w="9525">
            <a:noFill/>
          </a:ln>
        </p:spPr>
      </p:pic>
      <p:sp>
        <p:nvSpPr>
          <p:cNvPr id="6" name="文本框 5"/>
          <p:cNvSpPr txBox="1"/>
          <p:nvPr>
            <p:custDataLst>
              <p:tags r:id="rId4"/>
            </p:custDataLst>
          </p:nvPr>
        </p:nvSpPr>
        <p:spPr>
          <a:xfrm>
            <a:off x="832485" y="5167630"/>
            <a:ext cx="1263015" cy="368300"/>
          </a:xfrm>
          <a:prstGeom prst="rect">
            <a:avLst/>
          </a:prstGeom>
          <a:solidFill>
            <a:srgbClr val="FFC000"/>
          </a:solidFill>
          <a:ln w="9525">
            <a:noFill/>
          </a:ln>
        </p:spPr>
        <p:txBody>
          <a:bodyPr wrap="square">
            <a:spAutoFit/>
          </a:bodyPr>
          <a:p>
            <a:pPr indent="0"/>
            <a:r>
              <a:rPr lang="zh-CN" b="1">
                <a:cs typeface="+mn-lt"/>
                <a:sym typeface="+mn-ea"/>
              </a:rPr>
              <a:t>归纳总结　</a:t>
            </a:r>
            <a:r>
              <a:rPr lang="en-US" altLang="zh-CN" b="1">
                <a:cs typeface="+mn-lt"/>
                <a:sym typeface="+mn-ea"/>
              </a:rPr>
              <a:t> </a:t>
            </a:r>
            <a:endParaRPr b="1">
              <a:cs typeface="+mn-lt"/>
              <a:sym typeface="+mn-ea"/>
            </a:endParaRPr>
          </a:p>
        </p:txBody>
      </p:sp>
      <p:sp>
        <p:nvSpPr>
          <p:cNvPr id="7" name="文本框 6"/>
          <p:cNvSpPr txBox="1"/>
          <p:nvPr/>
        </p:nvSpPr>
        <p:spPr>
          <a:xfrm>
            <a:off x="2172970" y="5167630"/>
            <a:ext cx="9249410"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市售浓硝酸呈黄色的原因是硝酸分解生成的</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溶解在硝酸里。</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浓硝酸应保存在棕色试剂瓶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不能用橡胶塞</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并置于冷暗处。</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grpSp>
        <p:nvGrpSpPr>
          <p:cNvPr id="13" name="组合 12"/>
          <p:cNvGrpSpPr/>
          <p:nvPr/>
        </p:nvGrpSpPr>
        <p:grpSpPr>
          <a:xfrm>
            <a:off x="601980" y="913130"/>
            <a:ext cx="10988040" cy="5077460"/>
            <a:chOff x="948" y="1438"/>
            <a:chExt cx="17304" cy="7996"/>
          </a:xfrm>
        </p:grpSpPr>
        <p:sp>
          <p:nvSpPr>
            <p:cNvPr id="129" name="文本框 128"/>
            <p:cNvSpPr txBox="1"/>
            <p:nvPr/>
          </p:nvSpPr>
          <p:spPr>
            <a:xfrm>
              <a:off x="948" y="1438"/>
              <a:ext cx="17304" cy="7996"/>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强氧化性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不论浓、稀硝酸都有强氧化性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而且浓度越大氧化性越强。</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与金属反应时</a:t>
              </a:r>
              <a:r>
                <a:rPr lang="en-US" b="0">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不产生</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a.</a:t>
              </a:r>
              <a:r>
                <a:rPr lang="zh-CN" b="0">
                  <a:latin typeface="微软雅黑" panose="020B0503020204020204" charset="-122"/>
                  <a:ea typeface="微软雅黑" panose="020B0503020204020204" charset="-122"/>
                  <a:cs typeface="微软雅黑" panose="020B0503020204020204" charset="-122"/>
                </a:rPr>
                <a:t>常温下</a:t>
              </a:r>
              <a:r>
                <a:rPr lang="en-US" b="0">
                  <a:latin typeface="微软雅黑" panose="020B0503020204020204" charset="-122"/>
                  <a:ea typeface="微软雅黑" panose="020B0503020204020204" charset="-122"/>
                  <a:cs typeface="微软雅黑" panose="020B0503020204020204" charset="-122"/>
                </a:rPr>
                <a:t>,Fe</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Al</a:t>
              </a:r>
              <a:r>
                <a:rPr lang="zh-CN" b="0">
                  <a:latin typeface="微软雅黑" panose="020B0503020204020204" charset="-122"/>
                  <a:ea typeface="微软雅黑" panose="020B0503020204020204" charset="-122"/>
                  <a:cs typeface="微软雅黑" panose="020B0503020204020204" charset="-122"/>
                </a:rPr>
                <a:t>遇浓硝酸发生</a:t>
              </a:r>
              <a:r>
                <a:rPr lang="zh-CN" b="0" u="wavy">
                  <a:latin typeface="微软雅黑" panose="020B0503020204020204" charset="-122"/>
                  <a:ea typeface="微软雅黑" panose="020B0503020204020204" charset="-122"/>
                  <a:cs typeface="微软雅黑" panose="020B0503020204020204" charset="-122"/>
                </a:rPr>
                <a:t>钝化</a:t>
              </a:r>
              <a:r>
                <a:rPr lang="en-US" b="0">
                  <a:latin typeface="微软雅黑" panose="020B0503020204020204" charset="-122"/>
                  <a:ea typeface="微软雅黑" panose="020B0503020204020204" charset="-122"/>
                  <a:cs typeface="微软雅黑" panose="020B0503020204020204" charset="-122"/>
                </a:rPr>
                <a:t>;b.</a:t>
              </a:r>
              <a:r>
                <a:rPr lang="zh-CN" b="0">
                  <a:latin typeface="微软雅黑" panose="020B0503020204020204" charset="-122"/>
                  <a:ea typeface="微软雅黑" panose="020B0503020204020204" charset="-122"/>
                  <a:cs typeface="微软雅黑" panose="020B0503020204020204" charset="-122"/>
                </a:rPr>
                <a:t>浓硝酸与铜反应</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稀硝酸与铜反应</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稀硝酸与</a:t>
              </a:r>
              <a:r>
                <a:rPr lang="en-US">
                  <a:latin typeface="微软雅黑" panose="020B0503020204020204" charset="-122"/>
                  <a:ea typeface="微软雅黑" panose="020B0503020204020204" charset="-122"/>
                  <a:cs typeface="微软雅黑" panose="020B0503020204020204" charset="-122"/>
                  <a:sym typeface="+mn-ea"/>
                </a:rPr>
                <a:t>Ag</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用稀</a:t>
              </a:r>
              <a:r>
                <a:rPr lang="en-US">
                  <a:latin typeface="微软雅黑" panose="020B0503020204020204" charset="-122"/>
                  <a:ea typeface="微软雅黑" panose="020B0503020204020204" charset="-122"/>
                  <a:cs typeface="微软雅黑" panose="020B0503020204020204" charset="-122"/>
                  <a:sym typeface="+mn-ea"/>
                </a:rPr>
                <a:t>HNO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除去银镜反应后的银镜</a:t>
              </a:r>
              <a:r>
                <a:rPr lang="en-US">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latin typeface="微软雅黑" panose="020B0503020204020204" charset="-122"/>
                  <a:ea typeface="微软雅黑" panose="020B0503020204020204" charset="-122"/>
                  <a:cs typeface="微软雅黑" panose="020B0503020204020204" charset="-122"/>
                </a:rPr>
                <a:t>②与非金属反应</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latin typeface="微软雅黑" panose="020B0503020204020204" charset="-122"/>
                  <a:ea typeface="微软雅黑" panose="020B0503020204020204" charset="-122"/>
                  <a:cs typeface="微软雅黑" panose="020B0503020204020204" charset="-122"/>
                </a:rPr>
                <a:t>浓硝酸与C、S反应:</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③</a:t>
              </a:r>
              <a:r>
                <a:rPr lang="zh-CN">
                  <a:latin typeface="微软雅黑" panose="020B0503020204020204" charset="-122"/>
                  <a:ea typeface="微软雅黑" panose="020B0503020204020204" charset="-122"/>
                  <a:cs typeface="微软雅黑" panose="020B0503020204020204" charset="-122"/>
                  <a:sym typeface="+mn-ea"/>
                </a:rPr>
                <a:t>与还原性物质反应硝酸可与</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HI</a:t>
              </a:r>
              <a:r>
                <a:rPr lang="zh-CN">
                  <a:latin typeface="微软雅黑" panose="020B0503020204020204" charset="-122"/>
                  <a:ea typeface="微软雅黑" panose="020B0503020204020204" charset="-122"/>
                  <a:cs typeface="微软雅黑" panose="020B0503020204020204" charset="-122"/>
                  <a:sym typeface="+mn-ea"/>
                </a:rPr>
                <a:t>等还原性物质发生氧化还原反应。</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1"/>
              </p:custDataLst>
            </p:nvPr>
          </p:nvPicPr>
          <p:blipFill>
            <a:blip r:embed="rId2"/>
            <a:stretch>
              <a:fillRect/>
            </a:stretch>
          </p:blipFill>
          <p:spPr>
            <a:xfrm>
              <a:off x="4132" y="3685"/>
              <a:ext cx="6370" cy="450"/>
            </a:xfrm>
            <a:prstGeom prst="rect">
              <a:avLst/>
            </a:prstGeom>
          </p:spPr>
        </p:pic>
        <p:pic>
          <p:nvPicPr>
            <p:cNvPr id="8" name="图片 7"/>
            <p:cNvPicPr>
              <a:picLocks noChangeAspect="1"/>
            </p:cNvPicPr>
            <p:nvPr>
              <p:custDataLst>
                <p:tags r:id="rId3"/>
              </p:custDataLst>
            </p:nvPr>
          </p:nvPicPr>
          <p:blipFill>
            <a:blip r:embed="rId4"/>
            <a:stretch>
              <a:fillRect/>
            </a:stretch>
          </p:blipFill>
          <p:spPr>
            <a:xfrm>
              <a:off x="4132" y="4361"/>
              <a:ext cx="6600" cy="430"/>
            </a:xfrm>
            <a:prstGeom prst="rect">
              <a:avLst/>
            </a:prstGeom>
          </p:spPr>
        </p:pic>
        <p:pic>
          <p:nvPicPr>
            <p:cNvPr id="10" name="图片 9"/>
            <p:cNvPicPr>
              <a:picLocks noChangeAspect="1"/>
            </p:cNvPicPr>
            <p:nvPr>
              <p:custDataLst>
                <p:tags r:id="rId5"/>
              </p:custDataLst>
            </p:nvPr>
          </p:nvPicPr>
          <p:blipFill>
            <a:blip r:embed="rId6"/>
            <a:stretch>
              <a:fillRect/>
            </a:stretch>
          </p:blipFill>
          <p:spPr>
            <a:xfrm>
              <a:off x="9829" y="5017"/>
              <a:ext cx="5720" cy="430"/>
            </a:xfrm>
            <a:prstGeom prst="rect">
              <a:avLst/>
            </a:prstGeom>
          </p:spPr>
        </p:pic>
        <p:pic>
          <p:nvPicPr>
            <p:cNvPr id="11" name="图片 10"/>
            <p:cNvPicPr>
              <a:picLocks noChangeAspect="1"/>
            </p:cNvPicPr>
            <p:nvPr>
              <p:custDataLst>
                <p:tags r:id="rId7"/>
              </p:custDataLst>
            </p:nvPr>
          </p:nvPicPr>
          <p:blipFill>
            <a:blip r:embed="rId8"/>
            <a:stretch>
              <a:fillRect/>
            </a:stretch>
          </p:blipFill>
          <p:spPr>
            <a:xfrm>
              <a:off x="4434" y="6090"/>
              <a:ext cx="6700" cy="138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29" name="文本框 128"/>
          <p:cNvSpPr txBox="1"/>
          <p:nvPr/>
        </p:nvSpPr>
        <p:spPr>
          <a:xfrm>
            <a:off x="601980" y="913130"/>
            <a:ext cx="10988040" cy="133794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王水及王水的溶解原理</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浓硝酸与浓盐酸按体积比1∶3形成的混合物叫作王水。王水同时具有硝酸的氧化性和氯离子的强配位能力,因此可以溶解金、铂等不活泼金属。</a:t>
            </a:r>
            <a:endParaRPr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1"/>
            </p:custDataLst>
          </p:nvPr>
        </p:nvSpPr>
        <p:spPr>
          <a:xfrm>
            <a:off x="705485" y="2437130"/>
            <a:ext cx="4585970" cy="368300"/>
          </a:xfrm>
          <a:prstGeom prst="rect">
            <a:avLst/>
          </a:prstGeom>
          <a:solidFill>
            <a:srgbClr val="FFC000"/>
          </a:solidFill>
          <a:ln w="9525">
            <a:noFill/>
          </a:ln>
        </p:spPr>
        <p:txBody>
          <a:bodyPr wrap="square">
            <a:spAutoFit/>
          </a:bodyPr>
          <a:p>
            <a:pPr indent="0"/>
            <a:r>
              <a:rPr lang="zh-CN" b="1">
                <a:cs typeface="+mn-lt"/>
                <a:sym typeface="+mn-ea"/>
              </a:rPr>
              <a:t>拓展延伸</a:t>
            </a:r>
            <a:r>
              <a:rPr lang="en-US" altLang="zh-CN" b="1">
                <a:cs typeface="+mn-lt"/>
                <a:sym typeface="+mn-ea"/>
              </a:rPr>
              <a:t>  </a:t>
            </a:r>
            <a:r>
              <a:rPr lang="zh-CN" b="1">
                <a:cs typeface="+mn-lt"/>
                <a:sym typeface="+mn-ea"/>
              </a:rPr>
              <a:t>王水的溶解原理(以溶解金为例)　</a:t>
            </a:r>
            <a:r>
              <a:rPr lang="en-US" altLang="zh-CN" b="1">
                <a:cs typeface="+mn-lt"/>
                <a:sym typeface="+mn-ea"/>
              </a:rPr>
              <a:t> </a:t>
            </a:r>
            <a:endParaRPr b="1">
              <a:cs typeface="+mn-lt"/>
              <a:sym typeface="+mn-ea"/>
            </a:endParaRPr>
          </a:p>
        </p:txBody>
      </p:sp>
      <p:sp>
        <p:nvSpPr>
          <p:cNvPr id="131" name="文本框 130"/>
          <p:cNvSpPr txBox="1"/>
          <p:nvPr/>
        </p:nvSpPr>
        <p:spPr>
          <a:xfrm>
            <a:off x="783590" y="2955290"/>
            <a:ext cx="10647045" cy="175323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反应原理</a:t>
            </a:r>
            <a:r>
              <a:rPr lang="en-US" b="0">
                <a:latin typeface="微软雅黑" panose="020B0503020204020204" charset="-122"/>
                <a:ea typeface="微软雅黑" panose="020B0503020204020204" charset="-122"/>
                <a:cs typeface="微软雅黑" panose="020B0503020204020204" charset="-122"/>
              </a:rPr>
              <a:t>:Au+HNO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+4HCl       </a:t>
            </a:r>
            <a:r>
              <a:rPr lang="en-US">
                <a:latin typeface="微软雅黑" panose="020B0503020204020204" charset="-122"/>
                <a:ea typeface="微软雅黑" panose="020B0503020204020204" charset="-122"/>
                <a:cs typeface="微软雅黑" panose="020B0503020204020204" charset="-122"/>
                <a:sym typeface="+mn-ea"/>
              </a:rPr>
              <a:t>H[AuCl</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]+NO↑+2H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硝酸是一种极强的氧化剂</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可以溶解极微量的金</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王水中高浓度的</a:t>
            </a:r>
            <a:r>
              <a:rPr lang="en-US">
                <a:latin typeface="微软雅黑" panose="020B0503020204020204" charset="-122"/>
                <a:ea typeface="微软雅黑" panose="020B0503020204020204" charset="-122"/>
                <a:cs typeface="微软雅黑" panose="020B0503020204020204" charset="-122"/>
                <a:sym typeface="+mn-ea"/>
              </a:rPr>
              <a:t>Cl</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具有极强配位能力</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可与</a:t>
            </a:r>
            <a:r>
              <a:rPr lang="en-US">
                <a:latin typeface="微软雅黑" panose="020B0503020204020204" charset="-122"/>
                <a:ea typeface="微软雅黑" panose="020B0503020204020204" charset="-122"/>
                <a:cs typeface="微软雅黑" panose="020B0503020204020204" charset="-122"/>
                <a:sym typeface="+mn-ea"/>
              </a:rPr>
              <a:t>Au</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形成稳定的络离子</a:t>
            </a:r>
            <a:r>
              <a:rPr lang="en-US">
                <a:latin typeface="微软雅黑" panose="020B0503020204020204" charset="-122"/>
                <a:ea typeface="微软雅黑" panose="020B0503020204020204" charset="-122"/>
                <a:cs typeface="微软雅黑" panose="020B0503020204020204" charset="-122"/>
                <a:sym typeface="+mn-ea"/>
              </a:rPr>
              <a:t>[AuCl</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有利于反应向金溶解的方向进行。</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2"/>
          <a:stretch>
            <a:fillRect/>
          </a:stretch>
        </p:blipFill>
        <p:spPr>
          <a:xfrm>
            <a:off x="3691255" y="3077845"/>
            <a:ext cx="398780" cy="3365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941070"/>
            <a:ext cx="8413750"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考法1　硝酸与金属反应的规律及相关计算</a:t>
            </a:r>
            <a:endParaRPr sz="2400" b="1">
              <a:latin typeface="微软雅黑" panose="020B0503020204020204" charset="-122"/>
              <a:ea typeface="微软雅黑" panose="020B0503020204020204" charset="-122"/>
              <a:cs typeface="微软雅黑" panose="020B0503020204020204" charset="-122"/>
            </a:endParaRPr>
          </a:p>
        </p:txBody>
      </p:sp>
      <p:sp>
        <p:nvSpPr>
          <p:cNvPr id="127" name="文本框 126"/>
          <p:cNvSpPr txBox="1"/>
          <p:nvPr/>
        </p:nvSpPr>
        <p:spPr>
          <a:xfrm>
            <a:off x="487680" y="1500505"/>
            <a:ext cx="11132820" cy="506730"/>
          </a:xfrm>
          <a:prstGeom prst="rect">
            <a:avLst/>
          </a:prstGeom>
          <a:noFill/>
          <a:ln w="9525">
            <a:noFill/>
          </a:ln>
        </p:spPr>
        <p:txBody>
          <a:bodyPr wrap="square">
            <a:spAutoFit/>
          </a:bodyPr>
          <a:p>
            <a:pPr indent="0">
              <a:lnSpc>
                <a:spcPct val="150000"/>
              </a:lnSpc>
            </a:pPr>
            <a:r>
              <a:rPr b="1">
                <a:solidFill>
                  <a:schemeClr val="tx1"/>
                </a:solidFill>
                <a:latin typeface="微软雅黑" panose="020B0503020204020204" charset="-122"/>
                <a:ea typeface="微软雅黑" panose="020B0503020204020204" charset="-122"/>
                <a:cs typeface="微软雅黑" panose="020B0503020204020204" charset="-122"/>
              </a:rPr>
              <a:t>1</a:t>
            </a:r>
            <a:r>
              <a:rPr lang="en-US" b="1">
                <a:solidFill>
                  <a:schemeClr val="tx1"/>
                </a:solidFill>
                <a:latin typeface="微软雅黑" panose="020B0503020204020204" charset="-122"/>
                <a:ea typeface="微软雅黑" panose="020B0503020204020204" charset="-122"/>
                <a:cs typeface="微软雅黑" panose="020B0503020204020204" charset="-122"/>
              </a:rPr>
              <a:t>.</a:t>
            </a:r>
            <a:r>
              <a:rPr b="1">
                <a:solidFill>
                  <a:schemeClr val="tx1"/>
                </a:solidFill>
                <a:latin typeface="微软雅黑" panose="020B0503020204020204" charset="-122"/>
                <a:ea typeface="微软雅黑" panose="020B0503020204020204" charset="-122"/>
                <a:cs typeface="微软雅黑" panose="020B0503020204020204" charset="-122"/>
              </a:rPr>
              <a:t>硝酸与金属反应的思维模板</a:t>
            </a:r>
            <a:endParaRPr b="1">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15" name="image403.jpeg"/>
          <p:cNvPicPr>
            <a:picLocks noChangeAspect="1"/>
          </p:cNvPicPr>
          <p:nvPr>
            <p:custDataLst>
              <p:tags r:id="rId1"/>
            </p:custDataLst>
          </p:nvPr>
        </p:nvPicPr>
        <p:blipFill>
          <a:blip r:embed="rId2"/>
          <a:stretch>
            <a:fillRect/>
          </a:stretch>
        </p:blipFill>
        <p:spPr>
          <a:xfrm>
            <a:off x="2995930" y="2451735"/>
            <a:ext cx="6434455" cy="2412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32" name="文本框 131"/>
          <p:cNvSpPr txBox="1"/>
          <p:nvPr/>
        </p:nvSpPr>
        <p:spPr>
          <a:xfrm>
            <a:off x="730250" y="964565"/>
            <a:ext cx="10890250" cy="424624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2.</a:t>
            </a:r>
            <a:r>
              <a:rPr lang="zh-CN" b="1">
                <a:solidFill>
                  <a:schemeClr val="tx1"/>
                </a:solidFill>
                <a:latin typeface="微软雅黑" panose="020B0503020204020204" charset="-122"/>
                <a:ea typeface="微软雅黑" panose="020B0503020204020204" charset="-122"/>
                <a:cs typeface="微软雅黑" panose="020B0503020204020204" charset="-122"/>
              </a:rPr>
              <a:t>硝酸与金属反应的计算技巧</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原子守恒</a:t>
            </a:r>
            <a:r>
              <a:rPr lang="en-US" b="0">
                <a:solidFill>
                  <a:schemeClr val="tx1"/>
                </a:solidFill>
                <a:latin typeface="微软雅黑" panose="020B0503020204020204" charset="-122"/>
                <a:ea typeface="微软雅黑" panose="020B0503020204020204" charset="-122"/>
                <a:cs typeface="微软雅黑" panose="020B0503020204020204" charset="-122"/>
              </a:rPr>
              <a:t>HNO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与金属反应时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一部分</a:t>
            </a:r>
            <a:r>
              <a:rPr lang="en-US" b="0">
                <a:solidFill>
                  <a:schemeClr val="tx1"/>
                </a:solidFill>
                <a:latin typeface="微软雅黑" panose="020B0503020204020204" charset="-122"/>
                <a:ea typeface="微软雅黑" panose="020B0503020204020204" charset="-122"/>
                <a:cs typeface="微软雅黑" panose="020B0503020204020204" charset="-122"/>
              </a:rPr>
              <a:t>HNO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起酸性作用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以</a:t>
            </a:r>
            <a:r>
              <a:rPr lang="en-US" altLang="zh-CN" b="0">
                <a:solidFill>
                  <a:schemeClr val="tx1"/>
                </a:solidFill>
                <a:latin typeface="微软雅黑" panose="020B0503020204020204" charset="-122"/>
                <a:ea typeface="微软雅黑" panose="020B0503020204020204" charset="-122"/>
                <a:cs typeface="微软雅黑" panose="020B0503020204020204" charset="-122"/>
              </a:rPr>
              <a:t>        </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的形式存在于溶液中</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一部分作为氧化剂转化为还原产物</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这两部分中氮原子的总物质的量等于反应消耗的</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HNO</a:t>
            </a:r>
            <a:r>
              <a:rPr lang="en-US" baseline="-250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中氮原子的物质的量。</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(2)</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得失电子守恒</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HNO</a:t>
            </a:r>
            <a:r>
              <a:rPr lang="en-US" baseline="-250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与金属的反应属于氧化还原反应</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,HNO</a:t>
            </a:r>
            <a:r>
              <a:rPr lang="en-US" baseline="-250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中氮原子得电子的物质的量等于金属失电子的物质的量。</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(3)</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电荷守恒</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HNO</a:t>
            </a:r>
            <a:r>
              <a:rPr lang="en-US" baseline="-250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过量时</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反应后的溶液中</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不考虑</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OH</a:t>
            </a:r>
            <a:r>
              <a:rPr lang="en-US" baseline="300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i="1">
                <a:solidFill>
                  <a:schemeClr val="tx1"/>
                </a:solidFill>
                <a:latin typeface="微软雅黑" panose="020B0503020204020204" charset="-122"/>
                <a:ea typeface="微软雅黑" panose="020B0503020204020204" charset="-122"/>
                <a:cs typeface="微软雅黑" panose="020B0503020204020204" charset="-122"/>
                <a:sym typeface="+mn-ea"/>
              </a:rPr>
              <a:t>c</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i="1">
                <a:solidFill>
                  <a:schemeClr val="tx1"/>
                </a:solidFill>
                <a:latin typeface="微软雅黑" panose="020B0503020204020204" charset="-122"/>
                <a:ea typeface="微软雅黑" panose="020B0503020204020204" charset="-122"/>
                <a:cs typeface="微软雅黑" panose="020B0503020204020204" charset="-122"/>
                <a:sym typeface="+mn-ea"/>
              </a:rPr>
              <a:t>c</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(H</a:t>
            </a:r>
            <a:r>
              <a:rPr lang="en-US" baseline="300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i="1">
                <a:solidFill>
                  <a:schemeClr val="tx1"/>
                </a:solidFill>
                <a:latin typeface="微软雅黑" panose="020B0503020204020204" charset="-122"/>
                <a:ea typeface="微软雅黑" panose="020B0503020204020204" charset="-122"/>
                <a:cs typeface="微软雅黑" panose="020B0503020204020204" charset="-122"/>
                <a:sym typeface="+mn-ea"/>
              </a:rPr>
              <a:t>nc</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(M</a:t>
            </a:r>
            <a:r>
              <a:rPr lang="en-US" i="1" baseline="30000">
                <a:solidFill>
                  <a:schemeClr val="tx1"/>
                </a:solidFill>
                <a:latin typeface="微软雅黑" panose="020B0503020204020204" charset="-122"/>
                <a:ea typeface="微软雅黑" panose="020B0503020204020204" charset="-122"/>
                <a:cs typeface="微软雅黑" panose="020B0503020204020204" charset="-122"/>
                <a:sym typeface="+mn-ea"/>
              </a:rPr>
              <a:t>n</a:t>
            </a:r>
            <a:r>
              <a:rPr lang="en-US" baseline="300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)(M</a:t>
            </a:r>
            <a:r>
              <a:rPr lang="en-US" i="1" baseline="30000">
                <a:solidFill>
                  <a:schemeClr val="tx1"/>
                </a:solidFill>
                <a:latin typeface="微软雅黑" panose="020B0503020204020204" charset="-122"/>
                <a:ea typeface="微软雅黑" panose="020B0503020204020204" charset="-122"/>
                <a:cs typeface="微软雅黑" panose="020B0503020204020204" charset="-122"/>
                <a:sym typeface="+mn-ea"/>
              </a:rPr>
              <a:t>n</a:t>
            </a:r>
            <a:r>
              <a:rPr lang="en-US" baseline="300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代表金属离子</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1"/>
            </p:custDataLst>
          </p:nvPr>
        </p:nvPicPr>
        <p:blipFill>
          <a:blip r:embed="rId2"/>
          <a:srcRect r="3540"/>
          <a:stretch>
            <a:fillRect/>
          </a:stretch>
        </p:blipFill>
        <p:spPr>
          <a:xfrm>
            <a:off x="5653405" y="1939925"/>
            <a:ext cx="484505" cy="323215"/>
          </a:xfrm>
          <a:prstGeom prst="rect">
            <a:avLst/>
          </a:prstGeom>
        </p:spPr>
      </p:pic>
      <p:pic>
        <p:nvPicPr>
          <p:cNvPr id="7" name="图片 6"/>
          <p:cNvPicPr>
            <a:picLocks noChangeAspect="1"/>
          </p:cNvPicPr>
          <p:nvPr>
            <p:custDataLst>
              <p:tags r:id="rId3"/>
            </p:custDataLst>
          </p:nvPr>
        </p:nvPicPr>
        <p:blipFill>
          <a:blip r:embed="rId2"/>
          <a:srcRect r="5183"/>
          <a:stretch>
            <a:fillRect/>
          </a:stretch>
        </p:blipFill>
        <p:spPr>
          <a:xfrm>
            <a:off x="5331460" y="4020820"/>
            <a:ext cx="476250" cy="323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P62</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34" name="文本框 133"/>
          <p:cNvSpPr txBox="1"/>
          <p:nvPr/>
        </p:nvSpPr>
        <p:spPr>
          <a:xfrm>
            <a:off x="826135" y="1348740"/>
            <a:ext cx="10578465" cy="216852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将</a:t>
            </a:r>
            <a:r>
              <a:rPr lang="en-US" b="0">
                <a:latin typeface="微软雅黑" panose="020B0503020204020204" charset="-122"/>
                <a:ea typeface="微软雅黑" panose="020B0503020204020204" charset="-122"/>
                <a:cs typeface="微软雅黑" panose="020B0503020204020204" charset="-122"/>
              </a:rPr>
              <a:t>32.64 g</a:t>
            </a:r>
            <a:r>
              <a:rPr lang="zh-CN" b="0">
                <a:latin typeface="微软雅黑" panose="020B0503020204020204" charset="-122"/>
                <a:ea typeface="微软雅黑" panose="020B0503020204020204" charset="-122"/>
                <a:cs typeface="微软雅黑" panose="020B0503020204020204" charset="-122"/>
              </a:rPr>
              <a:t>铜与</a:t>
            </a:r>
            <a:r>
              <a:rPr lang="en-US" b="0">
                <a:latin typeface="微软雅黑" panose="020B0503020204020204" charset="-122"/>
                <a:ea typeface="微软雅黑" panose="020B0503020204020204" charset="-122"/>
                <a:cs typeface="微软雅黑" panose="020B0503020204020204" charset="-122"/>
              </a:rPr>
              <a:t>140 mL</a:t>
            </a:r>
            <a:r>
              <a:rPr lang="zh-CN" b="0">
                <a:latin typeface="微软雅黑" panose="020B0503020204020204" charset="-122"/>
                <a:ea typeface="微软雅黑" panose="020B0503020204020204" charset="-122"/>
                <a:cs typeface="微软雅黑" panose="020B0503020204020204" charset="-122"/>
              </a:rPr>
              <a:t>一定浓度的硝酸反应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铜完全溶解产生的</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混合气体折算成标准状况下的体积为</a:t>
            </a:r>
            <a:r>
              <a:rPr lang="en-US" b="0">
                <a:latin typeface="微软雅黑" panose="020B0503020204020204" charset="-122"/>
                <a:ea typeface="微软雅黑" panose="020B0503020204020204" charset="-122"/>
                <a:cs typeface="微软雅黑" panose="020B0503020204020204" charset="-122"/>
              </a:rPr>
              <a:t>11.2 L</a:t>
            </a:r>
            <a:r>
              <a:rPr lang="zh-CN" b="0">
                <a:latin typeface="微软雅黑" panose="020B0503020204020204" charset="-122"/>
                <a:ea typeface="微软雅黑" panose="020B0503020204020204" charset="-122"/>
                <a:cs typeface="微软雅黑" panose="020B0503020204020204" charset="-122"/>
              </a:rPr>
              <a:t>。其中</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的体积为</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现有</a:t>
            </a:r>
            <a:r>
              <a:rPr lang="en-US" b="0">
                <a:latin typeface="微软雅黑" panose="020B0503020204020204" charset="-122"/>
                <a:ea typeface="微软雅黑" panose="020B0503020204020204" charset="-122"/>
                <a:cs typeface="微软雅黑" panose="020B0503020204020204" charset="-122"/>
              </a:rPr>
              <a:t>Cu</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Cu</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CuO</a:t>
            </a:r>
            <a:r>
              <a:rPr lang="zh-CN" b="0">
                <a:latin typeface="微软雅黑" panose="020B0503020204020204" charset="-122"/>
                <a:ea typeface="微软雅黑" panose="020B0503020204020204" charset="-122"/>
                <a:cs typeface="微软雅黑" panose="020B0503020204020204" charset="-122"/>
              </a:rPr>
              <a:t>组成的混合物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某研究性学习小组为了探究其组成情况</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加入</a:t>
            </a:r>
            <a:r>
              <a:rPr lang="en-US" b="0">
                <a:latin typeface="微软雅黑" panose="020B0503020204020204" charset="-122"/>
                <a:ea typeface="微软雅黑" panose="020B0503020204020204" charset="-122"/>
                <a:cs typeface="微软雅黑" panose="020B0503020204020204" charset="-122"/>
              </a:rPr>
              <a:t>100 mL 0.6 mol·L</a:t>
            </a:r>
            <a:r>
              <a:rPr lang="en-US" b="0" baseline="3000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 HNO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溶液恰好使混合物完全溶解</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同时收集到标准状况下</a:t>
            </a:r>
            <a:r>
              <a:rPr lang="en-US" b="0">
                <a:latin typeface="微软雅黑" panose="020B0503020204020204" charset="-122"/>
                <a:ea typeface="微软雅黑" panose="020B0503020204020204" charset="-122"/>
                <a:cs typeface="微软雅黑" panose="020B0503020204020204" charset="-122"/>
              </a:rPr>
              <a:t>224 mL NO</a:t>
            </a:r>
            <a:r>
              <a:rPr lang="zh-CN" b="0">
                <a:latin typeface="微软雅黑" panose="020B0503020204020204" charset="-122"/>
                <a:ea typeface="微软雅黑" panose="020B0503020204020204" charset="-122"/>
                <a:cs typeface="微软雅黑" panose="020B0503020204020204" charset="-122"/>
              </a:rPr>
              <a:t>气体。则产物中硝酸铜的物质的量为</a:t>
            </a:r>
            <a:r>
              <a:rPr lang="zh-CN" b="0" u="sng">
                <a:latin typeface="微软雅黑" panose="020B0503020204020204" charset="-122"/>
                <a:ea typeface="微软雅黑" panose="020B0503020204020204" charset="-122"/>
                <a:cs typeface="微软雅黑" panose="020B0503020204020204" charset="-122"/>
              </a:rPr>
              <a:t>　</a:t>
            </a:r>
            <a:r>
              <a:rPr lang="en-US" altLang="zh-CN"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。如原混合物中有</a:t>
            </a:r>
            <a:r>
              <a:rPr lang="en-US" b="0">
                <a:latin typeface="微软雅黑" panose="020B0503020204020204" charset="-122"/>
                <a:ea typeface="微软雅黑" panose="020B0503020204020204" charset="-122"/>
                <a:cs typeface="微软雅黑" panose="020B0503020204020204" charset="-122"/>
              </a:rPr>
              <a:t>0.01 mol Cu,</a:t>
            </a:r>
            <a:r>
              <a:rPr lang="zh-CN" b="0">
                <a:latin typeface="微软雅黑" panose="020B0503020204020204" charset="-122"/>
                <a:ea typeface="微软雅黑" panose="020B0503020204020204" charset="-122"/>
                <a:cs typeface="微软雅黑" panose="020B0503020204020204" charset="-122"/>
              </a:rPr>
              <a:t>则其中</a:t>
            </a:r>
            <a:r>
              <a:rPr lang="en-US" b="0">
                <a:latin typeface="微软雅黑" panose="020B0503020204020204" charset="-122"/>
                <a:ea typeface="微软雅黑" panose="020B0503020204020204" charset="-122"/>
                <a:cs typeface="微软雅黑" panose="020B0503020204020204" charset="-122"/>
              </a:rPr>
              <a:t>Cu</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CuO</a:t>
            </a:r>
            <a:r>
              <a:rPr lang="zh-CN" b="0">
                <a:latin typeface="微软雅黑" panose="020B0503020204020204" charset="-122"/>
                <a:ea typeface="微软雅黑" panose="020B0503020204020204" charset="-122"/>
                <a:cs typeface="微软雅黑" panose="020B0503020204020204" charset="-122"/>
              </a:rPr>
              <a:t>的质量比为</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a:t>
            </a:r>
            <a:endParaRPr lang="en-US" altLang="en-US"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498340" y="1773555"/>
            <a:ext cx="115379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5.824 L</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5" name="文本框 4"/>
          <p:cNvSpPr txBox="1"/>
          <p:nvPr/>
        </p:nvSpPr>
        <p:spPr>
          <a:xfrm>
            <a:off x="1174750" y="3060700"/>
            <a:ext cx="189547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0.025 mol</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7" name="文本框 6"/>
          <p:cNvSpPr txBox="1"/>
          <p:nvPr/>
        </p:nvSpPr>
        <p:spPr>
          <a:xfrm>
            <a:off x="8837295" y="3060700"/>
            <a:ext cx="104838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9</a:t>
            </a:r>
            <a:r>
              <a:rPr lang="en-US" b="0">
                <a:solidFill>
                  <a:srgbClr val="FF0000"/>
                </a:solidFill>
                <a:latin typeface="微软雅黑" panose="020B0503020204020204" charset="-122"/>
                <a:ea typeface="微软雅黑" panose="020B0503020204020204" charset="-122"/>
                <a:cs typeface="方正书宋_GBK" panose="03000509000000000000" charset="-122"/>
              </a:rPr>
              <a:t>∶</a:t>
            </a:r>
            <a:r>
              <a:rPr lang="en-US" b="0">
                <a:solidFill>
                  <a:srgbClr val="FF0000"/>
                </a:solidFill>
                <a:latin typeface="微软雅黑" panose="020B0503020204020204" charset="-122"/>
                <a:ea typeface="微软雅黑" panose="020B0503020204020204" charset="-122"/>
                <a:cs typeface="Times New Roman" panose="02020603050405020304" charset="0"/>
              </a:rPr>
              <a:t>5</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3" grpId="0"/>
      <p:bldP spid="5" grpId="0"/>
      <p:bldP spid="7"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P62</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903605"/>
            <a:ext cx="11238865" cy="383095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(1)32.64 g(</a:t>
            </a:r>
            <a:r>
              <a:rPr lang="zh-CN" b="0">
                <a:latin typeface="微软雅黑" panose="020B0503020204020204" charset="-122"/>
                <a:ea typeface="微软雅黑" panose="020B0503020204020204" charset="-122"/>
                <a:cs typeface="微软雅黑" panose="020B0503020204020204" charset="-122"/>
              </a:rPr>
              <a:t>即</a:t>
            </a:r>
            <a:r>
              <a:rPr lang="en-US" b="0">
                <a:latin typeface="微软雅黑" panose="020B0503020204020204" charset="-122"/>
                <a:ea typeface="微软雅黑" panose="020B0503020204020204" charset="-122"/>
                <a:cs typeface="微软雅黑" panose="020B0503020204020204" charset="-122"/>
              </a:rPr>
              <a:t>0.51 mol)</a:t>
            </a:r>
            <a:r>
              <a:rPr lang="zh-CN" b="0">
                <a:latin typeface="微软雅黑" panose="020B0503020204020204" charset="-122"/>
                <a:ea typeface="微软雅黑" panose="020B0503020204020204" charset="-122"/>
                <a:cs typeface="微软雅黑" panose="020B0503020204020204" charset="-122"/>
              </a:rPr>
              <a:t>铜失去</a:t>
            </a:r>
            <a:r>
              <a:rPr lang="en-US" b="0">
                <a:latin typeface="微软雅黑" panose="020B0503020204020204" charset="-122"/>
                <a:ea typeface="微软雅黑" panose="020B0503020204020204" charset="-122"/>
                <a:cs typeface="微软雅黑" panose="020B0503020204020204" charset="-122"/>
              </a:rPr>
              <a:t>1.02 mol</a:t>
            </a:r>
            <a:r>
              <a:rPr lang="zh-CN" b="0">
                <a:latin typeface="微软雅黑" panose="020B0503020204020204" charset="-122"/>
                <a:ea typeface="微软雅黑" panose="020B0503020204020204" charset="-122"/>
                <a:cs typeface="微软雅黑" panose="020B0503020204020204" charset="-122"/>
              </a:rPr>
              <a:t>电子转化为</a:t>
            </a:r>
            <a:r>
              <a:rPr lang="en-US" b="0">
                <a:latin typeface="微软雅黑" panose="020B0503020204020204" charset="-122"/>
                <a:ea typeface="微软雅黑" panose="020B0503020204020204" charset="-122"/>
                <a:cs typeface="微软雅黑" panose="020B0503020204020204" charset="-122"/>
              </a:rPr>
              <a:t>Cu</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标准状况下</a:t>
            </a:r>
            <a:r>
              <a:rPr lang="en-US" b="0">
                <a:latin typeface="微软雅黑" panose="020B0503020204020204" charset="-122"/>
                <a:ea typeface="微软雅黑" panose="020B0503020204020204" charset="-122"/>
                <a:cs typeface="微软雅黑" panose="020B0503020204020204" charset="-122"/>
              </a:rPr>
              <a:t>11.2 L</a:t>
            </a:r>
            <a:r>
              <a:rPr lang="zh-CN" b="0">
                <a:latin typeface="微软雅黑" panose="020B0503020204020204" charset="-122"/>
                <a:ea typeface="微软雅黑" panose="020B0503020204020204" charset="-122"/>
                <a:cs typeface="微软雅黑" panose="020B0503020204020204" charset="-122"/>
              </a:rPr>
              <a:t>混合气体的物质的量是</a:t>
            </a:r>
            <a:r>
              <a:rPr lang="en-US" b="0">
                <a:latin typeface="微软雅黑" panose="020B0503020204020204" charset="-122"/>
                <a:ea typeface="微软雅黑" panose="020B0503020204020204" charset="-122"/>
                <a:cs typeface="微软雅黑" panose="020B0503020204020204" charset="-122"/>
              </a:rPr>
              <a:t>0.5 mol,</a:t>
            </a:r>
            <a:r>
              <a:rPr lang="zh-CN" b="0">
                <a:latin typeface="微软雅黑" panose="020B0503020204020204" charset="-122"/>
                <a:ea typeface="微软雅黑" panose="020B0503020204020204" charset="-122"/>
                <a:cs typeface="微软雅黑" panose="020B0503020204020204" charset="-122"/>
              </a:rPr>
              <a:t>设</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的物质的量分别是</a:t>
            </a:r>
            <a:r>
              <a:rPr lang="en-US" b="0" i="1">
                <a:latin typeface="微软雅黑" panose="020B0503020204020204" charset="-122"/>
                <a:ea typeface="微软雅黑" panose="020B0503020204020204" charset="-122"/>
                <a:cs typeface="微软雅黑" panose="020B0503020204020204" charset="-122"/>
              </a:rPr>
              <a:t>x</a:t>
            </a:r>
            <a:r>
              <a:rPr lang="en-US" b="0">
                <a:latin typeface="微软雅黑" panose="020B0503020204020204" charset="-122"/>
                <a:ea typeface="微软雅黑" panose="020B0503020204020204" charset="-122"/>
                <a:cs typeface="微软雅黑" panose="020B0503020204020204" charset="-122"/>
              </a:rPr>
              <a:t> mol</a:t>
            </a:r>
            <a:r>
              <a:rPr lang="zh-CN" b="0">
                <a:latin typeface="微软雅黑" panose="020B0503020204020204" charset="-122"/>
                <a:ea typeface="微软雅黑" panose="020B0503020204020204" charset="-122"/>
                <a:cs typeface="微软雅黑" panose="020B0503020204020204" charset="-122"/>
              </a:rPr>
              <a:t>和</a:t>
            </a:r>
            <a:r>
              <a:rPr lang="en-US" b="0" i="1">
                <a:latin typeface="微软雅黑" panose="020B0503020204020204" charset="-122"/>
                <a:ea typeface="微软雅黑" panose="020B0503020204020204" charset="-122"/>
                <a:cs typeface="微软雅黑" panose="020B0503020204020204" charset="-122"/>
              </a:rPr>
              <a:t>y</a:t>
            </a:r>
            <a:r>
              <a:rPr lang="en-US" b="0">
                <a:latin typeface="微软雅黑" panose="020B0503020204020204" charset="-122"/>
                <a:ea typeface="微软雅黑" panose="020B0503020204020204" charset="-122"/>
                <a:cs typeface="微软雅黑" panose="020B0503020204020204" charset="-122"/>
              </a:rPr>
              <a:t> mol,</a:t>
            </a:r>
            <a:r>
              <a:rPr lang="zh-CN" b="0">
                <a:latin typeface="微软雅黑" panose="020B0503020204020204" charset="-122"/>
                <a:ea typeface="微软雅黑" panose="020B0503020204020204" charset="-122"/>
                <a:cs typeface="微软雅黑" panose="020B0503020204020204" charset="-122"/>
              </a:rPr>
              <a:t>则</a:t>
            </a:r>
            <a:r>
              <a:rPr lang="en-US" b="0" i="1">
                <a:latin typeface="微软雅黑" panose="020B0503020204020204" charset="-122"/>
                <a:ea typeface="微软雅黑" panose="020B0503020204020204" charset="-122"/>
                <a:cs typeface="微软雅黑" panose="020B0503020204020204" charset="-122"/>
              </a:rPr>
              <a:t>x</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y</a:t>
            </a:r>
            <a:r>
              <a:rPr lang="en-US" b="0">
                <a:latin typeface="微软雅黑" panose="020B0503020204020204" charset="-122"/>
                <a:ea typeface="微软雅黑" panose="020B0503020204020204" charset="-122"/>
                <a:cs typeface="微软雅黑" panose="020B0503020204020204" charset="-122"/>
              </a:rPr>
              <a:t>=0.5</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3</a:t>
            </a:r>
            <a:r>
              <a:rPr lang="en-US" b="0" i="1">
                <a:latin typeface="微软雅黑" panose="020B0503020204020204" charset="-122"/>
                <a:ea typeface="微软雅黑" panose="020B0503020204020204" charset="-122"/>
                <a:cs typeface="微软雅黑" panose="020B0503020204020204" charset="-122"/>
              </a:rPr>
              <a:t>x</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y</a:t>
            </a:r>
            <a:r>
              <a:rPr lang="en-US" b="0">
                <a:latin typeface="微软雅黑" panose="020B0503020204020204" charset="-122"/>
                <a:ea typeface="微软雅黑" panose="020B0503020204020204" charset="-122"/>
                <a:cs typeface="微软雅黑" panose="020B0503020204020204" charset="-122"/>
              </a:rPr>
              <a:t>=1.02,</a:t>
            </a:r>
            <a:r>
              <a:rPr lang="zh-CN" b="0">
                <a:latin typeface="微软雅黑" panose="020B0503020204020204" charset="-122"/>
                <a:ea typeface="微软雅黑" panose="020B0503020204020204" charset="-122"/>
                <a:cs typeface="微软雅黑" panose="020B0503020204020204" charset="-122"/>
              </a:rPr>
              <a:t>解得</a:t>
            </a:r>
            <a:r>
              <a:rPr lang="en-US" b="0" i="1">
                <a:latin typeface="微软雅黑" panose="020B0503020204020204" charset="-122"/>
                <a:ea typeface="微软雅黑" panose="020B0503020204020204" charset="-122"/>
                <a:cs typeface="微软雅黑" panose="020B0503020204020204" charset="-122"/>
              </a:rPr>
              <a:t>x</a:t>
            </a:r>
            <a:r>
              <a:rPr lang="en-US" b="0">
                <a:latin typeface="微软雅黑" panose="020B0503020204020204" charset="-122"/>
                <a:ea typeface="微软雅黑" panose="020B0503020204020204" charset="-122"/>
                <a:cs typeface="微软雅黑" panose="020B0503020204020204" charset="-122"/>
              </a:rPr>
              <a:t>=0.26,</a:t>
            </a:r>
            <a:r>
              <a:rPr lang="zh-CN" b="0">
                <a:latin typeface="微软雅黑" panose="020B0503020204020204" charset="-122"/>
                <a:ea typeface="微软雅黑" panose="020B0503020204020204" charset="-122"/>
                <a:cs typeface="微软雅黑" panose="020B0503020204020204" charset="-122"/>
              </a:rPr>
              <a:t>所以标准状况下</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的体积是</a:t>
            </a:r>
            <a:r>
              <a:rPr lang="en-US" b="0">
                <a:latin typeface="微软雅黑" panose="020B0503020204020204" charset="-122"/>
                <a:ea typeface="微软雅黑" panose="020B0503020204020204" charset="-122"/>
                <a:cs typeface="微软雅黑" panose="020B0503020204020204" charset="-122"/>
              </a:rPr>
              <a:t>5.824 L</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消耗硝酸的物质的量是</a:t>
            </a:r>
            <a:r>
              <a:rPr lang="en-US" b="0">
                <a:latin typeface="微软雅黑" panose="020B0503020204020204" charset="-122"/>
                <a:ea typeface="微软雅黑" panose="020B0503020204020204" charset="-122"/>
                <a:cs typeface="微软雅黑" panose="020B0503020204020204" charset="-122"/>
              </a:rPr>
              <a:t>0.06 mol,</a:t>
            </a:r>
            <a:r>
              <a:rPr lang="zh-CN" b="0">
                <a:latin typeface="微软雅黑" panose="020B0503020204020204" charset="-122"/>
                <a:ea typeface="微软雅黑" panose="020B0503020204020204" charset="-122"/>
                <a:cs typeface="微软雅黑" panose="020B0503020204020204" charset="-122"/>
              </a:rPr>
              <a:t>生成标准状况下</a:t>
            </a:r>
            <a:r>
              <a:rPr lang="en-US" b="0">
                <a:latin typeface="微软雅黑" panose="020B0503020204020204" charset="-122"/>
                <a:ea typeface="微软雅黑" panose="020B0503020204020204" charset="-122"/>
                <a:cs typeface="微软雅黑" panose="020B0503020204020204" charset="-122"/>
              </a:rPr>
              <a:t>224 mL(</a:t>
            </a:r>
            <a:r>
              <a:rPr lang="zh-CN" b="0">
                <a:latin typeface="微软雅黑" panose="020B0503020204020204" charset="-122"/>
                <a:ea typeface="微软雅黑" panose="020B0503020204020204" charset="-122"/>
                <a:cs typeface="微软雅黑" panose="020B0503020204020204" charset="-122"/>
              </a:rPr>
              <a:t>即</a:t>
            </a:r>
            <a:r>
              <a:rPr lang="en-US" b="0">
                <a:latin typeface="微软雅黑" panose="020B0503020204020204" charset="-122"/>
                <a:ea typeface="微软雅黑" panose="020B0503020204020204" charset="-122"/>
                <a:cs typeface="微软雅黑" panose="020B0503020204020204" charset="-122"/>
              </a:rPr>
              <a:t>0.01 mol)NO,</a:t>
            </a:r>
            <a:r>
              <a:rPr lang="zh-CN" b="0">
                <a:latin typeface="微软雅黑" panose="020B0503020204020204" charset="-122"/>
                <a:ea typeface="微软雅黑" panose="020B0503020204020204" charset="-122"/>
                <a:cs typeface="微软雅黑" panose="020B0503020204020204" charset="-122"/>
              </a:rPr>
              <a:t>说明被还原的硝酸的物质的量是</a:t>
            </a:r>
            <a:r>
              <a:rPr lang="en-US" b="0">
                <a:latin typeface="微软雅黑" panose="020B0503020204020204" charset="-122"/>
                <a:ea typeface="微软雅黑" panose="020B0503020204020204" charset="-122"/>
                <a:cs typeface="微软雅黑" panose="020B0503020204020204" charset="-122"/>
              </a:rPr>
              <a:t>0.01 mol,</a:t>
            </a:r>
            <a:r>
              <a:rPr lang="zh-CN" b="0">
                <a:latin typeface="微软雅黑" panose="020B0503020204020204" charset="-122"/>
                <a:ea typeface="微软雅黑" panose="020B0503020204020204" charset="-122"/>
                <a:cs typeface="微软雅黑" panose="020B0503020204020204" charset="-122"/>
              </a:rPr>
              <a:t>根据氮原子守恒可知</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生成硝酸铜的物质的量是</a:t>
            </a:r>
            <a:r>
              <a:rPr lang="en-US" altLang="zh-CN"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=0.025 mol</a:t>
            </a:r>
            <a:r>
              <a:rPr lang="zh-CN">
                <a:latin typeface="微软雅黑" panose="020B0503020204020204" charset="-122"/>
                <a:ea typeface="微软雅黑" panose="020B0503020204020204" charset="-122"/>
                <a:cs typeface="微软雅黑" panose="020B0503020204020204" charset="-122"/>
                <a:sym typeface="+mn-ea"/>
              </a:rPr>
              <a:t>。溶液中</a:t>
            </a:r>
            <a:r>
              <a:rPr lang="en-US">
                <a:latin typeface="微软雅黑" panose="020B0503020204020204" charset="-122"/>
                <a:ea typeface="微软雅黑" panose="020B0503020204020204" charset="-122"/>
                <a:cs typeface="微软雅黑" panose="020B0503020204020204" charset="-122"/>
                <a:sym typeface="+mn-ea"/>
              </a:rPr>
              <a:t>Cu</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的物质的量是</a:t>
            </a:r>
            <a:r>
              <a:rPr lang="en-US">
                <a:latin typeface="微软雅黑" panose="020B0503020204020204" charset="-122"/>
                <a:ea typeface="微软雅黑" panose="020B0503020204020204" charset="-122"/>
                <a:cs typeface="微软雅黑" panose="020B0503020204020204" charset="-122"/>
                <a:sym typeface="+mn-ea"/>
              </a:rPr>
              <a:t>0.025 mol,Cu</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Cu</a:t>
            </a:r>
            <a:r>
              <a:rPr lang="zh-CN">
                <a:latin typeface="微软雅黑" panose="020B0503020204020204" charset="-122"/>
                <a:ea typeface="微软雅黑" panose="020B0503020204020204" charset="-122"/>
                <a:cs typeface="微软雅黑" panose="020B0503020204020204" charset="-122"/>
                <a:sym typeface="+mn-ea"/>
              </a:rPr>
              <a:t>在反应中均失去</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个电子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反应中转移电子的物质的量为</a:t>
            </a:r>
            <a:r>
              <a:rPr lang="en-US">
                <a:latin typeface="微软雅黑" panose="020B0503020204020204" charset="-122"/>
                <a:ea typeface="微软雅黑" panose="020B0503020204020204" charset="-122"/>
                <a:cs typeface="微软雅黑" panose="020B0503020204020204" charset="-122"/>
                <a:sym typeface="+mn-ea"/>
              </a:rPr>
              <a:t>0.03 mol,</a:t>
            </a:r>
            <a:r>
              <a:rPr lang="zh-CN">
                <a:latin typeface="微软雅黑" panose="020B0503020204020204" charset="-122"/>
                <a:ea typeface="微软雅黑" panose="020B0503020204020204" charset="-122"/>
                <a:cs typeface="微软雅黑" panose="020B0503020204020204" charset="-122"/>
                <a:sym typeface="+mn-ea"/>
              </a:rPr>
              <a:t>根据得失电子守恒</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二者的物质的量之和是</a:t>
            </a:r>
            <a:r>
              <a:rPr lang="en-US">
                <a:latin typeface="微软雅黑" panose="020B0503020204020204" charset="-122"/>
                <a:ea typeface="微软雅黑" panose="020B0503020204020204" charset="-122"/>
                <a:cs typeface="微软雅黑" panose="020B0503020204020204" charset="-122"/>
                <a:sym typeface="+mn-ea"/>
              </a:rPr>
              <a:t>0.015 mol,</a:t>
            </a:r>
            <a:r>
              <a:rPr lang="zh-CN">
                <a:latin typeface="微软雅黑" panose="020B0503020204020204" charset="-122"/>
                <a:ea typeface="微软雅黑" panose="020B0503020204020204" charset="-122"/>
                <a:cs typeface="微软雅黑" panose="020B0503020204020204" charset="-122"/>
                <a:sym typeface="+mn-ea"/>
              </a:rPr>
              <a:t>则氧化亚铜的物质的量是</a:t>
            </a:r>
            <a:r>
              <a:rPr lang="en-US">
                <a:latin typeface="微软雅黑" panose="020B0503020204020204" charset="-122"/>
                <a:ea typeface="微软雅黑" panose="020B0503020204020204" charset="-122"/>
                <a:cs typeface="微软雅黑" panose="020B0503020204020204" charset="-122"/>
                <a:sym typeface="+mn-ea"/>
              </a:rPr>
              <a:t>0.005 mol,</a:t>
            </a:r>
            <a:r>
              <a:rPr lang="zh-CN">
                <a:latin typeface="微软雅黑" panose="020B0503020204020204" charset="-122"/>
                <a:ea typeface="微软雅黑" panose="020B0503020204020204" charset="-122"/>
                <a:cs typeface="微软雅黑" panose="020B0503020204020204" charset="-122"/>
                <a:sym typeface="+mn-ea"/>
              </a:rPr>
              <a:t>根据铜原子守恒可知</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氧化铜的物质的量是</a:t>
            </a:r>
            <a:r>
              <a:rPr lang="en-US">
                <a:latin typeface="微软雅黑" panose="020B0503020204020204" charset="-122"/>
                <a:ea typeface="微软雅黑" panose="020B0503020204020204" charset="-122"/>
                <a:cs typeface="微软雅黑" panose="020B0503020204020204" charset="-122"/>
                <a:sym typeface="+mn-ea"/>
              </a:rPr>
              <a:t>0.005 mol,</a:t>
            </a:r>
            <a:r>
              <a:rPr lang="zh-CN">
                <a:latin typeface="微软雅黑" panose="020B0503020204020204" charset="-122"/>
                <a:ea typeface="微软雅黑" panose="020B0503020204020204" charset="-122"/>
                <a:cs typeface="微软雅黑" panose="020B0503020204020204" charset="-122"/>
                <a:sym typeface="+mn-ea"/>
              </a:rPr>
              <a:t>则</a:t>
            </a:r>
            <a:r>
              <a:rPr lang="en-US">
                <a:latin typeface="微软雅黑" panose="020B0503020204020204" charset="-122"/>
                <a:ea typeface="微软雅黑" panose="020B0503020204020204" charset="-122"/>
                <a:cs typeface="微软雅黑" panose="020B0503020204020204" charset="-122"/>
                <a:sym typeface="+mn-ea"/>
              </a:rPr>
              <a:t>Cu</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CuO</a:t>
            </a:r>
            <a:r>
              <a:rPr lang="zh-CN">
                <a:latin typeface="微软雅黑" panose="020B0503020204020204" charset="-122"/>
                <a:ea typeface="微软雅黑" panose="020B0503020204020204" charset="-122"/>
                <a:cs typeface="微软雅黑" panose="020B0503020204020204" charset="-122"/>
                <a:sym typeface="+mn-ea"/>
              </a:rPr>
              <a:t>的质量比为</a:t>
            </a:r>
            <a:r>
              <a:rPr lang="en-US">
                <a:latin typeface="微软雅黑" panose="020B0503020204020204" charset="-122"/>
                <a:ea typeface="微软雅黑" panose="020B0503020204020204" charset="-122"/>
                <a:cs typeface="微软雅黑" panose="020B0503020204020204" charset="-122"/>
                <a:sym typeface="+mn-ea"/>
              </a:rPr>
              <a:t>144∶80=9∶5</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6290310" y="2600960"/>
            <a:ext cx="1150620" cy="370205"/>
          </a:xfrm>
          <a:prstGeom prst="rect">
            <a:avLst/>
          </a:prstGeom>
          <a:noFill/>
          <a:ln w="9525">
            <a:noFill/>
          </a:ln>
        </p:spPr>
      </p:pic>
      <p:sp>
        <p:nvSpPr>
          <p:cNvPr id="135" name="文本框 134"/>
          <p:cNvSpPr txBox="1"/>
          <p:nvPr/>
        </p:nvSpPr>
        <p:spPr>
          <a:xfrm>
            <a:off x="487680" y="3923665"/>
            <a:ext cx="11238865" cy="506730"/>
          </a:xfrm>
          <a:prstGeom prst="rect">
            <a:avLst/>
          </a:prstGeom>
          <a:noFill/>
          <a:ln w="9525">
            <a:noFill/>
          </a:ln>
        </p:spPr>
        <p:txBody>
          <a:bodyPr wrap="square">
            <a:spAutoFit/>
          </a:bodyPr>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941070"/>
            <a:ext cx="8413750"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rPr>
              <a:t>考法2　氮及其化合物的转化关系　</a:t>
            </a:r>
            <a:endParaRPr sz="2400" b="1">
              <a:latin typeface="微软雅黑" panose="020B0503020204020204" charset="-122"/>
              <a:ea typeface="微软雅黑" panose="020B0503020204020204" charset="-122"/>
              <a:cs typeface="微软雅黑" panose="020B0503020204020204" charset="-122"/>
            </a:endParaRPr>
          </a:p>
        </p:txBody>
      </p:sp>
      <p:sp>
        <p:nvSpPr>
          <p:cNvPr id="127" name="文本框 126"/>
          <p:cNvSpPr txBox="1"/>
          <p:nvPr/>
        </p:nvSpPr>
        <p:spPr>
          <a:xfrm>
            <a:off x="487680" y="1500505"/>
            <a:ext cx="11132820" cy="34150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从物质分类的层面理解不同价态含氮物质的转化</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(1)歧化:</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(2)归中:</a:t>
            </a:r>
            <a:endParaRPr>
              <a:latin typeface="微软雅黑" panose="020B0503020204020204" charset="-122"/>
              <a:ea typeface="微软雅黑" panose="020B0503020204020204" charset="-122"/>
              <a:cs typeface="微软雅黑" panose="020B0503020204020204" charset="-122"/>
            </a:endParaRPr>
          </a:p>
        </p:txBody>
      </p:sp>
      <p:pic>
        <p:nvPicPr>
          <p:cNvPr id="419" name="image407.jpeg"/>
          <p:cNvPicPr>
            <a:picLocks noChangeAspect="1"/>
          </p:cNvPicPr>
          <p:nvPr>
            <p:custDataLst>
              <p:tags r:id="rId1"/>
            </p:custDataLst>
          </p:nvPr>
        </p:nvPicPr>
        <p:blipFill>
          <a:blip r:embed="rId2"/>
          <a:stretch>
            <a:fillRect/>
          </a:stretch>
        </p:blipFill>
        <p:spPr>
          <a:xfrm>
            <a:off x="5229225" y="941070"/>
            <a:ext cx="521970" cy="298450"/>
          </a:xfrm>
          <a:prstGeom prst="rect">
            <a:avLst/>
          </a:prstGeom>
        </p:spPr>
      </p:pic>
      <p:pic>
        <p:nvPicPr>
          <p:cNvPr id="421" name="image409.jpeg"/>
          <p:cNvPicPr>
            <a:picLocks noChangeAspect="1"/>
          </p:cNvPicPr>
          <p:nvPr>
            <p:custDataLst>
              <p:tags r:id="rId3"/>
            </p:custDataLst>
          </p:nvPr>
        </p:nvPicPr>
        <p:blipFill>
          <a:blip r:embed="rId4"/>
          <a:stretch>
            <a:fillRect/>
          </a:stretch>
        </p:blipFill>
        <p:spPr>
          <a:xfrm>
            <a:off x="2035175" y="2147570"/>
            <a:ext cx="5464810" cy="1610360"/>
          </a:xfrm>
          <a:prstGeom prst="rect">
            <a:avLst/>
          </a:prstGeom>
        </p:spPr>
      </p:pic>
      <p:pic>
        <p:nvPicPr>
          <p:cNvPr id="3" name="图片 2"/>
          <p:cNvPicPr>
            <a:picLocks noChangeAspect="1"/>
          </p:cNvPicPr>
          <p:nvPr>
            <p:custDataLst>
              <p:tags r:id="rId5"/>
            </p:custDataLst>
          </p:nvPr>
        </p:nvPicPr>
        <p:blipFill>
          <a:blip r:embed="rId6"/>
          <a:stretch>
            <a:fillRect/>
          </a:stretch>
        </p:blipFill>
        <p:spPr>
          <a:xfrm>
            <a:off x="1441450" y="3734435"/>
            <a:ext cx="2768600" cy="292100"/>
          </a:xfrm>
          <a:prstGeom prst="rect">
            <a:avLst/>
          </a:prstGeom>
        </p:spPr>
      </p:pic>
      <p:pic>
        <p:nvPicPr>
          <p:cNvPr id="5" name="图片 4"/>
          <p:cNvPicPr>
            <a:picLocks noChangeAspect="1"/>
          </p:cNvPicPr>
          <p:nvPr>
            <p:custDataLst>
              <p:tags r:id="rId7"/>
            </p:custDataLst>
          </p:nvPr>
        </p:nvPicPr>
        <p:blipFill>
          <a:blip r:embed="rId8"/>
          <a:stretch>
            <a:fillRect/>
          </a:stretch>
        </p:blipFill>
        <p:spPr>
          <a:xfrm>
            <a:off x="1441450" y="4125595"/>
            <a:ext cx="3943350" cy="279400"/>
          </a:xfrm>
          <a:prstGeom prst="rect">
            <a:avLst/>
          </a:prstGeom>
        </p:spPr>
      </p:pic>
      <p:pic>
        <p:nvPicPr>
          <p:cNvPr id="6" name="图片 5"/>
          <p:cNvPicPr>
            <a:picLocks noChangeAspect="1"/>
          </p:cNvPicPr>
          <p:nvPr>
            <p:custDataLst>
              <p:tags r:id="rId9"/>
            </p:custDataLst>
          </p:nvPr>
        </p:nvPicPr>
        <p:blipFill>
          <a:blip r:embed="rId10"/>
          <a:stretch>
            <a:fillRect/>
          </a:stretch>
        </p:blipFill>
        <p:spPr>
          <a:xfrm>
            <a:off x="1479550" y="4504055"/>
            <a:ext cx="2730500" cy="349250"/>
          </a:xfrm>
          <a:prstGeom prst="rect">
            <a:avLst/>
          </a:prstGeom>
        </p:spPr>
      </p:pic>
      <p:pic>
        <p:nvPicPr>
          <p:cNvPr id="7" name="图片 6"/>
          <p:cNvPicPr>
            <a:picLocks noChangeAspect="1"/>
          </p:cNvPicPr>
          <p:nvPr>
            <p:custDataLst>
              <p:tags r:id="rId11"/>
            </p:custDataLst>
          </p:nvPr>
        </p:nvPicPr>
        <p:blipFill>
          <a:blip r:embed="rId12"/>
          <a:stretch>
            <a:fillRect/>
          </a:stretch>
        </p:blipFill>
        <p:spPr>
          <a:xfrm>
            <a:off x="1479550" y="4952365"/>
            <a:ext cx="3536950" cy="266700"/>
          </a:xfrm>
          <a:prstGeom prst="rect">
            <a:avLst/>
          </a:prstGeom>
        </p:spPr>
      </p:pic>
      <p:sp>
        <p:nvSpPr>
          <p:cNvPr id="8" name="文本框 7"/>
          <p:cNvSpPr txBox="1"/>
          <p:nvPr>
            <p:custDataLst>
              <p:tags r:id="rId13"/>
            </p:custDataLst>
          </p:nvPr>
        </p:nvSpPr>
        <p:spPr>
          <a:xfrm>
            <a:off x="5751195" y="3757930"/>
            <a:ext cx="3552190" cy="368300"/>
          </a:xfrm>
          <a:prstGeom prst="rect">
            <a:avLst/>
          </a:prstGeom>
          <a:solidFill>
            <a:srgbClr val="FFC000"/>
          </a:solidFill>
          <a:ln w="9525">
            <a:noFill/>
          </a:ln>
        </p:spPr>
        <p:txBody>
          <a:bodyPr wrap="square">
            <a:spAutoFit/>
          </a:bodyPr>
          <a:p>
            <a:pPr indent="0"/>
            <a:r>
              <a:rPr b="1">
                <a:cs typeface="+mn-lt"/>
                <a:sym typeface="+mn-ea"/>
              </a:rPr>
              <a:t>关键点拨</a:t>
            </a:r>
            <a:r>
              <a:rPr lang="en-US" b="1">
                <a:cs typeface="+mn-lt"/>
                <a:sym typeface="+mn-ea"/>
              </a:rPr>
              <a:t>  </a:t>
            </a:r>
            <a:r>
              <a:rPr b="1">
                <a:cs typeface="+mn-lt"/>
                <a:sym typeface="+mn-ea"/>
              </a:rPr>
              <a:t>含氮物质的连续氧化　</a:t>
            </a:r>
            <a:endParaRPr b="1">
              <a:cs typeface="+mn-lt"/>
              <a:sym typeface="+mn-ea"/>
            </a:endParaRPr>
          </a:p>
        </p:txBody>
      </p:sp>
      <p:pic>
        <p:nvPicPr>
          <p:cNvPr id="15" name="图片 14"/>
          <p:cNvPicPr>
            <a:picLocks noChangeAspect="1"/>
          </p:cNvPicPr>
          <p:nvPr>
            <p:custDataLst>
              <p:tags r:id="rId14"/>
            </p:custDataLst>
          </p:nvPr>
        </p:nvPicPr>
        <p:blipFill>
          <a:blip r:embed="rId15"/>
          <a:stretch>
            <a:fillRect/>
          </a:stretch>
        </p:blipFill>
        <p:spPr>
          <a:xfrm>
            <a:off x="5816600" y="4316095"/>
            <a:ext cx="3162300" cy="476250"/>
          </a:xfrm>
          <a:prstGeom prst="rect">
            <a:avLst/>
          </a:prstGeom>
        </p:spPr>
      </p:pic>
      <p:sp>
        <p:nvSpPr>
          <p:cNvPr id="16" name="文本框 15"/>
          <p:cNvSpPr txBox="1"/>
          <p:nvPr/>
        </p:nvSpPr>
        <p:spPr>
          <a:xfrm>
            <a:off x="5678805" y="4285615"/>
            <a:ext cx="5941695" cy="13379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工业制硝酸</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latin typeface="微软雅黑" panose="020B0503020204020204" charset="-122"/>
                <a:ea typeface="微软雅黑" panose="020B0503020204020204" charset="-122"/>
                <a:cs typeface="微软雅黑" panose="020B0503020204020204" charset="-122"/>
              </a:rPr>
              <a:t>                                               (硝酸型酸雨形成过程)</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17" name="图片 16"/>
          <p:cNvPicPr>
            <a:picLocks noChangeAspect="1"/>
          </p:cNvPicPr>
          <p:nvPr>
            <p:custDataLst>
              <p:tags r:id="rId16"/>
            </p:custDataLst>
          </p:nvPr>
        </p:nvPicPr>
        <p:blipFill>
          <a:blip r:embed="rId17"/>
          <a:stretch>
            <a:fillRect/>
          </a:stretch>
        </p:blipFill>
        <p:spPr>
          <a:xfrm>
            <a:off x="5828030" y="5176520"/>
            <a:ext cx="3073400" cy="438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127" name="文本框 126"/>
          <p:cNvSpPr txBox="1"/>
          <p:nvPr/>
        </p:nvSpPr>
        <p:spPr>
          <a:xfrm>
            <a:off x="487680" y="965200"/>
            <a:ext cx="11132820" cy="5067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结合氧化还原反应中“价态转化规律”,认识不同价态含氮物质之间的转化关系</a:t>
            </a:r>
            <a:endParaRPr b="1">
              <a:latin typeface="微软雅黑" panose="020B0503020204020204" charset="-122"/>
              <a:ea typeface="微软雅黑" panose="020B0503020204020204" charset="-122"/>
              <a:cs typeface="微软雅黑" panose="020B0503020204020204" charset="-122"/>
            </a:endParaRPr>
          </a:p>
        </p:txBody>
      </p:sp>
      <p:pic>
        <p:nvPicPr>
          <p:cNvPr id="437" name="image425.jpeg"/>
          <p:cNvPicPr>
            <a:picLocks noChangeAspect="1"/>
          </p:cNvPicPr>
          <p:nvPr>
            <p:custDataLst>
              <p:tags r:id="rId1"/>
            </p:custDataLst>
          </p:nvPr>
        </p:nvPicPr>
        <p:blipFill>
          <a:blip r:embed="rId2"/>
          <a:stretch>
            <a:fillRect/>
          </a:stretch>
        </p:blipFill>
        <p:spPr>
          <a:xfrm>
            <a:off x="4060190" y="1800225"/>
            <a:ext cx="2836545" cy="2286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P62</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425450" y="84201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b="0"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grpSp>
        <p:nvGrpSpPr>
          <p:cNvPr id="10" name="组合 9"/>
          <p:cNvGrpSpPr/>
          <p:nvPr/>
        </p:nvGrpSpPr>
        <p:grpSpPr>
          <a:xfrm>
            <a:off x="826135" y="1058545"/>
            <a:ext cx="10577830" cy="2861310"/>
            <a:chOff x="1301" y="1667"/>
            <a:chExt cx="16658" cy="4506"/>
          </a:xfrm>
        </p:grpSpPr>
        <p:sp>
          <p:nvSpPr>
            <p:cNvPr id="134" name="文本框 133"/>
            <p:cNvSpPr txBox="1"/>
            <p:nvPr/>
          </p:nvSpPr>
          <p:spPr>
            <a:xfrm>
              <a:off x="1301" y="1667"/>
              <a:ext cx="16659" cy="4506"/>
            </a:xfrm>
            <a:prstGeom prst="rect">
              <a:avLst/>
            </a:prstGeom>
            <a:noFill/>
            <a:ln w="9525">
              <a:noFill/>
            </a:ln>
          </p:spPr>
          <p:txBody>
            <a:bodyPr wrap="square">
              <a:spAutoFit/>
            </a:bodyPr>
            <a:p>
              <a:pPr indent="0">
                <a:lnSpc>
                  <a:spcPct val="200000"/>
                </a:lnSpc>
              </a:pPr>
              <a:r>
                <a:rPr b="0">
                  <a:latin typeface="仿宋" panose="02010609060101010101" charset="-122"/>
                  <a:ea typeface="仿宋" panose="02010609060101010101" charset="-122"/>
                  <a:cs typeface="仿宋" panose="02010609060101010101" charset="-122"/>
                </a:rPr>
                <a:t> [江苏2023·8,3分]</a:t>
              </a:r>
              <a:r>
                <a:rPr b="0">
                  <a:latin typeface="微软雅黑" panose="020B0503020204020204" charset="-122"/>
                  <a:ea typeface="微软雅黑" panose="020B0503020204020204" charset="-122"/>
                  <a:cs typeface="微软雅黑" panose="020B0503020204020204" charset="-122"/>
                </a:rPr>
                <a:t>氮及其化合物的转化具有重要应用。下列说法不正确的是	(　　)</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A.实验室探究稀硝酸与铜反应的气态产物:</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B.工业制硝酸过程中的物质转化:</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C.汽车尾气催化转化器中发生的主要反应:</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D.实验室制备少量NH3的原理:</a:t>
              </a:r>
              <a:endParaRPr b="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1"/>
              </p:custDataLst>
            </p:nvPr>
          </p:nvPicPr>
          <p:blipFill>
            <a:blip r:embed="rId2"/>
            <a:stretch>
              <a:fillRect/>
            </a:stretch>
          </p:blipFill>
          <p:spPr>
            <a:xfrm>
              <a:off x="8211" y="2735"/>
              <a:ext cx="4320" cy="730"/>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6701" y="3551"/>
              <a:ext cx="4570" cy="870"/>
            </a:xfrm>
            <a:prstGeom prst="rect">
              <a:avLst/>
            </a:prstGeom>
          </p:spPr>
        </p:pic>
        <p:pic>
          <p:nvPicPr>
            <p:cNvPr id="8" name="图片 7"/>
            <p:cNvPicPr>
              <a:picLocks noChangeAspect="1"/>
            </p:cNvPicPr>
            <p:nvPr>
              <p:custDataLst>
                <p:tags r:id="rId5"/>
              </p:custDataLst>
            </p:nvPr>
          </p:nvPicPr>
          <p:blipFill>
            <a:blip r:embed="rId6"/>
            <a:stretch>
              <a:fillRect/>
            </a:stretch>
          </p:blipFill>
          <p:spPr>
            <a:xfrm>
              <a:off x="8211" y="4507"/>
              <a:ext cx="4720" cy="640"/>
            </a:xfrm>
            <a:prstGeom prst="rect">
              <a:avLst/>
            </a:prstGeom>
          </p:spPr>
        </p:pic>
        <p:pic>
          <p:nvPicPr>
            <p:cNvPr id="9" name="图片 8"/>
            <p:cNvPicPr>
              <a:picLocks noChangeAspect="1"/>
            </p:cNvPicPr>
            <p:nvPr>
              <p:custDataLst>
                <p:tags r:id="rId7"/>
              </p:custDataLst>
            </p:nvPr>
          </p:nvPicPr>
          <p:blipFill>
            <a:blip r:embed="rId8"/>
            <a:stretch>
              <a:fillRect/>
            </a:stretch>
          </p:blipFill>
          <p:spPr>
            <a:xfrm>
              <a:off x="6345" y="5400"/>
              <a:ext cx="7110" cy="660"/>
            </a:xfrm>
            <a:prstGeom prst="rect">
              <a:avLst/>
            </a:prstGeom>
          </p:spPr>
        </p:pic>
      </p:grpSp>
      <p:sp>
        <p:nvSpPr>
          <p:cNvPr id="141" name="文本框 140"/>
          <p:cNvSpPr txBox="1"/>
          <p:nvPr/>
        </p:nvSpPr>
        <p:spPr>
          <a:xfrm>
            <a:off x="826135" y="3881755"/>
            <a:ext cx="10793730" cy="175323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【解析】稀硝酸与</a:t>
            </a:r>
            <a:r>
              <a:rPr lang="en-US" b="0">
                <a:latin typeface="微软雅黑" panose="020B0503020204020204" charset="-122"/>
                <a:ea typeface="微软雅黑" panose="020B0503020204020204" charset="-122"/>
                <a:cs typeface="微软雅黑" panose="020B0503020204020204" charset="-122"/>
              </a:rPr>
              <a:t>Cu</a:t>
            </a:r>
            <a:r>
              <a:rPr lang="zh-CN" b="0">
                <a:latin typeface="微软雅黑" panose="020B0503020204020204" charset="-122"/>
                <a:ea typeface="微软雅黑" panose="020B0503020204020204" charset="-122"/>
                <a:cs typeface="微软雅黑" panose="020B0503020204020204" charset="-122"/>
              </a:rPr>
              <a:t>反应生成的</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易与</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反应生成</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工业制硝酸过程中</a:t>
            </a:r>
            <a:r>
              <a:rPr lang="en-US" b="0">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先与</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反应生成</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然后</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催化氧化生成</a:t>
            </a:r>
            <a:r>
              <a:rPr lang="en-US" b="0">
                <a:latin typeface="微软雅黑" panose="020B0503020204020204" charset="-122"/>
                <a:ea typeface="微软雅黑" panose="020B0503020204020204" charset="-122"/>
                <a:cs typeface="微软雅黑" panose="020B0503020204020204" charset="-122"/>
              </a:rPr>
              <a:t>NO,NO</a:t>
            </a:r>
            <a:r>
              <a:rPr lang="zh-CN" b="0">
                <a:latin typeface="微软雅黑" panose="020B0503020204020204" charset="-122"/>
                <a:ea typeface="微软雅黑" panose="020B0503020204020204" charset="-122"/>
                <a:cs typeface="微软雅黑" panose="020B0503020204020204" charset="-122"/>
              </a:rPr>
              <a:t>继续被</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氧化为</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最后</a:t>
            </a:r>
            <a:r>
              <a:rPr lang="en-US" b="0">
                <a:latin typeface="微软雅黑" panose="020B0503020204020204" charset="-122"/>
                <a:ea typeface="微软雅黑" panose="020B0503020204020204" charset="-122"/>
                <a:cs typeface="微软雅黑" panose="020B0503020204020204" charset="-122"/>
              </a:rPr>
              <a:t>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再与</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反应制得</a:t>
            </a:r>
            <a:r>
              <a:rPr lang="en-US" b="0">
                <a:latin typeface="微软雅黑" panose="020B0503020204020204" charset="-122"/>
                <a:ea typeface="微软雅黑" panose="020B0503020204020204" charset="-122"/>
                <a:cs typeface="微软雅黑" panose="020B0503020204020204" charset="-122"/>
              </a:rPr>
              <a:t>HNO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汽车尾气中的</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CO</a:t>
            </a:r>
            <a:r>
              <a:rPr lang="zh-CN" b="0">
                <a:latin typeface="微软雅黑" panose="020B0503020204020204" charset="-122"/>
                <a:ea typeface="微软雅黑" panose="020B0503020204020204" charset="-122"/>
                <a:cs typeface="微软雅黑" panose="020B0503020204020204" charset="-122"/>
              </a:rPr>
              <a:t>在催化条件下可转化为</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实验室加热</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Cl(</a:t>
            </a:r>
            <a:r>
              <a:rPr lang="zh-CN" b="0">
                <a:latin typeface="微软雅黑" panose="020B0503020204020204" charset="-122"/>
                <a:ea typeface="微软雅黑" panose="020B0503020204020204" charset="-122"/>
                <a:cs typeface="微软雅黑" panose="020B0503020204020204" charset="-122"/>
              </a:rPr>
              <a:t>固体铵盐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Ca(OH)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强碱</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的混合物可以制备少量</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,D</a:t>
            </a:r>
            <a:r>
              <a:rPr lang="zh-CN" b="0">
                <a:latin typeface="微软雅黑" panose="020B0503020204020204" charset="-122"/>
                <a:ea typeface="微软雅黑" panose="020B0503020204020204" charset="-122"/>
                <a:cs typeface="微软雅黑" panose="020B0503020204020204" charset="-122"/>
              </a:rPr>
              <a:t>正确。</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9298305" y="1294765"/>
            <a:ext cx="62611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B</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11" grpId="0"/>
      <p:bldP spid="141"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TABLE_ENDDRAG_ORIGIN_RECT" val="546*344"/>
  <p:tag name="TABLE_ENDDRAG_RECT" val="351*119*546*344"/>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TABLE_ENDDRAG_ORIGIN_RECT" val="546*256"/>
  <p:tag name="TABLE_ENDDRAG_RECT" val="351*186*546*256"/>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TABLE_ENDDRAG_ORIGIN_RECT" val="623*102"/>
  <p:tag name="TABLE_ENDDRAG_RECT" val="176*99*623*102"/>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TABLE_ENDDRAG_ORIGIN_RECT" val="370*105"/>
  <p:tag name="TABLE_ENDDRAG_RECT" val="351*246*370*105"/>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TABLE_ENDDRAG_ORIGIN_RECT" val="455*107"/>
  <p:tag name="TABLE_ENDDRAG_RECT" val="458*179*455*107"/>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TABLE_ENDDRAG_ORIGIN_RECT" val="445*59"/>
  <p:tag name="TABLE_ENDDRAG_RECT" val="207*232*445*60"/>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TABLE_ENDDRAG_ORIGIN_RECT" val="827*283"/>
  <p:tag name="TABLE_ENDDRAG_RECT" val="70*165*827*283"/>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TABLE_ENDDRAG_ORIGIN_RECT" val="554*312"/>
  <p:tag name="TABLE_ENDDRAG_RECT" val="351*142*554*312"/>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TABLE_ENDDRAG_ORIGIN_RECT" val="563*328"/>
  <p:tag name="TABLE_ENDDRAG_RECT" val="351*153*563*328"/>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TABLE_ENDDRAG_ORIGIN_RECT" val="836*317"/>
  <p:tag name="TABLE_ENDDRAG_RECT" val="59*148*836*317"/>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TABLE_ENDDRAG_ORIGIN_RECT" val="570*88"/>
  <p:tag name="TABLE_ENDDRAG_RECT" val="227*337*570*88"/>
</p:tagLst>
</file>

<file path=ppt/tags/tag247.xml><?xml version="1.0" encoding="utf-8"?>
<p:tagLst xmlns:p="http://schemas.openxmlformats.org/presentationml/2006/main">
  <p:tag name="TABLE_ENDDRAG_ORIGIN_RECT" val="831*264"/>
  <p:tag name="TABLE_ENDDRAG_RECT" val="56*145*831*264"/>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TABLE_ENDDRAG_ORIGIN_RECT" val="476*69"/>
  <p:tag name="TABLE_ENDDRAG_RECT" val="351*234*476*69"/>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TABLE_ENDDRAG_ORIGIN_RECT" val="850*335"/>
  <p:tag name="TABLE_ENDDRAG_RECT" val="62*118*850*335"/>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TABLE_ENDDRAG_ORIGIN_RECT" val="821*100"/>
  <p:tag name="TABLE_ENDDRAG_RECT" val="38*208*821*100"/>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TABLE_ENDDRAG_ORIGIN_RECT" val="354*316"/>
  <p:tag name="TABLE_ENDDRAG_RECT" val="351*155*354*316"/>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TABLE_ENDDRAG_ORIGIN_RECT" val="354*45"/>
  <p:tag name="TABLE_ENDDRAG_RECT" val="351*253*354*45"/>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TABLE_ENDDRAG_ORIGIN_RECT" val="557*305"/>
  <p:tag name="TABLE_ENDDRAG_RECT" val="351*125*557*305"/>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TABLE_ENDDRAG_ORIGIN_RECT" val="583*94"/>
  <p:tag name="TABLE_ENDDRAG_RECT" val="228*366*583*94"/>
</p:tagLst>
</file>

<file path=ppt/tags/tag364.xml><?xml version="1.0" encoding="utf-8"?>
<p:tagLst xmlns:p="http://schemas.openxmlformats.org/presentationml/2006/main">
  <p:tag name="TABLE_ENDDRAG_ORIGIN_RECT" val="849*352"/>
  <p:tag name="TABLE_ENDDRAG_RECT" val="58*109*849*352"/>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TABLE_ENDDRAG_ORIGIN_RECT" val="542*330"/>
  <p:tag name="TABLE_ENDDRAG_RECT" val="375*126*542*330"/>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commondata" val="eyJoZGlkIjoiYzY1MWE2ZDY1YmEyODAyMTY0ZGEwMzY5OGRkNTQ5YjEifQ=="/>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TABLE_ENDDRAG_ORIGIN_RECT" val="826*299"/>
  <p:tag name="TABLE_ENDDRAG_RECT" val="77*144*826*299"/>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35911</Words>
  <Application>WPS 演示</Application>
  <PresentationFormat>宽屏</PresentationFormat>
  <Paragraphs>2404</Paragraphs>
  <Slides>136</Slides>
  <Notes>4</Notes>
  <HiddenSlides>0</HiddenSlides>
  <MMClips>0</MMClips>
  <ScaleCrop>false</ScaleCrop>
  <HeadingPairs>
    <vt:vector size="8" baseType="variant">
      <vt:variant>
        <vt:lpstr>已用的字体</vt:lpstr>
      </vt:variant>
      <vt:variant>
        <vt:i4>20</vt:i4>
      </vt:variant>
      <vt:variant>
        <vt:lpstr>主题</vt:lpstr>
      </vt:variant>
      <vt:variant>
        <vt:i4>2</vt:i4>
      </vt:variant>
      <vt:variant>
        <vt:lpstr>嵌入 OLE 服务器</vt:lpstr>
      </vt:variant>
      <vt:variant>
        <vt:i4>1</vt:i4>
      </vt:variant>
      <vt:variant>
        <vt:lpstr>幻灯片标题</vt:lpstr>
      </vt:variant>
      <vt:variant>
        <vt:i4>136</vt:i4>
      </vt:variant>
    </vt:vector>
  </HeadingPairs>
  <TitlesOfParts>
    <vt:vector size="159" baseType="lpstr">
      <vt:lpstr>Arial</vt:lpstr>
      <vt:lpstr>宋体</vt:lpstr>
      <vt:lpstr>Wingdings</vt:lpstr>
      <vt:lpstr>微软雅黑</vt:lpstr>
      <vt:lpstr>微软雅黑W10 Regular</vt:lpstr>
      <vt:lpstr>黑体</vt:lpstr>
      <vt:lpstr>思源宋体 CN Heavy</vt:lpstr>
      <vt:lpstr>思源宋体 CN</vt:lpstr>
      <vt:lpstr>Calibri</vt:lpstr>
      <vt:lpstr>微软雅黑W10 Bold</vt:lpstr>
      <vt:lpstr>方正兰亭中黑_GBK</vt:lpstr>
      <vt:lpstr>Arial Unicode MS</vt:lpstr>
      <vt:lpstr>Times New Roman</vt:lpstr>
      <vt:lpstr>NEU-BZ</vt:lpstr>
      <vt:lpstr>方正书宋_GBK</vt:lpstr>
      <vt:lpstr>仿宋</vt:lpstr>
      <vt:lpstr>方正兰亭黑_GBK</vt:lpstr>
      <vt:lpstr>方正仿宋_GBK</vt:lpstr>
      <vt:lpstr>方正楷体_GBK</vt:lpstr>
      <vt:lpstr>Marker Felt</vt:lpstr>
      <vt:lpstr>Office 主题​​</vt:lpstr>
      <vt:lpstr>1_Office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S</cp:lastModifiedBy>
  <cp:revision>274</cp:revision>
  <dcterms:created xsi:type="dcterms:W3CDTF">2019-06-19T02:08:00Z</dcterms:created>
  <dcterms:modified xsi:type="dcterms:W3CDTF">2024-01-22T01:08:42Z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F2A5658817834D8DB6D20192ABAAFF90_11</vt:lpwstr>
  </property>
</Properties>
</file>